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8" r:id="rId1"/>
    <p:sldMasterId id="2147484360" r:id="rId2"/>
  </p:sldMasterIdLst>
  <p:sldIdLst>
    <p:sldId id="302" r:id="rId3"/>
    <p:sldId id="276" r:id="rId4"/>
    <p:sldId id="256" r:id="rId5"/>
    <p:sldId id="282" r:id="rId6"/>
    <p:sldId id="257" r:id="rId7"/>
    <p:sldId id="259" r:id="rId8"/>
    <p:sldId id="299" r:id="rId9"/>
    <p:sldId id="260" r:id="rId10"/>
    <p:sldId id="261" r:id="rId11"/>
    <p:sldId id="262" r:id="rId12"/>
    <p:sldId id="283" r:id="rId13"/>
    <p:sldId id="284" r:id="rId14"/>
    <p:sldId id="285" r:id="rId15"/>
    <p:sldId id="286" r:id="rId16"/>
    <p:sldId id="287" r:id="rId17"/>
    <p:sldId id="290" r:id="rId18"/>
    <p:sldId id="291" r:id="rId19"/>
    <p:sldId id="293" r:id="rId20"/>
    <p:sldId id="301" r:id="rId21"/>
    <p:sldId id="279" r:id="rId22"/>
    <p:sldId id="303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  <a:srgbClr val="080808"/>
    <a:srgbClr val="003300"/>
    <a:srgbClr val="603000"/>
    <a:srgbClr val="7A3D00"/>
    <a:srgbClr val="9A4D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3163" autoAdjust="0"/>
  </p:normalViewPr>
  <p:slideViewPr>
    <p:cSldViewPr>
      <p:cViewPr varScale="1">
        <p:scale>
          <a:sx n="52" d="100"/>
          <a:sy n="52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390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39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911B1A-F5E5-41EC-A5A3-17CE2584D55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2391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257D042-DCC1-4E4A-B422-0313FCD9CACA}" type="datetimeFigureOut">
              <a:rPr lang="ru-RU"/>
              <a:pPr/>
              <a:t>05.01.2013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7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0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0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0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0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4A9DAF-959F-487E-8EF9-B7AE1D090ECF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BC630-2715-48A2-9151-BE6C14769C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992CB-A5CF-4123-8724-DA0349E416B9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820C8-0F20-4915-BD35-42924E2455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28C4-6167-455B-AA0B-5603237B0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5092-275D-4183-83A6-DAA745828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BFC87-D774-438A-B87D-CE6C8025B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3FE3-A06B-42A0-A3D3-DCF9EAB22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01745-41CB-488E-BB90-5F0549E6B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C3541-77B7-4836-97CF-08578A694B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79526-BDDC-4868-B8B2-87CFA9724E9B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A4FB9-2D8A-4CB3-894C-3224367505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9DD9B-1B10-4997-82A9-33F8D46390C9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21AE0-A75A-4AC2-A8BF-A976828330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FD53CE-5357-4109-AEDC-705DB5CCABC7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A7D1B-909A-49C4-BC68-AC046AE465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3B82B8-E9D1-4B5D-9394-3FA20013D65A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1CD53-940A-452F-B925-5186746763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945B28-8DD5-4F3F-B261-781A2F13C864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76A87-D2E0-4A3E-9C33-E64E3D723A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DB7A58-7C3C-447E-805C-48D61B71C659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8F446-693B-4C8C-82D2-EFB0A0BC24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94DBE0-EB1F-4B32-8793-FB0A4C83EBDB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7C364-DFD4-4D63-9866-38AAFBFD7E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7F0A72-CF6D-4366-AE25-BC4FFE3418E4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26490-F1EE-43E6-97A5-E63F7136C2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C823A8A-07F8-44FF-8863-22869FC64207}" type="datetimeFigureOut">
              <a:rPr lang="ru-RU"/>
              <a:pPr/>
              <a:t>05.01.2013</a:t>
            </a:fld>
            <a:endParaRPr lang="ru-RU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D60B572-ABC3-4B7F-96BC-97B8542F701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49" r:id="rId1"/>
    <p:sldLayoutId id="2147484350" r:id="rId2"/>
    <p:sldLayoutId id="2147484351" r:id="rId3"/>
    <p:sldLayoutId id="2147484352" r:id="rId4"/>
    <p:sldLayoutId id="2147484353" r:id="rId5"/>
    <p:sldLayoutId id="2147484354" r:id="rId6"/>
    <p:sldLayoutId id="2147484355" r:id="rId7"/>
    <p:sldLayoutId id="2147484356" r:id="rId8"/>
    <p:sldLayoutId id="2147484357" r:id="rId9"/>
    <p:sldLayoutId id="2147484358" r:id="rId10"/>
    <p:sldLayoutId id="21474843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Дата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A31621C-3117-4D7E-8693-D6930E7D4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1" r:id="rId1"/>
    <p:sldLayoutId id="2147484362" r:id="rId2"/>
    <p:sldLayoutId id="2147484363" r:id="rId3"/>
    <p:sldLayoutId id="2147484364" r:id="rId4"/>
    <p:sldLayoutId id="2147484365" r:id="rId5"/>
    <p:sldLayoutId id="2147484366" r:id="rId6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80" name="Picture 4" descr="57057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0" y="1646238"/>
            <a:ext cx="9144000" cy="52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ctr"/>
            <a:r>
              <a:rPr lang="ru-RU" sz="4800" b="1">
                <a:solidFill>
                  <a:srgbClr val="000066"/>
                </a:solidFill>
                <a:latin typeface="Monotype Corsiva" pitchFamily="66" charset="0"/>
              </a:rPr>
              <a:t>Определение факторов, влияющих </a:t>
            </a:r>
          </a:p>
          <a:p>
            <a:pPr marL="342900" indent="-342900" algn="ctr"/>
            <a:r>
              <a:rPr lang="ru-RU" sz="4800" b="1">
                <a:solidFill>
                  <a:srgbClr val="000066"/>
                </a:solidFill>
                <a:latin typeface="Monotype Corsiva" pitchFamily="66" charset="0"/>
              </a:rPr>
              <a:t>на скорость испарения жидкости</a:t>
            </a:r>
          </a:p>
          <a:p>
            <a:pPr marL="342900" indent="-342900" algn="ctr"/>
            <a:endParaRPr lang="ru-RU" sz="4800" b="1">
              <a:solidFill>
                <a:srgbClr val="000066"/>
              </a:solidFill>
              <a:latin typeface="Monotype Corsiva" pitchFamily="66" charset="0"/>
            </a:endParaRPr>
          </a:p>
          <a:p>
            <a:pPr marL="342900" indent="-342900" algn="ctr"/>
            <a:r>
              <a:rPr lang="ru-RU" sz="3200" b="1">
                <a:solidFill>
                  <a:srgbClr val="000066"/>
                </a:solidFill>
                <a:latin typeface="Monotype Corsiva" pitchFamily="66" charset="0"/>
              </a:rPr>
              <a:t>Автор: Олейников Георгий Сергеевич</a:t>
            </a:r>
          </a:p>
          <a:p>
            <a:pPr marL="342900" indent="-342900" algn="ctr"/>
            <a:r>
              <a:rPr lang="ru-RU" sz="3200" b="1">
                <a:solidFill>
                  <a:srgbClr val="000066"/>
                </a:solidFill>
                <a:latin typeface="Monotype Corsiva" pitchFamily="66" charset="0"/>
              </a:rPr>
              <a:t>МОУ СОШ №13 г.Сочи, 5 класс</a:t>
            </a:r>
          </a:p>
          <a:p>
            <a:pPr marL="342900" indent="-342900" algn="ctr"/>
            <a:endParaRPr lang="ru-RU" sz="3200" b="1">
              <a:solidFill>
                <a:srgbClr val="000066"/>
              </a:solidFill>
              <a:latin typeface="Monotype Corsiva" pitchFamily="66" charset="0"/>
            </a:endParaRPr>
          </a:p>
          <a:p>
            <a:pPr marL="342900" indent="-342900" algn="ctr"/>
            <a:r>
              <a:rPr lang="ru-RU" sz="3200" b="1">
                <a:solidFill>
                  <a:srgbClr val="000066"/>
                </a:solidFill>
                <a:latin typeface="Monotype Corsiva" pitchFamily="66" charset="0"/>
              </a:rPr>
              <a:t>Руководитель: Савина Валентина Владиславовна</a:t>
            </a:r>
          </a:p>
          <a:p>
            <a:pPr marL="342900" indent="-342900" algn="ctr"/>
            <a:r>
              <a:rPr lang="ru-RU" sz="3200" b="1">
                <a:solidFill>
                  <a:srgbClr val="000066"/>
                </a:solidFill>
                <a:latin typeface="Monotype Corsiva" pitchFamily="66" charset="0"/>
              </a:rPr>
              <a:t>учитель физики МОУ СОШ №13 г.Сочи</a:t>
            </a:r>
          </a:p>
          <a:p>
            <a:pPr marL="342900" indent="-342900" algn="ctr" eaLnBrk="0" hangingPunct="0"/>
            <a:endParaRPr lang="ru-RU" sz="3200">
              <a:solidFill>
                <a:schemeClr val="tx2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2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2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2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2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8153400" cy="1216025"/>
          </a:xfrm>
        </p:spPr>
        <p:txBody>
          <a:bodyPr>
            <a:normAutofit/>
          </a:bodyPr>
          <a:lstStyle/>
          <a:p>
            <a:pPr algn="ctr"/>
            <a:r>
              <a:rPr lang="ru-RU" sz="4300">
                <a:solidFill>
                  <a:srgbClr val="533A2C"/>
                </a:solidFill>
                <a:latin typeface="Book Antiqua" pitchFamily="18" charset="0"/>
              </a:rPr>
              <a:t> </a:t>
            </a:r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>ЭТАПЫ  ИССЛЕДОВАНИЯ</a:t>
            </a:r>
            <a:r>
              <a:rPr lang="ru-RU">
                <a:solidFill>
                  <a:schemeClr val="hlink"/>
                </a:solidFill>
                <a:latin typeface="Monotype Corsiva" pitchFamily="66" charset="0"/>
              </a:rPr>
              <a:t>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0687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i="1">
                <a:latin typeface="Palatino Linotype" pitchFamily="18" charset="0"/>
              </a:rPr>
              <a:t>Этап</a:t>
            </a:r>
            <a:r>
              <a:rPr lang="ru-RU" sz="2800" b="1" i="1">
                <a:latin typeface="Palatino Linotype" pitchFamily="18" charset="0"/>
                <a:cs typeface="Arial" charset="0"/>
              </a:rPr>
              <a:t> 1.</a:t>
            </a:r>
            <a:r>
              <a:rPr lang="ru-RU" sz="2800" b="1" i="1">
                <a:latin typeface="Arial Narrow" pitchFamily="34" charset="0"/>
                <a:cs typeface="Arial" charset="0"/>
              </a:rPr>
              <a:t> </a:t>
            </a:r>
            <a:r>
              <a:rPr lang="ru-RU" sz="2800" b="1" i="1">
                <a:latin typeface="Palatino Linotype" pitchFamily="18" charset="0"/>
              </a:rPr>
              <a:t>Подготовительный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>
                <a:latin typeface="Arial Narrow" pitchFamily="34" charset="0"/>
                <a:cs typeface="Arial" charset="0"/>
              </a:rPr>
              <a:t>                  </a:t>
            </a:r>
            <a:r>
              <a:rPr lang="ru-RU" sz="2400" b="1" i="1">
                <a:latin typeface="Palatino Linotype" pitchFamily="18" charset="0"/>
              </a:rPr>
              <a:t>сентябрь  2009 г.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 i="1">
              <a:latin typeface="Arial Narrow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>
                <a:latin typeface="Arial Narrow" pitchFamily="34" charset="0"/>
              </a:rPr>
              <a:t>                           </a:t>
            </a:r>
            <a:r>
              <a:rPr lang="ru-RU" sz="2800" b="1" i="1">
                <a:latin typeface="Palatino Linotype" pitchFamily="18" charset="0"/>
              </a:rPr>
              <a:t>Этап 2. Практический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>
                <a:latin typeface="Palatino Linotype" pitchFamily="18" charset="0"/>
              </a:rPr>
              <a:t>                                          </a:t>
            </a:r>
            <a:r>
              <a:rPr lang="ru-RU" sz="2400" b="1" i="1">
                <a:latin typeface="Palatino Linotype" pitchFamily="18" charset="0"/>
              </a:rPr>
              <a:t>октябрь 2009 г.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>
                <a:latin typeface="Palatino Linotype" pitchFamily="18" charset="0"/>
              </a:rPr>
              <a:t>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>
                <a:latin typeface="Palatino Linotype" pitchFamily="18" charset="0"/>
              </a:rPr>
              <a:t>                                    Этап 3. Обобщающий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>
                <a:latin typeface="Palatino Linotype" pitchFamily="18" charset="0"/>
              </a:rPr>
              <a:t>                                                        </a:t>
            </a:r>
            <a:r>
              <a:rPr lang="ru-RU" sz="2400" b="1" i="1">
                <a:latin typeface="Palatino Linotype" pitchFamily="18" charset="0"/>
              </a:rPr>
              <a:t>ноябрь 2009 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81063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Установление зависимости скорости испарения жидкости от рода жидкости</a:t>
            </a:r>
          </a:p>
        </p:txBody>
      </p:sp>
      <p:pic>
        <p:nvPicPr>
          <p:cNvPr id="79882" name="Picture 10" descr="SDC1004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2438400"/>
            <a:ext cx="4027488" cy="3200400"/>
          </a:xfrm>
          <a:prstGeom prst="rect">
            <a:avLst/>
          </a:prstGeom>
          <a:noFill/>
        </p:spPr>
      </p:pic>
      <p:pic>
        <p:nvPicPr>
          <p:cNvPr id="79883" name="Picture 11" descr="SDC1004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438400"/>
            <a:ext cx="4357688" cy="32686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55650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Установление зависимости скорости испарения жидкости от температуры</a:t>
            </a:r>
            <a:r>
              <a:rPr lang="ru-RU" sz="4000"/>
              <a:t> </a:t>
            </a:r>
          </a:p>
        </p:txBody>
      </p:sp>
      <p:pic>
        <p:nvPicPr>
          <p:cNvPr id="82951" name="Picture 7" descr="SDC1005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4114800"/>
            <a:ext cx="3422650" cy="2566988"/>
          </a:xfrm>
          <a:prstGeom prst="rect">
            <a:avLst/>
          </a:prstGeom>
          <a:noFill/>
        </p:spPr>
      </p:pic>
      <p:pic>
        <p:nvPicPr>
          <p:cNvPr id="82952" name="Picture 8" descr="SDC1005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1371600"/>
            <a:ext cx="3422650" cy="2566988"/>
          </a:xfrm>
          <a:prstGeom prst="rect">
            <a:avLst/>
          </a:prstGeom>
          <a:noFill/>
        </p:spPr>
      </p:pic>
      <p:pic>
        <p:nvPicPr>
          <p:cNvPr id="82953" name="Picture 9" descr="SDC1005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05400" y="1371600"/>
            <a:ext cx="3422650" cy="25669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6475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Установление зависимости скорости испарения жидкости от площади испаряемой поверхности</a:t>
            </a:r>
          </a:p>
        </p:txBody>
      </p:sp>
      <p:pic>
        <p:nvPicPr>
          <p:cNvPr id="85001" name="Picture 9" descr="SDC1004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95600" y="4343400"/>
            <a:ext cx="3109913" cy="2332038"/>
          </a:xfrm>
          <a:prstGeom prst="rect">
            <a:avLst/>
          </a:prstGeom>
          <a:noFill/>
        </p:spPr>
      </p:pic>
      <p:pic>
        <p:nvPicPr>
          <p:cNvPr id="85002" name="Picture 10" descr="SDC1003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86400" y="1752600"/>
            <a:ext cx="3109913" cy="2332038"/>
          </a:xfrm>
          <a:prstGeom prst="rect">
            <a:avLst/>
          </a:prstGeom>
          <a:noFill/>
        </p:spPr>
      </p:pic>
      <p:pic>
        <p:nvPicPr>
          <p:cNvPr id="85004" name="Picture 12" descr="SDC1003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" y="1752600"/>
            <a:ext cx="3109913" cy="23320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686800" cy="533400"/>
          </a:xfrm>
          <a:noFill/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Установление зависимости скорости испарения от состояния окружающего воздуха</a:t>
            </a:r>
          </a:p>
        </p:txBody>
      </p:sp>
      <p:pic>
        <p:nvPicPr>
          <p:cNvPr id="88071" name="Picture 7" descr="SDC100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" y="2590800"/>
            <a:ext cx="4044950" cy="3033713"/>
          </a:xfrm>
          <a:prstGeom prst="rect">
            <a:avLst/>
          </a:prstGeom>
          <a:noFill/>
        </p:spPr>
      </p:pic>
      <p:pic>
        <p:nvPicPr>
          <p:cNvPr id="88072" name="Picture 8" descr="SDC1005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0600" y="2590800"/>
            <a:ext cx="4044950" cy="30337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838200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Динамика скорости испарения различных жидкостей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0122" name="Rectangle 10"/>
          <p:cNvSpPr>
            <a:spLocks/>
          </p:cNvSpPr>
          <p:nvPr/>
        </p:nvSpPr>
        <p:spPr bwMode="auto">
          <a:xfrm>
            <a:off x="152400" y="5334000"/>
            <a:ext cx="89916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901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0125" name="Object 13"/>
          <p:cNvGraphicFramePr>
            <a:graphicFrameLocks noChangeAspect="1"/>
          </p:cNvGraphicFramePr>
          <p:nvPr/>
        </p:nvGraphicFramePr>
        <p:xfrm>
          <a:off x="685800" y="1295400"/>
          <a:ext cx="8001000" cy="4800600"/>
        </p:xfrm>
        <a:graphic>
          <a:graphicData uri="http://schemas.openxmlformats.org/presentationml/2006/ole">
            <p:oleObj spid="_x0000_s90125" name="Диаграмма" r:id="rId3" imgW="4953000" imgH="2095500" progId="MSGraph.Chart.8">
              <p:embed/>
            </p:oleObj>
          </a:graphicData>
        </a:graphic>
      </p:graphicFrame>
      <p:sp>
        <p:nvSpPr>
          <p:cNvPr id="90128" name="Rectangle 16"/>
          <p:cNvSpPr>
            <a:spLocks noChangeArrowheads="1"/>
          </p:cNvSpPr>
          <p:nvPr/>
        </p:nvSpPr>
        <p:spPr bwMode="auto">
          <a:xfrm>
            <a:off x="-152400" y="10668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Время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испарения,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мин</a:t>
            </a:r>
          </a:p>
        </p:txBody>
      </p:sp>
      <p:sp>
        <p:nvSpPr>
          <p:cNvPr id="90130" name="Rectangle 18"/>
          <p:cNvSpPr>
            <a:spLocks noChangeArrowheads="1"/>
          </p:cNvSpPr>
          <p:nvPr/>
        </p:nvSpPr>
        <p:spPr bwMode="auto">
          <a:xfrm>
            <a:off x="7543800" y="5105400"/>
            <a:ext cx="160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Название 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жидкости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1"/>
      <p:bldOleChart spid="90125" grpId="0"/>
      <p:bldP spid="90128" grpId="0"/>
      <p:bldP spid="901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Динамика скорости испарения воды разной температуры</a:t>
            </a: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Rectangle 6"/>
          <p:cNvSpPr>
            <a:spLocks/>
          </p:cNvSpPr>
          <p:nvPr/>
        </p:nvSpPr>
        <p:spPr bwMode="auto">
          <a:xfrm>
            <a:off x="152400" y="5334000"/>
            <a:ext cx="89916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6" name="Rectangle 12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3195" name="Object 11"/>
          <p:cNvGraphicFramePr>
            <a:graphicFrameLocks noChangeAspect="1"/>
          </p:cNvGraphicFramePr>
          <p:nvPr/>
        </p:nvGraphicFramePr>
        <p:xfrm>
          <a:off x="838200" y="1143000"/>
          <a:ext cx="7772400" cy="5410200"/>
        </p:xfrm>
        <a:graphic>
          <a:graphicData uri="http://schemas.openxmlformats.org/presentationml/2006/ole">
            <p:oleObj spid="_x0000_s93195" name="Диаграмма" r:id="rId3" imgW="4914900" imgH="1857375" progId="MSGraph.Chart.8">
              <p:embed/>
            </p:oleObj>
          </a:graphicData>
        </a:graphic>
      </p:graphicFrame>
      <p:sp>
        <p:nvSpPr>
          <p:cNvPr id="93197" name="Rectangle 13"/>
          <p:cNvSpPr>
            <a:spLocks noChangeArrowheads="1"/>
          </p:cNvSpPr>
          <p:nvPr/>
        </p:nvSpPr>
        <p:spPr bwMode="auto">
          <a:xfrm>
            <a:off x="0" y="11430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Время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испарения,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мин</a:t>
            </a:r>
          </a:p>
        </p:txBody>
      </p:sp>
      <p:sp>
        <p:nvSpPr>
          <p:cNvPr id="93198" name="Rectangle 14"/>
          <p:cNvSpPr>
            <a:spLocks noChangeArrowheads="1"/>
          </p:cNvSpPr>
          <p:nvPr/>
        </p:nvSpPr>
        <p:spPr bwMode="auto">
          <a:xfrm>
            <a:off x="7162800" y="52578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Температура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1"/>
      <p:bldOleChart spid="93195" grpId="0"/>
      <p:bldP spid="93197" grpId="0"/>
      <p:bldP spid="9319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Динамика скорости испарения воды с поверхностей разной площади</a:t>
            </a:r>
            <a:r>
              <a:rPr lang="ru-RU" sz="4000"/>
              <a:t> </a:t>
            </a: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13" name="Rectangle 5"/>
          <p:cNvSpPr>
            <a:spLocks/>
          </p:cNvSpPr>
          <p:nvPr/>
        </p:nvSpPr>
        <p:spPr bwMode="auto">
          <a:xfrm>
            <a:off x="152400" y="5334000"/>
            <a:ext cx="89916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21" name="Rectangle 13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1066800" y="1143000"/>
          <a:ext cx="8077200" cy="5181600"/>
        </p:xfrm>
        <a:graphic>
          <a:graphicData uri="http://schemas.openxmlformats.org/presentationml/2006/ole">
            <p:oleObj spid="_x0000_s94220" name="Диаграмма" r:id="rId3" imgW="4886325" imgH="1981200" progId="MSGraph.Chart.8">
              <p:embed/>
            </p:oleObj>
          </a:graphicData>
        </a:graphic>
      </p:graphicFrame>
      <p:sp>
        <p:nvSpPr>
          <p:cNvPr id="94222" name="Rectangle 14"/>
          <p:cNvSpPr>
            <a:spLocks noChangeArrowheads="1"/>
          </p:cNvSpPr>
          <p:nvPr/>
        </p:nvSpPr>
        <p:spPr bwMode="auto">
          <a:xfrm>
            <a:off x="0" y="11430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Время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испарения,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мин</a:t>
            </a:r>
          </a:p>
        </p:txBody>
      </p:sp>
      <p:sp>
        <p:nvSpPr>
          <p:cNvPr id="94223" name="Rectangle 15"/>
          <p:cNvSpPr>
            <a:spLocks noChangeArrowheads="1"/>
          </p:cNvSpPr>
          <p:nvPr/>
        </p:nvSpPr>
        <p:spPr bwMode="auto">
          <a:xfrm>
            <a:off x="7086600" y="5715000"/>
            <a:ext cx="2057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Площадь 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поверхности,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кв.см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4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4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OleChart spid="94220" grpId="0"/>
      <p:bldP spid="94222" grpId="0"/>
      <p:bldP spid="94223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algn="ctr"/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Динамика скорости испарения воды при разном состоянии воздуха над жидкостью</a:t>
            </a:r>
            <a:r>
              <a:rPr lang="ru-RU" sz="4000"/>
              <a:t> 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8309" name="Rectangle 5"/>
          <p:cNvSpPr>
            <a:spLocks/>
          </p:cNvSpPr>
          <p:nvPr/>
        </p:nvSpPr>
        <p:spPr bwMode="auto">
          <a:xfrm>
            <a:off x="152400" y="5334000"/>
            <a:ext cx="89916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8318" name="Rectangle 14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17" name="Object 13"/>
          <p:cNvGraphicFramePr>
            <a:graphicFrameLocks noChangeAspect="1"/>
          </p:cNvGraphicFramePr>
          <p:nvPr/>
        </p:nvGraphicFramePr>
        <p:xfrm>
          <a:off x="990600" y="1447800"/>
          <a:ext cx="8153400" cy="4724400"/>
        </p:xfrm>
        <a:graphic>
          <a:graphicData uri="http://schemas.openxmlformats.org/presentationml/2006/ole">
            <p:oleObj spid="_x0000_s98317" name="Диаграмма" r:id="rId3" imgW="4886325" imgH="1828800" progId="MSGraph.Chart.8">
              <p:embed/>
            </p:oleObj>
          </a:graphicData>
        </a:graphic>
      </p:graphicFrame>
      <p:sp>
        <p:nvSpPr>
          <p:cNvPr id="98319" name="Rectangle 15"/>
          <p:cNvSpPr>
            <a:spLocks noChangeArrowheads="1"/>
          </p:cNvSpPr>
          <p:nvPr/>
        </p:nvSpPr>
        <p:spPr bwMode="auto">
          <a:xfrm>
            <a:off x="0" y="16002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Время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испарения,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 мин</a:t>
            </a:r>
          </a:p>
        </p:txBody>
      </p:sp>
      <p:sp>
        <p:nvSpPr>
          <p:cNvPr id="98320" name="Rectangle 16"/>
          <p:cNvSpPr>
            <a:spLocks noChangeArrowheads="1"/>
          </p:cNvSpPr>
          <p:nvPr/>
        </p:nvSpPr>
        <p:spPr bwMode="auto">
          <a:xfrm>
            <a:off x="6858000" y="5562600"/>
            <a:ext cx="2286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Состояние 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окружающего </a:t>
            </a:r>
          </a:p>
          <a:p>
            <a:pPr algn="ctr"/>
            <a:r>
              <a:rPr lang="ru-RU" sz="2800" b="1">
                <a:solidFill>
                  <a:schemeClr val="tx2"/>
                </a:solidFill>
                <a:latin typeface="Monotype Corsiva" pitchFamily="66" charset="0"/>
              </a:rPr>
              <a:t>воздуха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OleChart spid="98317" grpId="0"/>
      <p:bldP spid="98319" grpId="0"/>
      <p:bldP spid="983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868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110596" name="Rectang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838200"/>
          </a:xfrm>
          <a:noFill/>
          <a:ln/>
        </p:spPr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>РЕЗУЛЬТАТЫ ИССЛЕДОВАНИЯ:</a:t>
            </a:r>
          </a:p>
        </p:txBody>
      </p:sp>
      <p:sp>
        <p:nvSpPr>
          <p:cNvPr id="259075" name="Rectangle 3"/>
          <p:cNvSpPr>
            <a:spLocks noChangeArrowheads="1"/>
          </p:cNvSpPr>
          <p:nvPr/>
        </p:nvSpPr>
        <p:spPr bwMode="auto">
          <a:xfrm>
            <a:off x="304800" y="1219200"/>
            <a:ext cx="853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Arial" charset="0"/>
              <a:buNone/>
            </a:pPr>
            <a:endParaRPr lang="ru-RU" sz="4000" b="1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None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Скорость испарения жидкости зависит от: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рода жидкости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температуры жидкости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площади испаряемой поверхности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скорости движения окружающего воздуха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458200" cy="3524250"/>
          </a:xfrm>
        </p:spPr>
        <p:txBody>
          <a:bodyPr/>
          <a:lstStyle/>
          <a:p>
            <a:r>
              <a:rPr lang="ru-RU" b="1" i="1">
                <a:solidFill>
                  <a:schemeClr val="hlink"/>
                </a:solidFill>
                <a:latin typeface="Monotype Corsiva" pitchFamily="66" charset="0"/>
              </a:rPr>
              <a:t>«О сколько нам открытий чудных </a:t>
            </a:r>
            <a:br>
              <a:rPr lang="ru-RU" b="1" i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 i="1">
                <a:solidFill>
                  <a:schemeClr val="hlink"/>
                </a:solidFill>
                <a:latin typeface="Monotype Corsiva" pitchFamily="66" charset="0"/>
              </a:rPr>
              <a:t>Готовят просвещенья дух,</a:t>
            </a:r>
            <a:br>
              <a:rPr lang="ru-RU" b="1" i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 i="1">
                <a:solidFill>
                  <a:schemeClr val="hlink"/>
                </a:solidFill>
                <a:latin typeface="Monotype Corsiva" pitchFamily="66" charset="0"/>
              </a:rPr>
              <a:t>И опыт, сын ошибок трудных,</a:t>
            </a:r>
            <a:br>
              <a:rPr lang="ru-RU" b="1" i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 i="1">
                <a:solidFill>
                  <a:schemeClr val="hlink"/>
                </a:solidFill>
                <a:latin typeface="Monotype Corsiva" pitchFamily="66" charset="0"/>
              </a:rPr>
              <a:t>И гений, парадоксов друг,</a:t>
            </a:r>
            <a:br>
              <a:rPr lang="ru-RU" b="1" i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 i="1">
                <a:solidFill>
                  <a:schemeClr val="hlink"/>
                </a:solidFill>
                <a:latin typeface="Monotype Corsiva" pitchFamily="66" charset="0"/>
              </a:rPr>
              <a:t>И случай, бог изобретатель».</a:t>
            </a:r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/>
            </a:r>
            <a:br>
              <a:rPr lang="ru-RU" b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/>
            </a:r>
            <a:br>
              <a:rPr lang="ru-RU" b="1">
                <a:solidFill>
                  <a:schemeClr val="hlink"/>
                </a:solidFill>
                <a:latin typeface="Monotype Corsiva" pitchFamily="66" charset="0"/>
              </a:rPr>
            </a:br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>                                            </a:t>
            </a:r>
            <a:r>
              <a:rPr lang="ru-RU" sz="4000" b="1">
                <a:solidFill>
                  <a:schemeClr val="hlink"/>
                </a:solidFill>
                <a:latin typeface="Monotype Corsiva" pitchFamily="66" charset="0"/>
              </a:rPr>
              <a:t>А.С. Пушкин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AutoShape 2"/>
          <p:cNvSpPr>
            <a:spLocks noGrp="1" noChangeArrowheads="1"/>
          </p:cNvSpPr>
          <p:nvPr/>
        </p:nvSpPr>
        <p:spPr bwMode="auto">
          <a:xfrm>
            <a:off x="0" y="152400"/>
            <a:ext cx="9144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sz="3400">
                <a:solidFill>
                  <a:srgbClr val="533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ru-RU" sz="4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ПРАКТИЧЕСКАЯ ЗНАЧИМОСТЬ РАБОТЫ:</a:t>
            </a:r>
            <a:endParaRPr lang="ru-RU" sz="4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" name="AutoShape 2"/>
          <p:cNvSpPr>
            <a:spLocks noGrp="1" noChangeArrowheads="1"/>
          </p:cNvSpPr>
          <p:nvPr/>
        </p:nvSpPr>
        <p:spPr bwMode="auto">
          <a:xfrm>
            <a:off x="0" y="1524000"/>
            <a:ext cx="9144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85738" indent="382588" eaLnBrk="0" hangingPunct="0"/>
            <a:r>
              <a:rPr lang="ru-RU" sz="40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использование поставленных опытов на уроках природоведения, географии, биологии, физики, позволит рассмотреть вопрос об испарении более наглядно</a:t>
            </a:r>
            <a:r>
              <a:rPr lang="ru-RU" sz="4000" b="1" i="1">
                <a:solidFill>
                  <a:schemeClr val="tx2"/>
                </a:solidFill>
                <a:latin typeface="Monotype Corsiva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2" descr="57057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/>
          </p:cNvSpPr>
          <p:nvPr/>
        </p:nvSpPr>
        <p:spPr bwMode="auto">
          <a:xfrm>
            <a:off x="0" y="12192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endParaRPr lang="ru-RU" sz="8000" i="1">
              <a:solidFill>
                <a:srgbClr val="603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39938" name="Picture 3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400" b="1" i="1">
                <a:solidFill>
                  <a:schemeClr val="hlink"/>
                </a:solidFill>
                <a:latin typeface="Monotype Corsiva" pitchFamily="66" charset="0"/>
              </a:rPr>
              <a:t>ТЕМА ИССЛЕДОВАНИЯ:</a:t>
            </a:r>
          </a:p>
          <a:p>
            <a:pPr algn="ctr">
              <a:buFontTx/>
              <a:buNone/>
            </a:pPr>
            <a:endParaRPr lang="ru-RU" sz="4400" b="1" i="1">
              <a:solidFill>
                <a:schemeClr val="hlink"/>
              </a:solidFill>
              <a:latin typeface="Monotype Corsiva" pitchFamily="66" charset="0"/>
            </a:endParaRPr>
          </a:p>
          <a:p>
            <a:pPr algn="ctr">
              <a:buFontTx/>
              <a:buNone/>
            </a:pPr>
            <a:r>
              <a:rPr lang="ru-RU" sz="4800" b="1" i="1">
                <a:latin typeface="Monotype Corsiva" pitchFamily="66" charset="0"/>
              </a:rPr>
              <a:t>Определение факторов, </a:t>
            </a:r>
          </a:p>
          <a:p>
            <a:pPr algn="ctr">
              <a:buFontTx/>
              <a:buNone/>
            </a:pPr>
            <a:r>
              <a:rPr lang="ru-RU" sz="4800" b="1" i="1">
                <a:latin typeface="Monotype Corsiva" pitchFamily="66" charset="0"/>
              </a:rPr>
              <a:t>влияющих на скорость испарения жидкости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Rectangle 5"/>
          <p:cNvSpPr>
            <a:spLocks noGrp="1" noChangeArrowheads="1"/>
          </p:cNvSpPr>
          <p:nvPr>
            <p:ph sz="half" idx="4294967295"/>
          </p:nvPr>
        </p:nvSpPr>
        <p:spPr>
          <a:xfrm>
            <a:off x="228600" y="1143000"/>
            <a:ext cx="5715000" cy="1981200"/>
          </a:xfrm>
        </p:spPr>
        <p:txBody>
          <a:bodyPr>
            <a:normAutofit/>
          </a:bodyPr>
          <a:lstStyle/>
          <a:p>
            <a:pPr marL="365125" indent="-282575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603000"/>
                </a:solidFill>
              </a:rPr>
              <a:t>    </a:t>
            </a: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Объект исследования –</a:t>
            </a:r>
            <a:r>
              <a:rPr lang="ru-RU" sz="3900">
                <a:solidFill>
                  <a:srgbClr val="603000"/>
                </a:solidFill>
                <a:latin typeface="Monotype Corsiva" pitchFamily="66" charset="0"/>
              </a:rPr>
              <a:t> </a:t>
            </a:r>
            <a:r>
              <a:rPr lang="ru-RU" sz="3900" b="1">
                <a:latin typeface="Monotype Corsiva" pitchFamily="66" charset="0"/>
              </a:rPr>
              <a:t>процесс испарения жидкости</a:t>
            </a:r>
          </a:p>
        </p:txBody>
      </p:sp>
      <p:sp>
        <p:nvSpPr>
          <p:cNvPr id="202758" name="Rectangle 6"/>
          <p:cNvSpPr>
            <a:spLocks noGrp="1" noChangeArrowheads="1"/>
          </p:cNvSpPr>
          <p:nvPr>
            <p:ph sz="half" idx="4294967295"/>
          </p:nvPr>
        </p:nvSpPr>
        <p:spPr>
          <a:xfrm>
            <a:off x="2971800" y="4094163"/>
            <a:ext cx="6019800" cy="1852612"/>
          </a:xfrm>
        </p:spPr>
        <p:txBody>
          <a:bodyPr>
            <a:normAutofit lnSpcReduction="10000"/>
          </a:bodyPr>
          <a:lstStyle/>
          <a:p>
            <a:pPr marL="365125" indent="-282575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</a:t>
            </a: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Предмет</a:t>
            </a:r>
            <a:r>
              <a:rPr lang="ru-RU" sz="4400" b="1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исследования</a:t>
            </a:r>
            <a:r>
              <a:rPr lang="ru-RU" sz="4400" b="1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4400">
                <a:solidFill>
                  <a:schemeClr val="hlink"/>
                </a:solidFill>
                <a:latin typeface="Monotype Corsiva" pitchFamily="66" charset="0"/>
              </a:rPr>
              <a:t>–</a:t>
            </a:r>
            <a:r>
              <a:rPr lang="ru-RU" sz="3900">
                <a:solidFill>
                  <a:schemeClr val="hlink"/>
                </a:solidFill>
                <a:latin typeface="Monotype Corsiva" pitchFamily="66" charset="0"/>
              </a:rPr>
              <a:t> </a:t>
            </a:r>
            <a:r>
              <a:rPr lang="ru-RU" sz="3900" b="1">
                <a:latin typeface="Monotype Corsiva" pitchFamily="66" charset="0"/>
              </a:rPr>
              <a:t>факторы, влияющие на скорость испарения жидкости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7" grpId="1"/>
      <p:bldP spid="2027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228600"/>
            <a:ext cx="8382000" cy="3186113"/>
          </a:xfrm>
        </p:spPr>
        <p:txBody>
          <a:bodyPr/>
          <a:lstStyle/>
          <a:p>
            <a:pPr marL="365125" indent="-282575">
              <a:buFont typeface="Wingdings" pitchFamily="2" charset="2"/>
              <a:buNone/>
            </a:pPr>
            <a:r>
              <a:rPr lang="ru-RU" b="1">
                <a:latin typeface="Monotype Corsiva" pitchFamily="66" charset="0"/>
              </a:rPr>
              <a:t>            </a:t>
            </a: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ЦЕЛЬ ИССЛЕДОВАНИЯ:</a:t>
            </a:r>
          </a:p>
          <a:p>
            <a:pPr marL="365125" indent="-282575">
              <a:buFont typeface="Wingdings" pitchFamily="2" charset="2"/>
              <a:buNone/>
            </a:pPr>
            <a:endParaRPr lang="ru-RU" sz="4400" b="1">
              <a:solidFill>
                <a:schemeClr val="hlink"/>
              </a:solidFill>
              <a:latin typeface="Monotype Corsiva" pitchFamily="66" charset="0"/>
            </a:endParaRPr>
          </a:p>
          <a:p>
            <a:pPr marL="365125" indent="-282575">
              <a:buFont typeface="Wingdings" pitchFamily="2" charset="2"/>
              <a:buNone/>
            </a:pPr>
            <a:r>
              <a:rPr lang="ru-RU" sz="3600" b="1">
                <a:latin typeface="Arial" charset="0"/>
              </a:rPr>
              <a:t>  </a:t>
            </a:r>
            <a:r>
              <a:rPr lang="ru-RU" sz="3600" b="1">
                <a:latin typeface="Monotype Corsiva" pitchFamily="66" charset="0"/>
              </a:rPr>
              <a:t>изучение влияния на скорость испарения </a:t>
            </a:r>
          </a:p>
          <a:p>
            <a:pPr marL="365125" indent="-282575">
              <a:buFont typeface="Wingdings" pitchFamily="2" charset="2"/>
              <a:buNone/>
            </a:pPr>
            <a:r>
              <a:rPr lang="ru-RU" sz="3600" b="1">
                <a:latin typeface="Monotype Corsiva" pitchFamily="66" charset="0"/>
              </a:rPr>
              <a:t>   - рода жидкости</a:t>
            </a:r>
          </a:p>
          <a:p>
            <a:pPr marL="365125" indent="-282575">
              <a:buFont typeface="Wingdings" pitchFamily="2" charset="2"/>
              <a:buNone/>
            </a:pPr>
            <a:r>
              <a:rPr lang="ru-RU" sz="3600" b="1">
                <a:latin typeface="Monotype Corsiva" pitchFamily="66" charset="0"/>
              </a:rPr>
              <a:t>   - температуры</a:t>
            </a:r>
          </a:p>
          <a:p>
            <a:pPr marL="365125" indent="-282575">
              <a:buFont typeface="Wingdings" pitchFamily="2" charset="2"/>
              <a:buNone/>
            </a:pPr>
            <a:r>
              <a:rPr lang="ru-RU" sz="3600" b="1">
                <a:latin typeface="Monotype Corsiva" pitchFamily="66" charset="0"/>
              </a:rPr>
              <a:t>   - площади испаряемой поверхности </a:t>
            </a:r>
          </a:p>
          <a:p>
            <a:pPr marL="365125" indent="-282575">
              <a:buFont typeface="Wingdings" pitchFamily="2" charset="2"/>
              <a:buNone/>
            </a:pPr>
            <a:r>
              <a:rPr lang="ru-RU" sz="3600" b="1">
                <a:latin typeface="Monotype Corsiva" pitchFamily="66" charset="0"/>
              </a:rPr>
              <a:t>   - скорости движения окружающего воздуха</a:t>
            </a:r>
            <a:endParaRPr lang="ru-RU" sz="3600" b="1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228600" y="1219200"/>
            <a:ext cx="8915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подбор литературы по выбранной проблеме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изучение, анализ, обобщение литературы по выбранной проблеме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изучение влияния рода жидкости, температуры, площади испаряемой поверхности, скорости движения окружающего воздуха на скорость испарения </a:t>
            </a:r>
          </a:p>
          <a:p>
            <a:pPr marL="342900" indent="-342900">
              <a:spcBef>
                <a:spcPct val="20000"/>
              </a:spcBef>
              <a:buSzPct val="100000"/>
              <a:buFont typeface="Arial" charset="0"/>
              <a:buChar char="•"/>
            </a:pPr>
            <a:r>
              <a:rPr 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обработка и анализ полученных материалов</a:t>
            </a:r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  <a:latin typeface="Monotype Corsiva" pitchFamily="66" charset="0"/>
              </a:rPr>
              <a:t>ЗАДАЧИ ИССЛЕДОВАНИЯ: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52400"/>
            <a:ext cx="8229600" cy="6019800"/>
          </a:xfrm>
        </p:spPr>
        <p:txBody>
          <a:bodyPr/>
          <a:lstStyle/>
          <a:p>
            <a:pPr>
              <a:buClrTx/>
              <a:buSzPct val="100000"/>
              <a:buFont typeface="Arial" charset="0"/>
              <a:buNone/>
            </a:pP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     МЕТОДЫ ИССЛЕДОВАНИЯ:</a:t>
            </a:r>
          </a:p>
          <a:p>
            <a:pPr>
              <a:buClrTx/>
              <a:buSzPct val="100000"/>
              <a:buFont typeface="Arial" charset="0"/>
              <a:buNone/>
            </a:pPr>
            <a:endParaRPr lang="ru-RU" sz="3600" b="1">
              <a:latin typeface="Monotype Corsiva" pitchFamily="66" charset="0"/>
            </a:endParaRP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ru-RU" sz="3600" b="1">
                <a:latin typeface="Monotype Corsiva" pitchFamily="66" charset="0"/>
              </a:rPr>
              <a:t>Теоретические </a:t>
            </a:r>
          </a:p>
          <a:p>
            <a:pPr>
              <a:buClrTx/>
              <a:buSzPct val="100000"/>
              <a:buFontTx/>
              <a:buNone/>
            </a:pPr>
            <a:r>
              <a:rPr lang="ru-RU" sz="3600" b="1">
                <a:latin typeface="Monotype Corsiva" pitchFamily="66" charset="0"/>
              </a:rPr>
              <a:t>   (изучение, анализ, обобщение литературы)</a:t>
            </a: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ru-RU" sz="3600" b="1">
                <a:latin typeface="Monotype Corsiva" pitchFamily="66" charset="0"/>
              </a:rPr>
              <a:t>Эмпирические </a:t>
            </a:r>
          </a:p>
          <a:p>
            <a:pPr>
              <a:buClrTx/>
              <a:buSzPct val="100000"/>
              <a:buFontTx/>
              <a:buNone/>
            </a:pPr>
            <a:r>
              <a:rPr lang="ru-RU" sz="3600" b="1">
                <a:latin typeface="Monotype Corsiva" pitchFamily="66" charset="0"/>
              </a:rPr>
              <a:t>   (наблюдения, беседы, измерения)</a:t>
            </a: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ru-RU" sz="3600" b="1">
                <a:latin typeface="Monotype Corsiva" pitchFamily="66" charset="0"/>
              </a:rPr>
              <a:t>Интерпретационные </a:t>
            </a:r>
          </a:p>
          <a:p>
            <a:pPr>
              <a:buClrTx/>
              <a:buSzPct val="100000"/>
              <a:buFontTx/>
              <a:buNone/>
            </a:pPr>
            <a:r>
              <a:rPr lang="en-US" sz="3600" b="1">
                <a:latin typeface="Monotype Corsiva" pitchFamily="66" charset="0"/>
              </a:rPr>
              <a:t> </a:t>
            </a:r>
            <a:r>
              <a:rPr lang="ru-RU" sz="3600" b="1">
                <a:latin typeface="Monotype Corsiva" pitchFamily="66" charset="0"/>
              </a:rPr>
              <a:t>  (количественная и качественная обработка результатов)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676400"/>
            <a:ext cx="7869238" cy="19081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400" b="1">
                <a:solidFill>
                  <a:schemeClr val="hlink"/>
                </a:solidFill>
                <a:latin typeface="Monotype Corsiva" pitchFamily="66" charset="0"/>
              </a:rPr>
              <a:t>НОВИЗНА РАБОТЫ:</a:t>
            </a:r>
            <a:r>
              <a:rPr lang="ru-RU" sz="4400">
                <a:solidFill>
                  <a:schemeClr val="hlink"/>
                </a:solidFill>
                <a:latin typeface="Monotype Corsiva" pitchFamily="66" charset="0"/>
              </a:rPr>
              <a:t>    </a:t>
            </a:r>
          </a:p>
          <a:p>
            <a:pPr algn="ctr">
              <a:buFont typeface="Wingdings" pitchFamily="2" charset="2"/>
              <a:buNone/>
            </a:pPr>
            <a:r>
              <a:rPr lang="ru-RU" sz="4000" b="1">
                <a:latin typeface="Monotype Corsiva" pitchFamily="66" charset="0"/>
              </a:rPr>
              <a:t>постановка простейших опытов, позволяющих раскрыть причины, влияющие на скорость испарения жидкости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9_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9_Трек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682</TotalTime>
  <Words>359</Words>
  <Application>Microsoft Office PowerPoint</Application>
  <PresentationFormat>Экран (4:3)</PresentationFormat>
  <Paragraphs>109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6" baseType="lpstr">
      <vt:lpstr>Arial</vt:lpstr>
      <vt:lpstr>Franklin Gothic Medium</vt:lpstr>
      <vt:lpstr>Franklin Gothic Book</vt:lpstr>
      <vt:lpstr>Wingdings 2</vt:lpstr>
      <vt:lpstr>Calibri</vt:lpstr>
      <vt:lpstr>Tahoma</vt:lpstr>
      <vt:lpstr>Wingdings</vt:lpstr>
      <vt:lpstr>Monotype Corsiva</vt:lpstr>
      <vt:lpstr>Book Antiqua</vt:lpstr>
      <vt:lpstr>Palatino Linotype</vt:lpstr>
      <vt:lpstr>Arial Narrow</vt:lpstr>
      <vt:lpstr>Times New Roman</vt:lpstr>
      <vt:lpstr>Океан</vt:lpstr>
      <vt:lpstr>9_Трек</vt:lpstr>
      <vt:lpstr>Диаграмма Microsoft Graph</vt:lpstr>
      <vt:lpstr>Слайд 1</vt:lpstr>
      <vt:lpstr>«О сколько нам открытий чудных  Готовят просвещенья дух, И опыт, сын ошибок трудных, И гений, парадоксов друг, И случай, бог изобретатель».                                              А.С. Пушкин </vt:lpstr>
      <vt:lpstr>Слайд 3</vt:lpstr>
      <vt:lpstr>Слайд 4</vt:lpstr>
      <vt:lpstr>Слайд 5</vt:lpstr>
      <vt:lpstr>Слайд 6</vt:lpstr>
      <vt:lpstr>ЗАДАЧИ ИССЛЕДОВАНИЯ:</vt:lpstr>
      <vt:lpstr>Слайд 8</vt:lpstr>
      <vt:lpstr>Слайд 9</vt:lpstr>
      <vt:lpstr> ЭТАПЫ  ИССЛЕДОВАНИЯ:</vt:lpstr>
      <vt:lpstr>Установление зависимости скорости испарения жидкости от рода жидкости</vt:lpstr>
      <vt:lpstr>Установление зависимости скорости испарения жидкости от температуры </vt:lpstr>
      <vt:lpstr>Установление зависимости скорости испарения жидкости от площади испаряемой поверхности</vt:lpstr>
      <vt:lpstr>Установление зависимости скорости испарения от состояния окружающего воздуха</vt:lpstr>
      <vt:lpstr>Динамика скорости испарения различных жидкостей</vt:lpstr>
      <vt:lpstr>Динамика скорости испарения воды разной температуры</vt:lpstr>
      <vt:lpstr>Динамика скорости испарения воды с поверхностей разной площади </vt:lpstr>
      <vt:lpstr>Динамика скорости испарения воды при разном состоянии воздуха над жидкостью </vt:lpstr>
      <vt:lpstr>РЕЗУЛЬТАТЫ ИССЛЕДОВАНИЯ: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65</cp:revision>
  <cp:lastPrinted>1601-01-01T00:00:00Z</cp:lastPrinted>
  <dcterms:created xsi:type="dcterms:W3CDTF">1601-01-01T00:00:00Z</dcterms:created>
  <dcterms:modified xsi:type="dcterms:W3CDTF">2013-01-05T14:16:07Z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