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84" r:id="rId2"/>
    <p:sldId id="272" r:id="rId3"/>
    <p:sldId id="263" r:id="rId4"/>
    <p:sldId id="274" r:id="rId5"/>
    <p:sldId id="275" r:id="rId6"/>
    <p:sldId id="283" r:id="rId7"/>
    <p:sldId id="282" r:id="rId8"/>
    <p:sldId id="277" r:id="rId9"/>
    <p:sldId id="261" r:id="rId10"/>
    <p:sldId id="262" r:id="rId11"/>
    <p:sldId id="256" r:id="rId12"/>
    <p:sldId id="258" r:id="rId13"/>
    <p:sldId id="266" r:id="rId14"/>
    <p:sldId id="267" r:id="rId15"/>
    <p:sldId id="278" r:id="rId16"/>
    <p:sldId id="259" r:id="rId17"/>
    <p:sldId id="280" r:id="rId18"/>
    <p:sldId id="281" r:id="rId19"/>
    <p:sldId id="279" r:id="rId20"/>
    <p:sldId id="268" r:id="rId21"/>
    <p:sldId id="270" r:id="rId22"/>
    <p:sldId id="271" r:id="rId2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99FF99"/>
    <a:srgbClr val="FF9966"/>
    <a:srgbClr val="3333CC"/>
    <a:srgbClr val="FF9900"/>
    <a:srgbClr val="FFCC66"/>
    <a:srgbClr val="003300"/>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46" autoAdjust="0"/>
    <p:restoredTop sz="94660"/>
  </p:normalViewPr>
  <p:slideViewPr>
    <p:cSldViewPr>
      <p:cViewPr varScale="1">
        <p:scale>
          <a:sx n="51" d="100"/>
          <a:sy n="51" d="100"/>
        </p:scale>
        <p:origin x="-120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1FDBB165-B8D6-4C29-910C-D295417A86A7}" type="datetimeFigureOut">
              <a:rPr lang="ru-RU"/>
              <a:pPr>
                <a:defRPr/>
              </a:pPr>
              <a:t>05.01.2013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9F4702C3-A230-425D-9A72-2CF8F6CBDE4B}"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993D22A-8B5C-4392-A351-7BBD275583E3}"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50CA29C-6611-4232-BF2A-9A4D446D2E86}"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C0B2572-EAE3-4671-AB2A-A9FD0A07F966}"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A9BFB681-C6B6-4664-AC2A-05E5DD794F83}"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F091652B-D886-4FCD-95D1-2CCCBFAE5C10}"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8076123-176D-45D0-9267-5FF763B6CDA8}"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FE8F640C-5A6D-4C27-BE03-3CDC4BD5C8D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39C2A0D-7C72-461A-8480-DBA1608DA53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B322A0ED-5951-4326-98C1-E58F40F920CC}"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191D91DA-1F71-48D7-BEAD-B279263A2E27}"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D953BEBB-762C-4047-B00D-880C640E94FB}"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0E61A632-6E72-4173-95FB-99C5088F9486}"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B35C8D2-DBAA-45EA-8F1B-225F0D69CAE3}"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477647"/>
            </a:gs>
            <a:gs pos="50000">
              <a:srgbClr val="99FF99"/>
            </a:gs>
            <a:gs pos="100000">
              <a:srgbClr val="477647"/>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980E2946-EC4D-4704-9D66-A288F61D8715}"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1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2.xml"/><Relationship Id="rId4" Type="http://schemas.openxmlformats.org/officeDocument/2006/relationships/image" Target="../media/image27.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2.xml"/><Relationship Id="rId6" Type="http://schemas.openxmlformats.org/officeDocument/2006/relationships/image" Target="../media/image33.jpeg"/><Relationship Id="rId5" Type="http://schemas.openxmlformats.org/officeDocument/2006/relationships/image" Target="../media/image32.png"/><Relationship Id="rId4" Type="http://schemas.openxmlformats.org/officeDocument/2006/relationships/image" Target="../media/image31.jpeg"/></Relationships>
</file>

<file path=ppt/slides/_rels/slide22.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a:xfrm>
            <a:off x="609600" y="304800"/>
            <a:ext cx="7772400" cy="1470025"/>
          </a:xfrm>
        </p:spPr>
        <p:txBody>
          <a:bodyPr/>
          <a:lstStyle/>
          <a:p>
            <a:pPr eaLnBrk="1" hangingPunct="1"/>
            <a:r>
              <a:rPr lang="ru-RU" sz="4800" b="1" smtClean="0">
                <a:solidFill>
                  <a:srgbClr val="FF9900"/>
                </a:solidFill>
                <a:latin typeface="Times New Roman" pitchFamily="18" charset="0"/>
              </a:rPr>
              <a:t>Применение спектрального анализа</a:t>
            </a:r>
          </a:p>
        </p:txBody>
      </p:sp>
      <p:sp>
        <p:nvSpPr>
          <p:cNvPr id="36867" name="Rectangle 3"/>
          <p:cNvSpPr>
            <a:spLocks noGrp="1" noChangeArrowheads="1"/>
          </p:cNvSpPr>
          <p:nvPr>
            <p:ph type="subTitle" idx="1"/>
          </p:nvPr>
        </p:nvSpPr>
        <p:spPr>
          <a:xfrm>
            <a:off x="1447800" y="5638800"/>
            <a:ext cx="6553200" cy="1066800"/>
          </a:xfrm>
        </p:spPr>
        <p:txBody>
          <a:bodyPr/>
          <a:lstStyle/>
          <a:p>
            <a:pPr eaLnBrk="1" hangingPunct="1">
              <a:lnSpc>
                <a:spcPct val="80000"/>
              </a:lnSpc>
            </a:pPr>
            <a:r>
              <a:rPr lang="ru-RU" sz="2000" b="1" smtClean="0">
                <a:solidFill>
                  <a:srgbClr val="FF9900"/>
                </a:solidFill>
                <a:latin typeface="Times New Roman" pitchFamily="18" charset="0"/>
              </a:rPr>
              <a:t>Автор: Савина Валентина Владиславовна,</a:t>
            </a:r>
          </a:p>
          <a:p>
            <a:pPr eaLnBrk="1" hangingPunct="1">
              <a:lnSpc>
                <a:spcPct val="80000"/>
              </a:lnSpc>
            </a:pPr>
            <a:r>
              <a:rPr lang="ru-RU" sz="2000" b="1" smtClean="0">
                <a:solidFill>
                  <a:srgbClr val="FF9900"/>
                </a:solidFill>
                <a:latin typeface="Times New Roman" pitchFamily="18" charset="0"/>
              </a:rPr>
              <a:t>учитель физики МОБУ СОШ № 13 г. Сочи</a:t>
            </a:r>
          </a:p>
        </p:txBody>
      </p:sp>
      <p:pic>
        <p:nvPicPr>
          <p:cNvPr id="36868" name="Picture 4" descr="МЕТАЛСКАН 2500"/>
          <p:cNvPicPr>
            <a:picLocks noChangeAspect="1" noChangeArrowheads="1"/>
          </p:cNvPicPr>
          <p:nvPr/>
        </p:nvPicPr>
        <p:blipFill>
          <a:blip r:embed="rId2" cstate="email"/>
          <a:srcRect/>
          <a:stretch>
            <a:fillRect/>
          </a:stretch>
        </p:blipFill>
        <p:spPr bwMode="auto">
          <a:xfrm>
            <a:off x="2590800" y="2057400"/>
            <a:ext cx="4114800" cy="3206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anim calcmode="lin" valueType="num">
                                      <p:cBhvr>
                                        <p:cTn id="7" dur="500" fill="hold"/>
                                        <p:tgtEl>
                                          <p:spTgt spid="36868"/>
                                        </p:tgtEl>
                                        <p:attrNameLst>
                                          <p:attrName>ppt_w</p:attrName>
                                        </p:attrNameLst>
                                      </p:cBhvr>
                                      <p:tavLst>
                                        <p:tav tm="0">
                                          <p:val>
                                            <p:fltVal val="0"/>
                                          </p:val>
                                        </p:tav>
                                        <p:tav tm="100000">
                                          <p:val>
                                            <p:strVal val="#ppt_w"/>
                                          </p:val>
                                        </p:tav>
                                      </p:tavLst>
                                    </p:anim>
                                    <p:anim calcmode="lin" valueType="num">
                                      <p:cBhvr>
                                        <p:cTn id="8" dur="500" fill="hold"/>
                                        <p:tgtEl>
                                          <p:spTgt spid="36868"/>
                                        </p:tgtEl>
                                        <p:attrNameLst>
                                          <p:attrName>ppt_h</p:attrName>
                                        </p:attrNameLst>
                                      </p:cBhvr>
                                      <p:tavLst>
                                        <p:tav tm="0">
                                          <p:val>
                                            <p:fltVal val="0"/>
                                          </p:val>
                                        </p:tav>
                                        <p:tav tm="100000">
                                          <p:val>
                                            <p:strVal val="#ppt_h"/>
                                          </p:val>
                                        </p:tav>
                                      </p:tavLst>
                                    </p:anim>
                                    <p:animEffect transition="in" filter="fade">
                                      <p:cBhvr>
                                        <p:cTn id="9" dur="500"/>
                                        <p:tgtEl>
                                          <p:spTgt spid="36868"/>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36866"/>
                                        </p:tgtEl>
                                        <p:attrNameLst>
                                          <p:attrName>style.visibility</p:attrName>
                                        </p:attrNameLst>
                                      </p:cBhvr>
                                      <p:to>
                                        <p:strVal val="visible"/>
                                      </p:to>
                                    </p:set>
                                    <p:anim calcmode="lin" valueType="num">
                                      <p:cBhvr>
                                        <p:cTn id="12" dur="500" fill="hold"/>
                                        <p:tgtEl>
                                          <p:spTgt spid="36866"/>
                                        </p:tgtEl>
                                        <p:attrNameLst>
                                          <p:attrName>ppt_w</p:attrName>
                                        </p:attrNameLst>
                                      </p:cBhvr>
                                      <p:tavLst>
                                        <p:tav tm="0">
                                          <p:val>
                                            <p:fltVal val="0"/>
                                          </p:val>
                                        </p:tav>
                                        <p:tav tm="100000">
                                          <p:val>
                                            <p:strVal val="#ppt_w"/>
                                          </p:val>
                                        </p:tav>
                                      </p:tavLst>
                                    </p:anim>
                                    <p:anim calcmode="lin" valueType="num">
                                      <p:cBhvr>
                                        <p:cTn id="13" dur="500" fill="hold"/>
                                        <p:tgtEl>
                                          <p:spTgt spid="36866"/>
                                        </p:tgtEl>
                                        <p:attrNameLst>
                                          <p:attrName>ppt_h</p:attrName>
                                        </p:attrNameLst>
                                      </p:cBhvr>
                                      <p:tavLst>
                                        <p:tav tm="0">
                                          <p:val>
                                            <p:fltVal val="0"/>
                                          </p:val>
                                        </p:tav>
                                        <p:tav tm="100000">
                                          <p:val>
                                            <p:strVal val="#ppt_h"/>
                                          </p:val>
                                        </p:tav>
                                      </p:tavLst>
                                    </p:anim>
                                    <p:animEffect transition="in" filter="fade">
                                      <p:cBhvr>
                                        <p:cTn id="14" dur="500"/>
                                        <p:tgtEl>
                                          <p:spTgt spid="36866"/>
                                        </p:tgtEl>
                                      </p:cBhvr>
                                    </p:animEffect>
                                  </p:childTnLst>
                                </p:cTn>
                              </p:par>
                              <p:par>
                                <p:cTn id="15" presetID="53" presetClass="entr" presetSubtype="0" fill="hold" nodeType="withEffect">
                                  <p:stCondLst>
                                    <p:cond delay="0"/>
                                  </p:stCondLst>
                                  <p:childTnLst>
                                    <p:set>
                                      <p:cBhvr>
                                        <p:cTn id="16" dur="1" fill="hold">
                                          <p:stCondLst>
                                            <p:cond delay="0"/>
                                          </p:stCondLst>
                                        </p:cTn>
                                        <p:tgtEl>
                                          <p:spTgt spid="36867">
                                            <p:txEl>
                                              <p:pRg st="0" end="0"/>
                                            </p:txEl>
                                          </p:spTgt>
                                        </p:tgtEl>
                                        <p:attrNameLst>
                                          <p:attrName>style.visibility</p:attrName>
                                        </p:attrNameLst>
                                      </p:cBhvr>
                                      <p:to>
                                        <p:strVal val="visible"/>
                                      </p:to>
                                    </p:set>
                                    <p:anim calcmode="lin" valueType="num">
                                      <p:cBhvr>
                                        <p:cTn id="17" dur="500" fill="hold"/>
                                        <p:tgtEl>
                                          <p:spTgt spid="36867">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36867">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36867">
                                            <p:txEl>
                                              <p:pRg st="0" end="0"/>
                                            </p:txEl>
                                          </p:spTgt>
                                        </p:tgtEl>
                                      </p:cBhvr>
                                    </p:animEffect>
                                  </p:childTnLst>
                                </p:cTn>
                              </p:par>
                              <p:par>
                                <p:cTn id="20" presetID="53" presetClass="entr" presetSubtype="0" fill="hold" nodeType="withEffect">
                                  <p:stCondLst>
                                    <p:cond delay="0"/>
                                  </p:stCondLst>
                                  <p:childTnLst>
                                    <p:set>
                                      <p:cBhvr>
                                        <p:cTn id="21" dur="1" fill="hold">
                                          <p:stCondLst>
                                            <p:cond delay="0"/>
                                          </p:stCondLst>
                                        </p:cTn>
                                        <p:tgtEl>
                                          <p:spTgt spid="36867">
                                            <p:txEl>
                                              <p:pRg st="1" end="1"/>
                                            </p:txEl>
                                          </p:spTgt>
                                        </p:tgtEl>
                                        <p:attrNameLst>
                                          <p:attrName>style.visibility</p:attrName>
                                        </p:attrNameLst>
                                      </p:cBhvr>
                                      <p:to>
                                        <p:strVal val="visible"/>
                                      </p:to>
                                    </p:set>
                                    <p:anim calcmode="lin" valueType="num">
                                      <p:cBhvr>
                                        <p:cTn id="22" dur="500" fill="hold"/>
                                        <p:tgtEl>
                                          <p:spTgt spid="36867">
                                            <p:txEl>
                                              <p:pRg st="1" end="1"/>
                                            </p:txEl>
                                          </p:spTgt>
                                        </p:tgtEl>
                                        <p:attrNameLst>
                                          <p:attrName>ppt_w</p:attrName>
                                        </p:attrNameLst>
                                      </p:cBhvr>
                                      <p:tavLst>
                                        <p:tav tm="0">
                                          <p:val>
                                            <p:fltVal val="0"/>
                                          </p:val>
                                        </p:tav>
                                        <p:tav tm="100000">
                                          <p:val>
                                            <p:strVal val="#ppt_w"/>
                                          </p:val>
                                        </p:tav>
                                      </p:tavLst>
                                    </p:anim>
                                    <p:anim calcmode="lin" valueType="num">
                                      <p:cBhvr>
                                        <p:cTn id="23" dur="500" fill="hold"/>
                                        <p:tgtEl>
                                          <p:spTgt spid="36867">
                                            <p:txEl>
                                              <p:pRg st="1" end="1"/>
                                            </p:txEl>
                                          </p:spTgt>
                                        </p:tgtEl>
                                        <p:attrNameLst>
                                          <p:attrName>ppt_h</p:attrName>
                                        </p:attrNameLst>
                                      </p:cBhvr>
                                      <p:tavLst>
                                        <p:tav tm="0">
                                          <p:val>
                                            <p:fltVal val="0"/>
                                          </p:val>
                                        </p:tav>
                                        <p:tav tm="100000">
                                          <p:val>
                                            <p:strVal val="#ppt_h"/>
                                          </p:val>
                                        </p:tav>
                                      </p:tavLst>
                                    </p:anim>
                                    <p:animEffect transition="in" filter="fade">
                                      <p:cBhvr>
                                        <p:cTn id="24" dur="500"/>
                                        <p:tgtEl>
                                          <p:spTgt spid="368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274638"/>
            <a:ext cx="9144000" cy="944562"/>
          </a:xfrm>
        </p:spPr>
        <p:txBody>
          <a:bodyPr/>
          <a:lstStyle/>
          <a:p>
            <a:pPr eaLnBrk="1" hangingPunct="1"/>
            <a:r>
              <a:rPr lang="ru-RU" sz="4000" smtClean="0"/>
              <a:t> </a:t>
            </a:r>
            <a:r>
              <a:rPr lang="ru-RU" sz="2400" b="1" smtClean="0">
                <a:solidFill>
                  <a:srgbClr val="FF9900"/>
                </a:solidFill>
                <a:latin typeface="Times New Roman" pitchFamily="18" charset="0"/>
              </a:rPr>
              <a:t>Микроэлементный спектральный анализ волос показан:</a:t>
            </a:r>
            <a:r>
              <a:rPr lang="ru-RU" sz="4000" smtClean="0"/>
              <a:t> </a:t>
            </a:r>
          </a:p>
        </p:txBody>
      </p:sp>
      <p:sp>
        <p:nvSpPr>
          <p:cNvPr id="10243" name="Rectangle 3"/>
          <p:cNvSpPr>
            <a:spLocks noGrp="1" noChangeArrowheads="1"/>
          </p:cNvSpPr>
          <p:nvPr>
            <p:ph type="body" idx="1"/>
          </p:nvPr>
        </p:nvSpPr>
        <p:spPr>
          <a:xfrm>
            <a:off x="457200" y="1219200"/>
            <a:ext cx="8229600" cy="4525963"/>
          </a:xfrm>
        </p:spPr>
        <p:txBody>
          <a:bodyPr/>
          <a:lstStyle/>
          <a:p>
            <a:pPr marL="609600" indent="-609600" eaLnBrk="1" hangingPunct="1">
              <a:buFontTx/>
              <a:buNone/>
            </a:pPr>
            <a:endParaRPr lang="ru-RU" smtClean="0"/>
          </a:p>
          <a:p>
            <a:pPr marL="609600" indent="-609600" eaLnBrk="1" hangingPunct="1"/>
            <a:r>
              <a:rPr lang="ru-RU" sz="1800" b="1" smtClean="0">
                <a:latin typeface="Times New Roman" pitchFamily="18" charset="0"/>
              </a:rPr>
              <a:t>при несбалансированном питании; </a:t>
            </a:r>
          </a:p>
          <a:p>
            <a:pPr marL="609600" indent="-609600" eaLnBrk="1" hangingPunct="1"/>
            <a:r>
              <a:rPr lang="ru-RU" sz="1800" b="1" smtClean="0">
                <a:latin typeface="Times New Roman" pitchFamily="18" charset="0"/>
              </a:rPr>
              <a:t>подверженным хроническому стрессу; </a:t>
            </a:r>
          </a:p>
          <a:p>
            <a:pPr marL="609600" indent="-609600" eaLnBrk="1" hangingPunct="1"/>
            <a:r>
              <a:rPr lang="ru-RU" sz="1800" b="1" smtClean="0">
                <a:latin typeface="Times New Roman" pitchFamily="18" charset="0"/>
              </a:rPr>
              <a:t>лицам со сниженным иммунитетом; </a:t>
            </a:r>
          </a:p>
          <a:p>
            <a:pPr marL="609600" indent="-609600" eaLnBrk="1" hangingPunct="1"/>
            <a:r>
              <a:rPr lang="ru-RU" sz="1800" b="1" smtClean="0">
                <a:latin typeface="Times New Roman" pitchFamily="18" charset="0"/>
              </a:rPr>
              <a:t>часто болеющим, страдающим от аллергии; </a:t>
            </a:r>
          </a:p>
          <a:p>
            <a:pPr marL="609600" indent="-609600" eaLnBrk="1" hangingPunct="1"/>
            <a:r>
              <a:rPr lang="ru-RU" sz="1800" b="1" smtClean="0">
                <a:latin typeface="Times New Roman" pitchFamily="18" charset="0"/>
              </a:rPr>
              <a:t>при проявлениях синдрома хронической усталости и раздражительности; </a:t>
            </a:r>
          </a:p>
          <a:p>
            <a:pPr marL="609600" indent="-609600" eaLnBrk="1" hangingPunct="1"/>
            <a:r>
              <a:rPr lang="ru-RU" sz="1800" b="1" smtClean="0">
                <a:latin typeface="Times New Roman" pitchFamily="18" charset="0"/>
              </a:rPr>
              <a:t>при заболеваниях щитовидной железы, остеопорозе; </a:t>
            </a:r>
          </a:p>
          <a:p>
            <a:pPr marL="609600" indent="-609600" eaLnBrk="1" hangingPunct="1"/>
            <a:r>
              <a:rPr lang="ru-RU" sz="1800" b="1" smtClean="0">
                <a:latin typeface="Times New Roman" pitchFamily="18" charset="0"/>
              </a:rPr>
              <a:t>при заболеваниях желудочно-кишечного тракта; </a:t>
            </a:r>
          </a:p>
          <a:p>
            <a:pPr marL="609600" indent="-609600" eaLnBrk="1" hangingPunct="1"/>
            <a:r>
              <a:rPr lang="ru-RU" sz="1800" b="1" smtClean="0">
                <a:latin typeface="Times New Roman" pitchFamily="18" charset="0"/>
              </a:rPr>
              <a:t>при эмоциональных нагрузках; </a:t>
            </a:r>
          </a:p>
          <a:p>
            <a:pPr marL="609600" indent="-609600" eaLnBrk="1" hangingPunct="1"/>
            <a:r>
              <a:rPr lang="ru-RU" sz="1800" b="1" smtClean="0">
                <a:latin typeface="Times New Roman" pitchFamily="18" charset="0"/>
              </a:rPr>
              <a:t>при ухудшении состояния кожи, волос, ногтей; </a:t>
            </a:r>
          </a:p>
          <a:p>
            <a:pPr marL="609600" indent="-609600" eaLnBrk="1" hangingPunct="1"/>
            <a:r>
              <a:rPr lang="ru-RU" sz="1800" b="1" smtClean="0">
                <a:latin typeface="Times New Roman" pitchFamily="18" charset="0"/>
              </a:rPr>
              <a:t>при неэффективной традиционной терапии.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500"/>
                                        <p:tgtEl>
                                          <p:spTgt spid="10242"/>
                                        </p:tgtEl>
                                      </p:cBhvr>
                                    </p:animEffect>
                                  </p:childTnLst>
                                </p:cTn>
                              </p:par>
                              <p:par>
                                <p:cTn id="8" presetID="10" presetClass="entr" presetSubtype="0" fill="hold" nodeType="withEffect">
                                  <p:stCondLst>
                                    <p:cond delay="0"/>
                                  </p:stCondLst>
                                  <p:childTnLst>
                                    <p:set>
                                      <p:cBhvr>
                                        <p:cTn id="9" dur="1" fill="hold">
                                          <p:stCondLst>
                                            <p:cond delay="0"/>
                                          </p:stCondLst>
                                        </p:cTn>
                                        <p:tgtEl>
                                          <p:spTgt spid="10243">
                                            <p:txEl>
                                              <p:pRg st="1" end="1"/>
                                            </p:txEl>
                                          </p:spTgt>
                                        </p:tgtEl>
                                        <p:attrNameLst>
                                          <p:attrName>style.visibility</p:attrName>
                                        </p:attrNameLst>
                                      </p:cBhvr>
                                      <p:to>
                                        <p:strVal val="visible"/>
                                      </p:to>
                                    </p:set>
                                    <p:animEffect transition="in" filter="fade">
                                      <p:cBhvr>
                                        <p:cTn id="10" dur="500"/>
                                        <p:tgtEl>
                                          <p:spTgt spid="1024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Effect transition="in" filter="fade">
                                      <p:cBhvr>
                                        <p:cTn id="13" dur="500"/>
                                        <p:tgtEl>
                                          <p:spTgt spid="1024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0243">
                                            <p:txEl>
                                              <p:pRg st="3" end="3"/>
                                            </p:txEl>
                                          </p:spTgt>
                                        </p:tgtEl>
                                        <p:attrNameLst>
                                          <p:attrName>style.visibility</p:attrName>
                                        </p:attrNameLst>
                                      </p:cBhvr>
                                      <p:to>
                                        <p:strVal val="visible"/>
                                      </p:to>
                                    </p:set>
                                    <p:animEffect transition="in" filter="fade">
                                      <p:cBhvr>
                                        <p:cTn id="16" dur="500"/>
                                        <p:tgtEl>
                                          <p:spTgt spid="1024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animEffect transition="in" filter="fade">
                                      <p:cBhvr>
                                        <p:cTn id="19" dur="500"/>
                                        <p:tgtEl>
                                          <p:spTgt spid="1024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0243">
                                            <p:txEl>
                                              <p:pRg st="5" end="5"/>
                                            </p:txEl>
                                          </p:spTgt>
                                        </p:tgtEl>
                                        <p:attrNameLst>
                                          <p:attrName>style.visibility</p:attrName>
                                        </p:attrNameLst>
                                      </p:cBhvr>
                                      <p:to>
                                        <p:strVal val="visible"/>
                                      </p:to>
                                    </p:set>
                                    <p:animEffect transition="in" filter="fade">
                                      <p:cBhvr>
                                        <p:cTn id="22" dur="500"/>
                                        <p:tgtEl>
                                          <p:spTgt spid="1024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0243">
                                            <p:txEl>
                                              <p:pRg st="6" end="6"/>
                                            </p:txEl>
                                          </p:spTgt>
                                        </p:tgtEl>
                                        <p:attrNameLst>
                                          <p:attrName>style.visibility</p:attrName>
                                        </p:attrNameLst>
                                      </p:cBhvr>
                                      <p:to>
                                        <p:strVal val="visible"/>
                                      </p:to>
                                    </p:set>
                                    <p:animEffect transition="in" filter="fade">
                                      <p:cBhvr>
                                        <p:cTn id="25" dur="500"/>
                                        <p:tgtEl>
                                          <p:spTgt spid="1024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0243">
                                            <p:txEl>
                                              <p:pRg st="7" end="7"/>
                                            </p:txEl>
                                          </p:spTgt>
                                        </p:tgtEl>
                                        <p:attrNameLst>
                                          <p:attrName>style.visibility</p:attrName>
                                        </p:attrNameLst>
                                      </p:cBhvr>
                                      <p:to>
                                        <p:strVal val="visible"/>
                                      </p:to>
                                    </p:set>
                                    <p:animEffect transition="in" filter="fade">
                                      <p:cBhvr>
                                        <p:cTn id="28" dur="500"/>
                                        <p:tgtEl>
                                          <p:spTgt spid="10243">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0243">
                                            <p:txEl>
                                              <p:pRg st="8" end="8"/>
                                            </p:txEl>
                                          </p:spTgt>
                                        </p:tgtEl>
                                        <p:attrNameLst>
                                          <p:attrName>style.visibility</p:attrName>
                                        </p:attrNameLst>
                                      </p:cBhvr>
                                      <p:to>
                                        <p:strVal val="visible"/>
                                      </p:to>
                                    </p:set>
                                    <p:animEffect transition="in" filter="fade">
                                      <p:cBhvr>
                                        <p:cTn id="31" dur="500"/>
                                        <p:tgtEl>
                                          <p:spTgt spid="10243">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0243">
                                            <p:txEl>
                                              <p:pRg st="9" end="9"/>
                                            </p:txEl>
                                          </p:spTgt>
                                        </p:tgtEl>
                                        <p:attrNameLst>
                                          <p:attrName>style.visibility</p:attrName>
                                        </p:attrNameLst>
                                      </p:cBhvr>
                                      <p:to>
                                        <p:strVal val="visible"/>
                                      </p:to>
                                    </p:set>
                                    <p:animEffect transition="in" filter="fade">
                                      <p:cBhvr>
                                        <p:cTn id="34" dur="500"/>
                                        <p:tgtEl>
                                          <p:spTgt spid="10243">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10243">
                                            <p:txEl>
                                              <p:pRg st="10" end="10"/>
                                            </p:txEl>
                                          </p:spTgt>
                                        </p:tgtEl>
                                        <p:attrNameLst>
                                          <p:attrName>style.visibility</p:attrName>
                                        </p:attrNameLst>
                                      </p:cBhvr>
                                      <p:to>
                                        <p:strVal val="visible"/>
                                      </p:to>
                                    </p:set>
                                    <p:animEffect transition="in" filter="fade">
                                      <p:cBhvr>
                                        <p:cTn id="37" dur="500"/>
                                        <p:tgtEl>
                                          <p:spTgt spid="1024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62000" y="0"/>
            <a:ext cx="7772400" cy="685800"/>
          </a:xfrm>
        </p:spPr>
        <p:txBody>
          <a:bodyPr/>
          <a:lstStyle/>
          <a:p>
            <a:pPr eaLnBrk="1" hangingPunct="1"/>
            <a:r>
              <a:rPr lang="ru-RU" sz="2400" b="1" smtClean="0">
                <a:solidFill>
                  <a:srgbClr val="FF9900"/>
                </a:solidFill>
                <a:latin typeface="Times New Roman" pitchFamily="18" charset="0"/>
              </a:rPr>
              <a:t>Методика проведения спектрального анализа волос</a:t>
            </a:r>
          </a:p>
        </p:txBody>
      </p:sp>
      <p:sp>
        <p:nvSpPr>
          <p:cNvPr id="4099" name="Rectangle 3"/>
          <p:cNvSpPr>
            <a:spLocks noGrp="1" noChangeArrowheads="1"/>
          </p:cNvSpPr>
          <p:nvPr>
            <p:ph type="subTitle" idx="1"/>
          </p:nvPr>
        </p:nvSpPr>
        <p:spPr>
          <a:xfrm>
            <a:off x="228600" y="685800"/>
            <a:ext cx="8686800" cy="5791200"/>
          </a:xfrm>
        </p:spPr>
        <p:txBody>
          <a:bodyPr/>
          <a:lstStyle/>
          <a:p>
            <a:pPr algn="just" eaLnBrk="1" hangingPunct="1">
              <a:lnSpc>
                <a:spcPct val="90000"/>
              </a:lnSpc>
              <a:buFontTx/>
              <a:buChar char="-"/>
            </a:pPr>
            <a:r>
              <a:rPr lang="ru-RU" sz="1400" b="1" smtClean="0">
                <a:latin typeface="Times New Roman" pitchFamily="18" charset="0"/>
              </a:rPr>
              <a:t>За 1-2 недели до сдачи волос на анализ пациентом прекращается использование лечебных шампуней и лосьонов для волос, содержащих цинк, селен и другие химические элементы.</a:t>
            </a:r>
          </a:p>
          <a:p>
            <a:pPr algn="just" eaLnBrk="1" hangingPunct="1">
              <a:lnSpc>
                <a:spcPct val="90000"/>
              </a:lnSpc>
              <a:buFontTx/>
              <a:buChar char="-"/>
            </a:pPr>
            <a:endParaRPr lang="ru-RU" sz="1400" b="1" smtClean="0">
              <a:latin typeface="Times New Roman" pitchFamily="18" charset="0"/>
            </a:endParaRPr>
          </a:p>
          <a:p>
            <a:pPr algn="just" eaLnBrk="1" hangingPunct="1">
              <a:lnSpc>
                <a:spcPct val="90000"/>
              </a:lnSpc>
              <a:buFontTx/>
              <a:buChar char="-"/>
            </a:pPr>
            <a:r>
              <a:rPr lang="ru-RU" sz="1400" b="1" smtClean="0">
                <a:latin typeface="Times New Roman" pitchFamily="18" charset="0"/>
              </a:rPr>
              <a:t> Состригаются волосы длиной 3-5 см на разных участках кожи головы (на затылочной, теменной, височной, центральной областях) и образуется пучок толщиной 2-3 мм. В этой длине волос содержится самая важная информация о состоянии организма за последние несколько месяцев.  </a:t>
            </a:r>
          </a:p>
          <a:p>
            <a:pPr algn="just" eaLnBrk="1" hangingPunct="1">
              <a:lnSpc>
                <a:spcPct val="90000"/>
              </a:lnSpc>
              <a:buFontTx/>
              <a:buChar char="-"/>
            </a:pPr>
            <a:endParaRPr lang="ru-RU" sz="1400" b="1" smtClean="0">
              <a:latin typeface="Times New Roman" pitchFamily="18" charset="0"/>
            </a:endParaRPr>
          </a:p>
          <a:p>
            <a:pPr algn="just" eaLnBrk="1" hangingPunct="1">
              <a:lnSpc>
                <a:spcPct val="90000"/>
              </a:lnSpc>
              <a:buFontTx/>
              <a:buChar char="-"/>
            </a:pPr>
            <a:r>
              <a:rPr lang="ru-RU" sz="1400" b="1" smtClean="0">
                <a:latin typeface="Times New Roman" pitchFamily="18" charset="0"/>
              </a:rPr>
              <a:t> Состриженные волосы обезжириваются ацетоном, промываются, а затем высушиваются. </a:t>
            </a:r>
          </a:p>
          <a:p>
            <a:pPr algn="just" eaLnBrk="1" hangingPunct="1">
              <a:lnSpc>
                <a:spcPct val="90000"/>
              </a:lnSpc>
              <a:buFontTx/>
              <a:buChar char="-"/>
            </a:pPr>
            <a:endParaRPr lang="ru-RU" sz="1400" b="1" smtClean="0">
              <a:latin typeface="Times New Roman" pitchFamily="18" charset="0"/>
            </a:endParaRPr>
          </a:p>
          <a:p>
            <a:pPr algn="just" eaLnBrk="1" hangingPunct="1">
              <a:lnSpc>
                <a:spcPct val="90000"/>
              </a:lnSpc>
              <a:buFontTx/>
              <a:buChar char="-"/>
            </a:pPr>
            <a:r>
              <a:rPr lang="ru-RU" sz="1400" b="1" smtClean="0">
                <a:latin typeface="Times New Roman" pitchFamily="18" charset="0"/>
              </a:rPr>
              <a:t> Локоны взвешиваются и помещаются в контейнер с водой и примесью азотной кислоты, где они растворяются и полученный субстрат помещается в спектрометр, куда по специальным трубкам подается газ аргон. Под воздействием высокой температуры образуется плазма, в которой и сгорает образец. В результате сгорания на специальный детектор поступает сигнал, который в дальнейшем обрабатывает компьютерная программа. </a:t>
            </a:r>
          </a:p>
          <a:p>
            <a:pPr algn="just" eaLnBrk="1" hangingPunct="1">
              <a:lnSpc>
                <a:spcPct val="90000"/>
              </a:lnSpc>
              <a:buFontTx/>
              <a:buChar char="-"/>
            </a:pPr>
            <a:endParaRPr lang="ru-RU" sz="1400" b="1" smtClean="0">
              <a:latin typeface="Times New Roman" pitchFamily="18" charset="0"/>
            </a:endParaRPr>
          </a:p>
          <a:p>
            <a:pPr algn="just" eaLnBrk="1" hangingPunct="1">
              <a:lnSpc>
                <a:spcPct val="90000"/>
              </a:lnSpc>
              <a:buFontTx/>
              <a:buChar char="-"/>
            </a:pPr>
            <a:r>
              <a:rPr lang="ru-RU" sz="1400" b="1" smtClean="0">
                <a:latin typeface="Times New Roman" pitchFamily="18" charset="0"/>
              </a:rPr>
              <a:t> Полученные данные изучаются, анализируются и сравниваются с региональными нормами для пола, возраста по таким жизненно необходимым элементам, как калий, кальций, магний, железо, цинк, медь, селен, фосфор, и выявляется характер отклонения. По результатам анализа проводится коррекция выявленных нарушений минерального обмена – назначение минеральных комплексов, рекомендации по питанию.</a:t>
            </a:r>
          </a:p>
        </p:txBody>
      </p:sp>
      <p:pic>
        <p:nvPicPr>
          <p:cNvPr id="4100" name="Picture 4" descr="спектр ан волос"/>
          <p:cNvPicPr>
            <a:picLocks noChangeAspect="1" noChangeArrowheads="1"/>
          </p:cNvPicPr>
          <p:nvPr/>
        </p:nvPicPr>
        <p:blipFill>
          <a:blip r:embed="rId2" cstate="email"/>
          <a:srcRect/>
          <a:stretch>
            <a:fillRect/>
          </a:stretch>
        </p:blipFill>
        <p:spPr bwMode="auto">
          <a:xfrm>
            <a:off x="3429000" y="4800600"/>
            <a:ext cx="1808163" cy="1822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500"/>
                                        <p:tgtEl>
                                          <p:spTgt spid="4098"/>
                                        </p:tgtEl>
                                      </p:cBhvr>
                                    </p:animEffect>
                                  </p:childTnLst>
                                </p:cTn>
                              </p:par>
                              <p:par>
                                <p:cTn id="8" presetID="10" presetClass="entr" presetSubtype="0" fill="hold" nodeType="withEffect">
                                  <p:stCondLst>
                                    <p:cond delay="0"/>
                                  </p:stCondLst>
                                  <p:childTnLst>
                                    <p:set>
                                      <p:cBhvr>
                                        <p:cTn id="9" dur="1" fill="hold">
                                          <p:stCondLst>
                                            <p:cond delay="0"/>
                                          </p:stCondLst>
                                        </p:cTn>
                                        <p:tgtEl>
                                          <p:spTgt spid="4099">
                                            <p:txEl>
                                              <p:pRg st="0" end="0"/>
                                            </p:txEl>
                                          </p:spTgt>
                                        </p:tgtEl>
                                        <p:attrNameLst>
                                          <p:attrName>style.visibility</p:attrName>
                                        </p:attrNameLst>
                                      </p:cBhvr>
                                      <p:to>
                                        <p:strVal val="visible"/>
                                      </p:to>
                                    </p:set>
                                    <p:animEffect transition="in" filter="fade">
                                      <p:cBhvr>
                                        <p:cTn id="10" dur="500"/>
                                        <p:tgtEl>
                                          <p:spTgt spid="4099">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fade">
                                      <p:cBhvr>
                                        <p:cTn id="13" dur="500"/>
                                        <p:tgtEl>
                                          <p:spTgt spid="4099">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099">
                                            <p:txEl>
                                              <p:pRg st="4" end="4"/>
                                            </p:txEl>
                                          </p:spTgt>
                                        </p:tgtEl>
                                        <p:attrNameLst>
                                          <p:attrName>style.visibility</p:attrName>
                                        </p:attrNameLst>
                                      </p:cBhvr>
                                      <p:to>
                                        <p:strVal val="visible"/>
                                      </p:to>
                                    </p:set>
                                    <p:animEffect transition="in" filter="fade">
                                      <p:cBhvr>
                                        <p:cTn id="16" dur="500"/>
                                        <p:tgtEl>
                                          <p:spTgt spid="4099">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animEffect transition="in" filter="fade">
                                      <p:cBhvr>
                                        <p:cTn id="19" dur="500"/>
                                        <p:tgtEl>
                                          <p:spTgt spid="4099">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099">
                                            <p:txEl>
                                              <p:pRg st="8" end="8"/>
                                            </p:txEl>
                                          </p:spTgt>
                                        </p:tgtEl>
                                        <p:attrNameLst>
                                          <p:attrName>style.visibility</p:attrName>
                                        </p:attrNameLst>
                                      </p:cBhvr>
                                      <p:to>
                                        <p:strVal val="visible"/>
                                      </p:to>
                                    </p:set>
                                    <p:animEffect transition="in" filter="fade">
                                      <p:cBhvr>
                                        <p:cTn id="22" dur="500"/>
                                        <p:tgtEl>
                                          <p:spTgt spid="4099">
                                            <p:txEl>
                                              <p:pRg st="8" end="8"/>
                                            </p:txEl>
                                          </p:spTgt>
                                        </p:tgtEl>
                                      </p:cBhvr>
                                    </p:animEffect>
                                  </p:childTnLst>
                                </p:cTn>
                              </p:par>
                              <p:par>
                                <p:cTn id="23" presetID="53" presetClass="entr" presetSubtype="0" fill="hold" nodeType="withEffect">
                                  <p:stCondLst>
                                    <p:cond delay="0"/>
                                  </p:stCondLst>
                                  <p:childTnLst>
                                    <p:set>
                                      <p:cBhvr>
                                        <p:cTn id="24" dur="1" fill="hold">
                                          <p:stCondLst>
                                            <p:cond delay="0"/>
                                          </p:stCondLst>
                                        </p:cTn>
                                        <p:tgtEl>
                                          <p:spTgt spid="4100"/>
                                        </p:tgtEl>
                                        <p:attrNameLst>
                                          <p:attrName>style.visibility</p:attrName>
                                        </p:attrNameLst>
                                      </p:cBhvr>
                                      <p:to>
                                        <p:strVal val="visible"/>
                                      </p:to>
                                    </p:set>
                                    <p:anim calcmode="lin" valueType="num">
                                      <p:cBhvr>
                                        <p:cTn id="25" dur="500" fill="hold"/>
                                        <p:tgtEl>
                                          <p:spTgt spid="4100"/>
                                        </p:tgtEl>
                                        <p:attrNameLst>
                                          <p:attrName>ppt_w</p:attrName>
                                        </p:attrNameLst>
                                      </p:cBhvr>
                                      <p:tavLst>
                                        <p:tav tm="0">
                                          <p:val>
                                            <p:fltVal val="0"/>
                                          </p:val>
                                        </p:tav>
                                        <p:tav tm="100000">
                                          <p:val>
                                            <p:strVal val="#ppt_w"/>
                                          </p:val>
                                        </p:tav>
                                      </p:tavLst>
                                    </p:anim>
                                    <p:anim calcmode="lin" valueType="num">
                                      <p:cBhvr>
                                        <p:cTn id="26" dur="500" fill="hold"/>
                                        <p:tgtEl>
                                          <p:spTgt spid="4100"/>
                                        </p:tgtEl>
                                        <p:attrNameLst>
                                          <p:attrName>ppt_h</p:attrName>
                                        </p:attrNameLst>
                                      </p:cBhvr>
                                      <p:tavLst>
                                        <p:tav tm="0">
                                          <p:val>
                                            <p:fltVal val="0"/>
                                          </p:val>
                                        </p:tav>
                                        <p:tav tm="100000">
                                          <p:val>
                                            <p:strVal val="#ppt_h"/>
                                          </p:val>
                                        </p:tav>
                                      </p:tavLst>
                                    </p:anim>
                                    <p:animEffect transition="in" filter="fade">
                                      <p:cBhvr>
                                        <p:cTn id="27" dur="5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analis-micro"/>
          <p:cNvPicPr>
            <a:picLocks noChangeAspect="1" noChangeArrowheads="1"/>
          </p:cNvPicPr>
          <p:nvPr>
            <p:ph type="body" idx="1"/>
          </p:nvPr>
        </p:nvPicPr>
        <p:blipFill>
          <a:blip r:embed="rId2" cstate="email"/>
          <a:srcRect/>
          <a:stretch>
            <a:fillRect/>
          </a:stretch>
        </p:blipFill>
        <p:spPr>
          <a:xfrm>
            <a:off x="1219200" y="304800"/>
            <a:ext cx="6705600" cy="6223000"/>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 calcmode="lin" valueType="num">
                                      <p:cBhvr>
                                        <p:cTn id="7" dur="500" fill="hold"/>
                                        <p:tgtEl>
                                          <p:spTgt spid="6148"/>
                                        </p:tgtEl>
                                        <p:attrNameLst>
                                          <p:attrName>ppt_w</p:attrName>
                                        </p:attrNameLst>
                                      </p:cBhvr>
                                      <p:tavLst>
                                        <p:tav tm="0">
                                          <p:val>
                                            <p:fltVal val="0"/>
                                          </p:val>
                                        </p:tav>
                                        <p:tav tm="100000">
                                          <p:val>
                                            <p:strVal val="#ppt_w"/>
                                          </p:val>
                                        </p:tav>
                                      </p:tavLst>
                                    </p:anim>
                                    <p:anim calcmode="lin" valueType="num">
                                      <p:cBhvr>
                                        <p:cTn id="8" dur="500" fill="hold"/>
                                        <p:tgtEl>
                                          <p:spTgt spid="6148"/>
                                        </p:tgtEl>
                                        <p:attrNameLst>
                                          <p:attrName>ppt_h</p:attrName>
                                        </p:attrNameLst>
                                      </p:cBhvr>
                                      <p:tavLst>
                                        <p:tav tm="0">
                                          <p:val>
                                            <p:fltVal val="0"/>
                                          </p:val>
                                        </p:tav>
                                        <p:tav tm="100000">
                                          <p:val>
                                            <p:strVal val="#ppt_h"/>
                                          </p:val>
                                        </p:tav>
                                      </p:tavLst>
                                    </p:anim>
                                    <p:animEffect transition="in" filter="fade">
                                      <p:cBhvr>
                                        <p:cTn id="9"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0"/>
            <a:ext cx="8229600" cy="944563"/>
          </a:xfrm>
        </p:spPr>
        <p:txBody>
          <a:bodyPr/>
          <a:lstStyle/>
          <a:p>
            <a:pPr eaLnBrk="1" hangingPunct="1"/>
            <a:r>
              <a:rPr lang="ru-RU" sz="2400" b="1" smtClean="0">
                <a:solidFill>
                  <a:srgbClr val="FFCC00"/>
                </a:solidFill>
                <a:latin typeface="Times New Roman" pitchFamily="18" charset="0"/>
              </a:rPr>
              <a:t>Применение спектрального анализа в астрофизике для определения состава звёзд</a:t>
            </a:r>
          </a:p>
        </p:txBody>
      </p:sp>
      <p:sp>
        <p:nvSpPr>
          <p:cNvPr id="14339" name="Rectangle 3"/>
          <p:cNvSpPr>
            <a:spLocks noGrp="1" noChangeArrowheads="1"/>
          </p:cNvSpPr>
          <p:nvPr>
            <p:ph type="body" idx="1"/>
          </p:nvPr>
        </p:nvSpPr>
        <p:spPr>
          <a:xfrm>
            <a:off x="304800" y="914400"/>
            <a:ext cx="8153400" cy="5943600"/>
          </a:xfrm>
        </p:spPr>
        <p:txBody>
          <a:bodyPr/>
          <a:lstStyle/>
          <a:p>
            <a:pPr indent="342900" algn="just" eaLnBrk="1" hangingPunct="1">
              <a:buFontTx/>
              <a:buNone/>
              <a:defRPr/>
            </a:pPr>
            <a:r>
              <a:rPr lang="ru-RU" dirty="0" smtClean="0">
                <a:latin typeface="Times New Roman" pitchFamily="18" charset="0"/>
              </a:rPr>
              <a:t>   </a:t>
            </a:r>
            <a:r>
              <a:rPr lang="ru-RU" sz="1600" b="1" dirty="0" smtClean="0">
                <a:latin typeface="Times New Roman" pitchFamily="18" charset="0"/>
              </a:rPr>
              <a:t>Спектры звезд – это их паспорта с описанием всех звездных особенностей. Звезды состоят из тех же химических элементов, которые известны на Земле, но в процентном отношении в них преобладают легкие элементы: водород и гелий. По спектру звезды можно узнать ее светимость, расстояние до звезды, температуру, размер, химический состав ее атмосферы, скорость вращения вокруг оси, особенности движения вокруг общего центра тяжести. Спектральный аппарат, устанавливаемый на телескопе, раскладывает свет звезды по длинам волн в полоску спектра. По спектру можно узнать, какая энергия приходит от звезды на различных длинах волн и оценить очень точно ее температуру.</a:t>
            </a:r>
          </a:p>
          <a:p>
            <a:pPr eaLnBrk="1" hangingPunct="1">
              <a:buFontTx/>
              <a:buNone/>
              <a:defRPr/>
            </a:pPr>
            <a:endParaRPr lang="ru-RU" sz="1600" b="1" dirty="0" smtClean="0">
              <a:latin typeface="Times New Roman" pitchFamily="18" charset="0"/>
            </a:endParaRPr>
          </a:p>
          <a:p>
            <a:pPr eaLnBrk="1" hangingPunct="1">
              <a:buFontTx/>
              <a:buNone/>
              <a:defRPr/>
            </a:pPr>
            <a:endParaRPr lang="ru-RU" sz="1600" dirty="0" smtClean="0">
              <a:latin typeface="Times New Roman" pitchFamily="18" charset="0"/>
            </a:endParaRPr>
          </a:p>
          <a:p>
            <a:pPr eaLnBrk="1" hangingPunct="1">
              <a:buFontTx/>
              <a:buNone/>
              <a:defRPr/>
            </a:pPr>
            <a:endParaRPr lang="ru-RU" sz="1600" dirty="0" smtClean="0">
              <a:latin typeface="Times New Roman" pitchFamily="18" charset="0"/>
            </a:endParaRPr>
          </a:p>
          <a:p>
            <a:pPr eaLnBrk="1" hangingPunct="1">
              <a:buFontTx/>
              <a:buNone/>
              <a:defRPr/>
            </a:pPr>
            <a:endParaRPr lang="ru-RU" sz="1600" dirty="0" smtClean="0">
              <a:latin typeface="Times New Roman" pitchFamily="18" charset="0"/>
            </a:endParaRPr>
          </a:p>
          <a:p>
            <a:pPr eaLnBrk="1" hangingPunct="1">
              <a:buFontTx/>
              <a:buNone/>
              <a:defRPr/>
            </a:pPr>
            <a:endParaRPr lang="ru-RU" sz="1600" dirty="0" smtClean="0">
              <a:latin typeface="Times New Roman" pitchFamily="18" charset="0"/>
            </a:endParaRPr>
          </a:p>
          <a:p>
            <a:pPr indent="342900" algn="just" eaLnBrk="1" hangingPunct="1">
              <a:buFontTx/>
              <a:buNone/>
              <a:defRPr/>
            </a:pPr>
            <a:r>
              <a:rPr lang="ru-RU" sz="1800" dirty="0" smtClean="0">
                <a:latin typeface="Times New Roman" pitchFamily="18" charset="0"/>
              </a:rPr>
              <a:t>      </a:t>
            </a:r>
            <a:r>
              <a:rPr lang="ru-RU" sz="1600" b="1" dirty="0" smtClean="0">
                <a:latin typeface="Times New Roman" pitchFamily="18" charset="0"/>
              </a:rPr>
              <a:t>Цвет и спектр звезд связан с их температурой. В холодных звездах с температурой фотосферы 3 000 К преобладает излучение в красной области спектра. В спектрах таких звездах много линий металлов и молекул. В горячих голубых звездах с температурой свыше 10 000–15 000 К большая часть атомов ионизована. Полностью ионизованные атомы не дают спектральных линий, поэтому в спектрах таких звездах линий мало.</a:t>
            </a:r>
          </a:p>
          <a:p>
            <a:pPr algn="just" eaLnBrk="1" hangingPunct="1">
              <a:defRPr/>
            </a:pPr>
            <a:endParaRPr lang="ru-RU" sz="1600" b="1" dirty="0" smtClean="0">
              <a:latin typeface="Times New Roman" pitchFamily="18" charset="0"/>
            </a:endParaRPr>
          </a:p>
          <a:p>
            <a:pPr eaLnBrk="1" hangingPunct="1">
              <a:defRPr/>
            </a:pPr>
            <a:endParaRPr lang="ru-RU" sz="1600" b="1" dirty="0" smtClean="0">
              <a:latin typeface="Times New Roman" pitchFamily="18" charset="0"/>
            </a:endParaRPr>
          </a:p>
        </p:txBody>
      </p:sp>
      <p:pic>
        <p:nvPicPr>
          <p:cNvPr id="14340" name="Picture 4" descr="звезда Альтаир"/>
          <p:cNvPicPr>
            <a:picLocks noChangeAspect="1" noChangeArrowheads="1"/>
          </p:cNvPicPr>
          <p:nvPr/>
        </p:nvPicPr>
        <p:blipFill>
          <a:blip r:embed="rId2" cstate="email"/>
          <a:srcRect/>
          <a:stretch>
            <a:fillRect/>
          </a:stretch>
        </p:blipFill>
        <p:spPr bwMode="auto">
          <a:xfrm>
            <a:off x="3886200" y="3505200"/>
            <a:ext cx="1676400" cy="1397000"/>
          </a:xfrm>
          <a:prstGeom prst="rect">
            <a:avLst/>
          </a:prstGeom>
          <a:noFill/>
          <a:ln w="9525">
            <a:noFill/>
            <a:miter lim="800000"/>
            <a:headEnd/>
            <a:tailEnd/>
          </a:ln>
        </p:spPr>
      </p:pic>
      <p:pic>
        <p:nvPicPr>
          <p:cNvPr id="14341" name="Picture 5" descr="звезда Вега"/>
          <p:cNvPicPr>
            <a:picLocks noChangeAspect="1" noChangeArrowheads="1"/>
          </p:cNvPicPr>
          <p:nvPr/>
        </p:nvPicPr>
        <p:blipFill>
          <a:blip r:embed="rId3" cstate="email"/>
          <a:srcRect/>
          <a:stretch>
            <a:fillRect/>
          </a:stretch>
        </p:blipFill>
        <p:spPr bwMode="auto">
          <a:xfrm>
            <a:off x="1066800" y="3505200"/>
            <a:ext cx="1676400" cy="1371600"/>
          </a:xfrm>
          <a:prstGeom prst="rect">
            <a:avLst/>
          </a:prstGeom>
          <a:noFill/>
          <a:ln w="9525">
            <a:noFill/>
            <a:miter lim="800000"/>
            <a:headEnd/>
            <a:tailEnd/>
          </a:ln>
        </p:spPr>
      </p:pic>
      <p:sp>
        <p:nvSpPr>
          <p:cNvPr id="14343" name="Text Box 7"/>
          <p:cNvSpPr txBox="1">
            <a:spLocks noChangeArrowheads="1"/>
          </p:cNvSpPr>
          <p:nvPr/>
        </p:nvSpPr>
        <p:spPr bwMode="auto">
          <a:xfrm>
            <a:off x="4114800" y="3505200"/>
            <a:ext cx="1268413" cy="274638"/>
          </a:xfrm>
          <a:prstGeom prst="rect">
            <a:avLst/>
          </a:prstGeom>
          <a:noFill/>
          <a:ln w="9525">
            <a:noFill/>
            <a:miter lim="800000"/>
            <a:headEnd/>
            <a:tailEnd/>
          </a:ln>
        </p:spPr>
        <p:txBody>
          <a:bodyPr wrap="none">
            <a:spAutoFit/>
          </a:bodyPr>
          <a:lstStyle/>
          <a:p>
            <a:r>
              <a:rPr lang="ru-RU" sz="1200" b="1">
                <a:solidFill>
                  <a:schemeClr val="bg1"/>
                </a:solidFill>
                <a:latin typeface="Times New Roman" pitchFamily="18" charset="0"/>
              </a:rPr>
              <a:t>Звезда Альтаир</a:t>
            </a:r>
          </a:p>
        </p:txBody>
      </p:sp>
      <p:sp>
        <p:nvSpPr>
          <p:cNvPr id="14346" name="Text Box 10"/>
          <p:cNvSpPr txBox="1">
            <a:spLocks noChangeArrowheads="1"/>
          </p:cNvSpPr>
          <p:nvPr/>
        </p:nvSpPr>
        <p:spPr bwMode="auto">
          <a:xfrm>
            <a:off x="1371600" y="3505200"/>
            <a:ext cx="985838" cy="274638"/>
          </a:xfrm>
          <a:prstGeom prst="rect">
            <a:avLst/>
          </a:prstGeom>
          <a:noFill/>
          <a:ln w="9525">
            <a:noFill/>
            <a:miter lim="800000"/>
            <a:headEnd/>
            <a:tailEnd/>
          </a:ln>
        </p:spPr>
        <p:txBody>
          <a:bodyPr wrap="none">
            <a:spAutoFit/>
          </a:bodyPr>
          <a:lstStyle/>
          <a:p>
            <a:r>
              <a:rPr lang="ru-RU" sz="1200" b="1">
                <a:solidFill>
                  <a:schemeClr val="bg1"/>
                </a:solidFill>
                <a:latin typeface="Times New Roman" pitchFamily="18" charset="0"/>
              </a:rPr>
              <a:t>Звезда Вега</a:t>
            </a:r>
          </a:p>
        </p:txBody>
      </p:sp>
      <p:pic>
        <p:nvPicPr>
          <p:cNvPr id="14347" name="Picture 11" descr="красный гигант Мира"/>
          <p:cNvPicPr>
            <a:picLocks noChangeAspect="1" noChangeArrowheads="1"/>
          </p:cNvPicPr>
          <p:nvPr/>
        </p:nvPicPr>
        <p:blipFill>
          <a:blip r:embed="rId4" cstate="email"/>
          <a:srcRect/>
          <a:stretch>
            <a:fillRect/>
          </a:stretch>
        </p:blipFill>
        <p:spPr bwMode="auto">
          <a:xfrm>
            <a:off x="6629400" y="3505200"/>
            <a:ext cx="1600200" cy="1362075"/>
          </a:xfrm>
          <a:prstGeom prst="rect">
            <a:avLst/>
          </a:prstGeom>
          <a:noFill/>
          <a:ln w="9525">
            <a:noFill/>
            <a:miter lim="800000"/>
            <a:headEnd/>
            <a:tailEnd/>
          </a:ln>
        </p:spPr>
      </p:pic>
      <p:sp>
        <p:nvSpPr>
          <p:cNvPr id="14348" name="Text Box 12"/>
          <p:cNvSpPr txBox="1">
            <a:spLocks noChangeArrowheads="1"/>
          </p:cNvSpPr>
          <p:nvPr/>
        </p:nvSpPr>
        <p:spPr bwMode="auto">
          <a:xfrm>
            <a:off x="6934200" y="3505200"/>
            <a:ext cx="1062038" cy="274638"/>
          </a:xfrm>
          <a:prstGeom prst="rect">
            <a:avLst/>
          </a:prstGeom>
          <a:noFill/>
          <a:ln w="9525">
            <a:noFill/>
            <a:miter lim="800000"/>
            <a:headEnd/>
            <a:tailEnd/>
          </a:ln>
        </p:spPr>
        <p:txBody>
          <a:bodyPr wrap="none">
            <a:spAutoFit/>
          </a:bodyPr>
          <a:lstStyle/>
          <a:p>
            <a:r>
              <a:rPr lang="ru-RU" sz="1200" b="1">
                <a:solidFill>
                  <a:schemeClr val="bg1"/>
                </a:solidFill>
                <a:latin typeface="Times New Roman" pitchFamily="18" charset="0"/>
              </a:rPr>
              <a:t>Звезда Мира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500"/>
                                        <p:tgtEl>
                                          <p:spTgt spid="14338"/>
                                        </p:tgtEl>
                                      </p:cBhvr>
                                    </p:animEffect>
                                  </p:childTnLst>
                                </p:cTn>
                              </p:par>
                              <p:par>
                                <p:cTn id="8" presetID="10" presetClass="entr" presetSubtype="0" fill="hold" nodeType="withEffect">
                                  <p:stCondLst>
                                    <p:cond delay="0"/>
                                  </p:stCondLst>
                                  <p:childTnLst>
                                    <p:set>
                                      <p:cBhvr>
                                        <p:cTn id="9" dur="1" fill="hold">
                                          <p:stCondLst>
                                            <p:cond delay="0"/>
                                          </p:stCondLst>
                                        </p:cTn>
                                        <p:tgtEl>
                                          <p:spTgt spid="14339">
                                            <p:txEl>
                                              <p:pRg st="0" end="0"/>
                                            </p:txEl>
                                          </p:spTgt>
                                        </p:tgtEl>
                                        <p:attrNameLst>
                                          <p:attrName>style.visibility</p:attrName>
                                        </p:attrNameLst>
                                      </p:cBhvr>
                                      <p:to>
                                        <p:strVal val="visible"/>
                                      </p:to>
                                    </p:set>
                                    <p:animEffect transition="in" filter="fade">
                                      <p:cBhvr>
                                        <p:cTn id="10" dur="500"/>
                                        <p:tgtEl>
                                          <p:spTgt spid="14339">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4339">
                                            <p:txEl>
                                              <p:pRg st="6" end="6"/>
                                            </p:txEl>
                                          </p:spTgt>
                                        </p:tgtEl>
                                        <p:attrNameLst>
                                          <p:attrName>style.visibility</p:attrName>
                                        </p:attrNameLst>
                                      </p:cBhvr>
                                      <p:to>
                                        <p:strVal val="visible"/>
                                      </p:to>
                                    </p:set>
                                    <p:animEffect transition="in" filter="fade">
                                      <p:cBhvr>
                                        <p:cTn id="13" dur="500"/>
                                        <p:tgtEl>
                                          <p:spTgt spid="14339">
                                            <p:txEl>
                                              <p:pRg st="6" end="6"/>
                                            </p:txEl>
                                          </p:spTgt>
                                        </p:tgtEl>
                                      </p:cBhvr>
                                    </p:animEffect>
                                  </p:childTnLst>
                                </p:cTn>
                              </p:par>
                              <p:par>
                                <p:cTn id="14" presetID="53" presetClass="entr" presetSubtype="0" fill="hold" nodeType="withEffect">
                                  <p:stCondLst>
                                    <p:cond delay="0"/>
                                  </p:stCondLst>
                                  <p:childTnLst>
                                    <p:set>
                                      <p:cBhvr>
                                        <p:cTn id="15" dur="1" fill="hold">
                                          <p:stCondLst>
                                            <p:cond delay="0"/>
                                          </p:stCondLst>
                                        </p:cTn>
                                        <p:tgtEl>
                                          <p:spTgt spid="14341"/>
                                        </p:tgtEl>
                                        <p:attrNameLst>
                                          <p:attrName>style.visibility</p:attrName>
                                        </p:attrNameLst>
                                      </p:cBhvr>
                                      <p:to>
                                        <p:strVal val="visible"/>
                                      </p:to>
                                    </p:set>
                                    <p:anim calcmode="lin" valueType="num">
                                      <p:cBhvr>
                                        <p:cTn id="16" dur="500" fill="hold"/>
                                        <p:tgtEl>
                                          <p:spTgt spid="14341"/>
                                        </p:tgtEl>
                                        <p:attrNameLst>
                                          <p:attrName>ppt_w</p:attrName>
                                        </p:attrNameLst>
                                      </p:cBhvr>
                                      <p:tavLst>
                                        <p:tav tm="0">
                                          <p:val>
                                            <p:fltVal val="0"/>
                                          </p:val>
                                        </p:tav>
                                        <p:tav tm="100000">
                                          <p:val>
                                            <p:strVal val="#ppt_w"/>
                                          </p:val>
                                        </p:tav>
                                      </p:tavLst>
                                    </p:anim>
                                    <p:anim calcmode="lin" valueType="num">
                                      <p:cBhvr>
                                        <p:cTn id="17" dur="500" fill="hold"/>
                                        <p:tgtEl>
                                          <p:spTgt spid="14341"/>
                                        </p:tgtEl>
                                        <p:attrNameLst>
                                          <p:attrName>ppt_h</p:attrName>
                                        </p:attrNameLst>
                                      </p:cBhvr>
                                      <p:tavLst>
                                        <p:tav tm="0">
                                          <p:val>
                                            <p:fltVal val="0"/>
                                          </p:val>
                                        </p:tav>
                                        <p:tav tm="100000">
                                          <p:val>
                                            <p:strVal val="#ppt_h"/>
                                          </p:val>
                                        </p:tav>
                                      </p:tavLst>
                                    </p:anim>
                                    <p:animEffect transition="in" filter="fade">
                                      <p:cBhvr>
                                        <p:cTn id="18" dur="500"/>
                                        <p:tgtEl>
                                          <p:spTgt spid="14341"/>
                                        </p:tgtEl>
                                      </p:cBhvr>
                                    </p:animEffect>
                                  </p:childTnLst>
                                </p:cTn>
                              </p:par>
                              <p:par>
                                <p:cTn id="19" presetID="53" presetClass="entr" presetSubtype="0" fill="hold" nodeType="withEffect">
                                  <p:stCondLst>
                                    <p:cond delay="0"/>
                                  </p:stCondLst>
                                  <p:childTnLst>
                                    <p:set>
                                      <p:cBhvr>
                                        <p:cTn id="20" dur="1" fill="hold">
                                          <p:stCondLst>
                                            <p:cond delay="0"/>
                                          </p:stCondLst>
                                        </p:cTn>
                                        <p:tgtEl>
                                          <p:spTgt spid="14340"/>
                                        </p:tgtEl>
                                        <p:attrNameLst>
                                          <p:attrName>style.visibility</p:attrName>
                                        </p:attrNameLst>
                                      </p:cBhvr>
                                      <p:to>
                                        <p:strVal val="visible"/>
                                      </p:to>
                                    </p:set>
                                    <p:anim calcmode="lin" valueType="num">
                                      <p:cBhvr>
                                        <p:cTn id="21" dur="500" fill="hold"/>
                                        <p:tgtEl>
                                          <p:spTgt spid="14340"/>
                                        </p:tgtEl>
                                        <p:attrNameLst>
                                          <p:attrName>ppt_w</p:attrName>
                                        </p:attrNameLst>
                                      </p:cBhvr>
                                      <p:tavLst>
                                        <p:tav tm="0">
                                          <p:val>
                                            <p:fltVal val="0"/>
                                          </p:val>
                                        </p:tav>
                                        <p:tav tm="100000">
                                          <p:val>
                                            <p:strVal val="#ppt_w"/>
                                          </p:val>
                                        </p:tav>
                                      </p:tavLst>
                                    </p:anim>
                                    <p:anim calcmode="lin" valueType="num">
                                      <p:cBhvr>
                                        <p:cTn id="22" dur="500" fill="hold"/>
                                        <p:tgtEl>
                                          <p:spTgt spid="14340"/>
                                        </p:tgtEl>
                                        <p:attrNameLst>
                                          <p:attrName>ppt_h</p:attrName>
                                        </p:attrNameLst>
                                      </p:cBhvr>
                                      <p:tavLst>
                                        <p:tav tm="0">
                                          <p:val>
                                            <p:fltVal val="0"/>
                                          </p:val>
                                        </p:tav>
                                        <p:tav tm="100000">
                                          <p:val>
                                            <p:strVal val="#ppt_h"/>
                                          </p:val>
                                        </p:tav>
                                      </p:tavLst>
                                    </p:anim>
                                    <p:animEffect transition="in" filter="fade">
                                      <p:cBhvr>
                                        <p:cTn id="23" dur="500"/>
                                        <p:tgtEl>
                                          <p:spTgt spid="14340"/>
                                        </p:tgtEl>
                                      </p:cBhvr>
                                    </p:animEffect>
                                  </p:childTnLst>
                                </p:cTn>
                              </p:par>
                              <p:par>
                                <p:cTn id="24" presetID="53" presetClass="entr" presetSubtype="0" fill="hold" nodeType="withEffect">
                                  <p:stCondLst>
                                    <p:cond delay="0"/>
                                  </p:stCondLst>
                                  <p:childTnLst>
                                    <p:set>
                                      <p:cBhvr>
                                        <p:cTn id="25" dur="1" fill="hold">
                                          <p:stCondLst>
                                            <p:cond delay="0"/>
                                          </p:stCondLst>
                                        </p:cTn>
                                        <p:tgtEl>
                                          <p:spTgt spid="14347"/>
                                        </p:tgtEl>
                                        <p:attrNameLst>
                                          <p:attrName>style.visibility</p:attrName>
                                        </p:attrNameLst>
                                      </p:cBhvr>
                                      <p:to>
                                        <p:strVal val="visible"/>
                                      </p:to>
                                    </p:set>
                                    <p:anim calcmode="lin" valueType="num">
                                      <p:cBhvr>
                                        <p:cTn id="26" dur="500" fill="hold"/>
                                        <p:tgtEl>
                                          <p:spTgt spid="14347"/>
                                        </p:tgtEl>
                                        <p:attrNameLst>
                                          <p:attrName>ppt_w</p:attrName>
                                        </p:attrNameLst>
                                      </p:cBhvr>
                                      <p:tavLst>
                                        <p:tav tm="0">
                                          <p:val>
                                            <p:fltVal val="0"/>
                                          </p:val>
                                        </p:tav>
                                        <p:tav tm="100000">
                                          <p:val>
                                            <p:strVal val="#ppt_w"/>
                                          </p:val>
                                        </p:tav>
                                      </p:tavLst>
                                    </p:anim>
                                    <p:anim calcmode="lin" valueType="num">
                                      <p:cBhvr>
                                        <p:cTn id="27" dur="500" fill="hold"/>
                                        <p:tgtEl>
                                          <p:spTgt spid="14347"/>
                                        </p:tgtEl>
                                        <p:attrNameLst>
                                          <p:attrName>ppt_h</p:attrName>
                                        </p:attrNameLst>
                                      </p:cBhvr>
                                      <p:tavLst>
                                        <p:tav tm="0">
                                          <p:val>
                                            <p:fltVal val="0"/>
                                          </p:val>
                                        </p:tav>
                                        <p:tav tm="100000">
                                          <p:val>
                                            <p:strVal val="#ppt_h"/>
                                          </p:val>
                                        </p:tav>
                                      </p:tavLst>
                                    </p:anim>
                                    <p:animEffect transition="in" filter="fade">
                                      <p:cBhvr>
                                        <p:cTn id="28" dur="500"/>
                                        <p:tgtEl>
                                          <p:spTgt spid="14347"/>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346"/>
                                        </p:tgtEl>
                                        <p:attrNameLst>
                                          <p:attrName>style.visibility</p:attrName>
                                        </p:attrNameLst>
                                      </p:cBhvr>
                                      <p:to>
                                        <p:strVal val="visible"/>
                                      </p:to>
                                    </p:set>
                                    <p:animEffect transition="in" filter="fade">
                                      <p:cBhvr>
                                        <p:cTn id="31" dur="500"/>
                                        <p:tgtEl>
                                          <p:spTgt spid="14346"/>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4343"/>
                                        </p:tgtEl>
                                        <p:attrNameLst>
                                          <p:attrName>style.visibility</p:attrName>
                                        </p:attrNameLst>
                                      </p:cBhvr>
                                      <p:to>
                                        <p:strVal val="visible"/>
                                      </p:to>
                                    </p:set>
                                    <p:animEffect transition="in" filter="fade">
                                      <p:cBhvr>
                                        <p:cTn id="34" dur="500"/>
                                        <p:tgtEl>
                                          <p:spTgt spid="1434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4348"/>
                                        </p:tgtEl>
                                        <p:attrNameLst>
                                          <p:attrName>style.visibility</p:attrName>
                                        </p:attrNameLst>
                                      </p:cBhvr>
                                      <p:to>
                                        <p:strVal val="visible"/>
                                      </p:to>
                                    </p:set>
                                    <p:animEffect transition="in" filter="fade">
                                      <p:cBhvr>
                                        <p:cTn id="37" dur="500"/>
                                        <p:tgtEl>
                                          <p:spTgt spid="143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43" grpId="0"/>
      <p:bldP spid="14346" grpId="0"/>
      <p:bldP spid="14348"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5450" name="Group 90"/>
          <p:cNvGraphicFramePr>
            <a:graphicFrameLocks noGrp="1"/>
          </p:cNvGraphicFramePr>
          <p:nvPr>
            <p:ph sz="half" idx="2"/>
          </p:nvPr>
        </p:nvGraphicFramePr>
        <p:xfrm>
          <a:off x="152400" y="914400"/>
          <a:ext cx="8839200" cy="5478463"/>
        </p:xfrm>
        <a:graphic>
          <a:graphicData uri="http://schemas.openxmlformats.org/drawingml/2006/table">
            <a:tbl>
              <a:tblPr/>
              <a:tblGrid>
                <a:gridCol w="1050925"/>
                <a:gridCol w="1193800"/>
                <a:gridCol w="781050"/>
                <a:gridCol w="4629150"/>
                <a:gridCol w="1184275"/>
              </a:tblGrid>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Спектр</a:t>
                      </a:r>
                      <a:r>
                        <a:rPr kumimoji="0" lang="en-US" sz="1200" b="1" i="0" u="none" strike="noStrike" cap="none" normalizeH="0" baseline="0" smtClean="0">
                          <a:ln>
                            <a:noFill/>
                          </a:ln>
                          <a:solidFill>
                            <a:schemeClr val="tx1"/>
                          </a:solidFill>
                          <a:effectLst/>
                          <a:latin typeface="Times New Roman" pitchFamily="18" charset="0"/>
                        </a:rPr>
                        <a:t>. </a:t>
                      </a:r>
                      <a:r>
                        <a:rPr kumimoji="0" lang="ru-RU" sz="1200" b="1" i="0" u="none" strike="noStrike" cap="none" normalizeH="0" baseline="0" smtClean="0">
                          <a:ln>
                            <a:noFill/>
                          </a:ln>
                          <a:solidFill>
                            <a:schemeClr val="tx1"/>
                          </a:solidFill>
                          <a:effectLst/>
                          <a:latin typeface="Times New Roman" pitchFamily="18" charset="0"/>
                        </a:rPr>
                        <a:t>класс</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Цвет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Темпер</a:t>
                      </a:r>
                      <a:r>
                        <a:rPr kumimoji="0" lang="en-US" sz="1200" b="1" i="0" u="none" strike="noStrike" cap="none" normalizeH="0" baseline="0" smtClean="0">
                          <a:ln>
                            <a:noFill/>
                          </a:ln>
                          <a:solidFill>
                            <a:schemeClr val="tx1"/>
                          </a:solidFill>
                          <a:effectLst/>
                          <a:latin typeface="Times New Roman" pitchFamily="18" charset="0"/>
                        </a:rPr>
                        <a:t>.</a:t>
                      </a:r>
                      <a:r>
                        <a:rPr kumimoji="0" lang="ru-RU" sz="1200" b="1" i="0" u="none" strike="noStrike" cap="none" normalizeH="0" baseline="0" smtClean="0">
                          <a:ln>
                            <a:noFill/>
                          </a:ln>
                          <a:solidFill>
                            <a:schemeClr val="tx1"/>
                          </a:solidFill>
                          <a:effectLst/>
                          <a:latin typeface="Times New Roman" pitchFamily="18" charset="0"/>
                        </a:rPr>
                        <a:t>, </a:t>
                      </a:r>
                      <a:r>
                        <a:rPr kumimoji="0" lang="en-US" sz="1200" b="1" i="0" u="none" strike="noStrike" cap="none" normalizeH="0" baseline="0" smtClean="0">
                          <a:ln>
                            <a:noFill/>
                          </a:ln>
                          <a:solidFill>
                            <a:schemeClr val="tx1"/>
                          </a:solidFill>
                          <a:effectLst/>
                          <a:latin typeface="Times New Roman" pitchFamily="18" charset="0"/>
                        </a:rPr>
                        <a:t>10</a:t>
                      </a:r>
                      <a:r>
                        <a:rPr kumimoji="0" lang="en-US" sz="1200" b="1" i="0" u="none" strike="noStrike" cap="none" normalizeH="0" baseline="30000" smtClean="0">
                          <a:ln>
                            <a:noFill/>
                          </a:ln>
                          <a:solidFill>
                            <a:schemeClr val="tx1"/>
                          </a:solidFill>
                          <a:effectLst/>
                          <a:latin typeface="Times New Roman" pitchFamily="18" charset="0"/>
                        </a:rPr>
                        <a:t>3  </a:t>
                      </a:r>
                      <a:r>
                        <a:rPr kumimoji="0" lang="ru-RU" sz="1200" b="1" i="0" u="none" strike="noStrike" cap="none" normalizeH="0" baseline="0" smtClean="0">
                          <a:ln>
                            <a:noFill/>
                          </a:ln>
                          <a:solidFill>
                            <a:schemeClr val="tx1"/>
                          </a:solidFill>
                          <a:effectLst/>
                          <a:latin typeface="Times New Roman" pitchFamily="18" charset="0"/>
                        </a:rPr>
                        <a:t>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Особенности спектра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Звезда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W</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Голубой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80</a:t>
                      </a:r>
                      <a:r>
                        <a:rPr kumimoji="0" lang="en-US" sz="1200" b="1" i="0" u="none" strike="noStrike" cap="none" normalizeH="0" baseline="0" smtClean="0">
                          <a:ln>
                            <a:noFill/>
                          </a:ln>
                          <a:solidFill>
                            <a:schemeClr val="tx1"/>
                          </a:solidFill>
                          <a:effectLst/>
                          <a:latin typeface="Times New Roman" pitchFamily="18" charset="0"/>
                        </a:rPr>
                        <a:t> </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Излучения в линиях гелия, азота, кислорода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γ Парусов</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O</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Голубой</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40</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Интенсивные линии ионизированного гелия, линий металлов нет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Минтака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B</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Голубовато-белый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20</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Линии нейтрального гелия. Слабые линии Н и К  ионизованного кальция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Спика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Белый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10</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Линии водорода достигают наибольшей интенсивности. Видны линии Н и К ионизованного кальция, слабые линии металлов</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Сириус, Вега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F</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Желтоватый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7</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Ионизированные металлы. Линии водорода ослабевают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Процион, Канопус</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G</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Желтый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6</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Нейтральные металлы, интенсивные линии ионизованного кальция Н и 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Солнце, Капелла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K</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Оранжевый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4,5</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Линий водорода почти нет. Присутствуют слабые полосы окиси титана. Многочисленные линии металлов</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Арктур, Альдебаран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53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M</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Красный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3</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Сильные полосы окиси титана и других молекулярных соединений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Антарес, Бетельгейзе</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L</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Темно-красный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2</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Сильные полосы CrH, рубидия, цезия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Kelu-1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62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T</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"Коричневый" карлик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rPr>
                        <a:t>1,5</a:t>
                      </a:r>
                      <a:endParaRPr kumimoji="0" lang="ru-RU" sz="12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Интенсивные полосы поглощения воды, метана, молекулярного водорода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ru-RU" sz="1200" b="1" i="0" u="none" strike="noStrike" cap="none" normalizeH="0" baseline="0" smtClean="0">
                          <a:ln>
                            <a:noFill/>
                          </a:ln>
                          <a:solidFill>
                            <a:schemeClr val="tx1"/>
                          </a:solidFill>
                          <a:effectLst/>
                          <a:latin typeface="Times New Roman" pitchFamily="18" charset="0"/>
                        </a:rPr>
                        <a:t>Gliese 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436" name="Text Box 76"/>
          <p:cNvSpPr txBox="1">
            <a:spLocks noChangeArrowheads="1"/>
          </p:cNvSpPr>
          <p:nvPr/>
        </p:nvSpPr>
        <p:spPr bwMode="auto">
          <a:xfrm>
            <a:off x="2590800" y="228600"/>
            <a:ext cx="3905250" cy="457200"/>
          </a:xfrm>
          <a:prstGeom prst="rect">
            <a:avLst/>
          </a:prstGeom>
          <a:noFill/>
          <a:ln w="9525">
            <a:noFill/>
            <a:miter lim="800000"/>
            <a:headEnd/>
            <a:tailEnd/>
          </a:ln>
        </p:spPr>
        <p:txBody>
          <a:bodyPr wrap="none">
            <a:spAutoFit/>
          </a:bodyPr>
          <a:lstStyle/>
          <a:p>
            <a:r>
              <a:rPr lang="ru-RU" sz="2400" b="1">
                <a:solidFill>
                  <a:srgbClr val="FF9900"/>
                </a:solidFill>
                <a:latin typeface="Times New Roman" pitchFamily="18" charset="0"/>
              </a:rPr>
              <a:t>Особенности спектра звёзд</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436"/>
                                        </p:tgtEl>
                                        <p:attrNameLst>
                                          <p:attrName>style.visibility</p:attrName>
                                        </p:attrNameLst>
                                      </p:cBhvr>
                                      <p:to>
                                        <p:strVal val="visible"/>
                                      </p:to>
                                    </p:set>
                                    <p:animEffect transition="in" filter="fade">
                                      <p:cBhvr>
                                        <p:cTn id="7" dur="500"/>
                                        <p:tgtEl>
                                          <p:spTgt spid="15436"/>
                                        </p:tgtEl>
                                      </p:cBhvr>
                                    </p:animEffect>
                                  </p:childTnLst>
                                </p:cTn>
                              </p:par>
                              <p:par>
                                <p:cTn id="8" presetID="10" presetClass="entr" presetSubtype="0" fill="hold" nodeType="withEffect">
                                  <p:stCondLst>
                                    <p:cond delay="0"/>
                                  </p:stCondLst>
                                  <p:childTnLst>
                                    <p:set>
                                      <p:cBhvr>
                                        <p:cTn id="9" dur="1" fill="hold">
                                          <p:stCondLst>
                                            <p:cond delay="0"/>
                                          </p:stCondLst>
                                        </p:cTn>
                                        <p:tgtEl>
                                          <p:spTgt spid="15450"/>
                                        </p:tgtEl>
                                        <p:attrNameLst>
                                          <p:attrName>style.visibility</p:attrName>
                                        </p:attrNameLst>
                                      </p:cBhvr>
                                      <p:to>
                                        <p:strVal val="visible"/>
                                      </p:to>
                                    </p:set>
                                    <p:animEffect transition="in" filter="fade">
                                      <p:cBhvr>
                                        <p:cTn id="10" dur="500"/>
                                        <p:tgtEl>
                                          <p:spTgt spid="15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36"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304800" y="0"/>
            <a:ext cx="8305800" cy="6659563"/>
          </a:xfrm>
        </p:spPr>
        <p:txBody>
          <a:bodyPr/>
          <a:lstStyle/>
          <a:p>
            <a:pPr algn="just" eaLnBrk="1" hangingPunct="1">
              <a:buFontTx/>
              <a:buNone/>
              <a:defRPr/>
            </a:pPr>
            <a:r>
              <a:rPr lang="ru-RU" dirty="0" smtClean="0"/>
              <a:t>   </a:t>
            </a:r>
            <a:r>
              <a:rPr lang="ru-RU" sz="1600" dirty="0" smtClean="0">
                <a:latin typeface="Times New Roman" pitchFamily="18" charset="0"/>
              </a:rPr>
              <a:t>      </a:t>
            </a:r>
          </a:p>
          <a:p>
            <a:pPr indent="342900" algn="just" eaLnBrk="1" hangingPunct="1">
              <a:buFontTx/>
              <a:buNone/>
              <a:defRPr/>
            </a:pPr>
            <a:r>
              <a:rPr lang="ru-RU" sz="1800" b="1" dirty="0" smtClean="0">
                <a:latin typeface="Times New Roman" pitchFamily="18" charset="0"/>
              </a:rPr>
              <a:t>С помощью спектрального анализа определили химический состав Солнца. Ярко светящаяся поверхность Солнца, фотосфера, дает непрерывный спектр. Более холодные верхние слои солнечной атмосферы поглощают избирательно свет от фотосферы, что приводит к появлению линий поглощения на фоне непрерывного спектра. Темные линии поглощения в солнечном спектре впервые были тщательно изучены Фраунгофером, который измерил длины волн для 754 линий. Оказалось, что звезды состоят из тех же самых химических элементов, которые имеются на Земле. Любопытно, что </a:t>
            </a:r>
            <a:r>
              <a:rPr lang="ru-RU" sz="1800" b="1" i="1" dirty="0" smtClean="0">
                <a:latin typeface="Times New Roman" pitchFamily="18" charset="0"/>
              </a:rPr>
              <a:t>гелий</a:t>
            </a:r>
            <a:r>
              <a:rPr lang="ru-RU" sz="1800" b="1" dirty="0" smtClean="0">
                <a:latin typeface="Times New Roman" pitchFamily="18" charset="0"/>
              </a:rPr>
              <a:t> (от греческого Гелиос – солнце) первоначально открыли на Солнце (1895 г.) и лишь затем нашли в атмосфере Земли.</a:t>
            </a:r>
          </a:p>
        </p:txBody>
      </p:sp>
      <p:pic>
        <p:nvPicPr>
          <p:cNvPr id="30724" name="Picture 4" descr="Хромосфера Солнца 1"/>
          <p:cNvPicPr>
            <a:picLocks noChangeAspect="1" noChangeArrowheads="1"/>
          </p:cNvPicPr>
          <p:nvPr/>
        </p:nvPicPr>
        <p:blipFill>
          <a:blip r:embed="rId2" cstate="email"/>
          <a:srcRect/>
          <a:stretch>
            <a:fillRect/>
          </a:stretch>
        </p:blipFill>
        <p:spPr bwMode="auto">
          <a:xfrm>
            <a:off x="3200400" y="3962400"/>
            <a:ext cx="2743200" cy="2133600"/>
          </a:xfrm>
          <a:prstGeom prst="rect">
            <a:avLst/>
          </a:prstGeom>
          <a:noFill/>
          <a:ln w="9525">
            <a:noFill/>
            <a:miter lim="800000"/>
            <a:headEnd/>
            <a:tailEnd/>
          </a:ln>
        </p:spPr>
      </p:pic>
      <p:pic>
        <p:nvPicPr>
          <p:cNvPr id="30725" name="Picture 5" descr="Протуберанец на Солнце"/>
          <p:cNvPicPr>
            <a:picLocks noChangeAspect="1" noChangeArrowheads="1"/>
          </p:cNvPicPr>
          <p:nvPr/>
        </p:nvPicPr>
        <p:blipFill>
          <a:blip r:embed="rId3" cstate="email"/>
          <a:srcRect/>
          <a:stretch>
            <a:fillRect/>
          </a:stretch>
        </p:blipFill>
        <p:spPr bwMode="auto">
          <a:xfrm>
            <a:off x="381000" y="3962400"/>
            <a:ext cx="2590800" cy="2176463"/>
          </a:xfrm>
          <a:prstGeom prst="rect">
            <a:avLst/>
          </a:prstGeom>
          <a:noFill/>
          <a:ln w="9525">
            <a:noFill/>
            <a:miter lim="800000"/>
            <a:headEnd/>
            <a:tailEnd/>
          </a:ln>
        </p:spPr>
      </p:pic>
      <p:pic>
        <p:nvPicPr>
          <p:cNvPr id="30726" name="Picture 6" descr="Вспышка на Солнце 3"/>
          <p:cNvPicPr>
            <a:picLocks noChangeAspect="1" noChangeArrowheads="1"/>
          </p:cNvPicPr>
          <p:nvPr/>
        </p:nvPicPr>
        <p:blipFill>
          <a:blip r:embed="rId4" cstate="email"/>
          <a:srcRect/>
          <a:stretch>
            <a:fillRect/>
          </a:stretch>
        </p:blipFill>
        <p:spPr bwMode="auto">
          <a:xfrm>
            <a:off x="6172200" y="3962400"/>
            <a:ext cx="2667000" cy="2133600"/>
          </a:xfrm>
          <a:prstGeom prst="rect">
            <a:avLst/>
          </a:prstGeom>
          <a:noFill/>
          <a:ln w="9525">
            <a:noFill/>
            <a:miter lim="800000"/>
            <a:headEnd/>
            <a:tailEnd/>
          </a:ln>
        </p:spPr>
      </p:pic>
      <p:sp>
        <p:nvSpPr>
          <p:cNvPr id="30727" name="Text Box 7"/>
          <p:cNvSpPr txBox="1">
            <a:spLocks noChangeArrowheads="1"/>
          </p:cNvSpPr>
          <p:nvPr/>
        </p:nvSpPr>
        <p:spPr bwMode="auto">
          <a:xfrm>
            <a:off x="685800" y="5791200"/>
            <a:ext cx="1916113" cy="274638"/>
          </a:xfrm>
          <a:prstGeom prst="rect">
            <a:avLst/>
          </a:prstGeom>
          <a:noFill/>
          <a:ln w="9525">
            <a:noFill/>
            <a:miter lim="800000"/>
            <a:headEnd/>
            <a:tailEnd/>
          </a:ln>
        </p:spPr>
        <p:txBody>
          <a:bodyPr wrap="none">
            <a:spAutoFit/>
          </a:bodyPr>
          <a:lstStyle/>
          <a:p>
            <a:r>
              <a:rPr lang="ru-RU" sz="1200" b="1">
                <a:solidFill>
                  <a:schemeClr val="bg1"/>
                </a:solidFill>
                <a:latin typeface="Times New Roman" pitchFamily="18" charset="0"/>
              </a:rPr>
              <a:t>Протуберанец на Солнце</a:t>
            </a:r>
          </a:p>
        </p:txBody>
      </p:sp>
      <p:sp>
        <p:nvSpPr>
          <p:cNvPr id="30728" name="Text Box 8"/>
          <p:cNvSpPr txBox="1">
            <a:spLocks noChangeArrowheads="1"/>
          </p:cNvSpPr>
          <p:nvPr/>
        </p:nvSpPr>
        <p:spPr bwMode="auto">
          <a:xfrm>
            <a:off x="3657600" y="3962400"/>
            <a:ext cx="1595438" cy="274638"/>
          </a:xfrm>
          <a:prstGeom prst="rect">
            <a:avLst/>
          </a:prstGeom>
          <a:noFill/>
          <a:ln w="9525">
            <a:noFill/>
            <a:miter lim="800000"/>
            <a:headEnd/>
            <a:tailEnd/>
          </a:ln>
        </p:spPr>
        <p:txBody>
          <a:bodyPr wrap="none">
            <a:spAutoFit/>
          </a:bodyPr>
          <a:lstStyle/>
          <a:p>
            <a:r>
              <a:rPr lang="ru-RU" sz="1200" b="1">
                <a:solidFill>
                  <a:schemeClr val="bg1"/>
                </a:solidFill>
                <a:latin typeface="Times New Roman" pitchFamily="18" charset="0"/>
              </a:rPr>
              <a:t>Хромосфера Солнца</a:t>
            </a:r>
          </a:p>
        </p:txBody>
      </p:sp>
      <p:sp>
        <p:nvSpPr>
          <p:cNvPr id="30729" name="Text Box 9"/>
          <p:cNvSpPr txBox="1">
            <a:spLocks noChangeArrowheads="1"/>
          </p:cNvSpPr>
          <p:nvPr/>
        </p:nvSpPr>
        <p:spPr bwMode="auto">
          <a:xfrm>
            <a:off x="6781800" y="5791200"/>
            <a:ext cx="1617663" cy="274638"/>
          </a:xfrm>
          <a:prstGeom prst="rect">
            <a:avLst/>
          </a:prstGeom>
          <a:noFill/>
          <a:ln w="9525">
            <a:noFill/>
            <a:miter lim="800000"/>
            <a:headEnd/>
            <a:tailEnd/>
          </a:ln>
        </p:spPr>
        <p:txBody>
          <a:bodyPr wrap="none">
            <a:spAutoFit/>
          </a:bodyPr>
          <a:lstStyle/>
          <a:p>
            <a:r>
              <a:rPr lang="ru-RU" sz="1200" b="1">
                <a:solidFill>
                  <a:schemeClr val="bg1"/>
                </a:solidFill>
                <a:latin typeface="Times New Roman" pitchFamily="18" charset="0"/>
              </a:rPr>
              <a:t>Вспышки на Солнце</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animEffect transition="in" filter="fade">
                                      <p:cBhvr>
                                        <p:cTn id="7" dur="500"/>
                                        <p:tgtEl>
                                          <p:spTgt spid="30723">
                                            <p:txEl>
                                              <p:pRg st="1" end="1"/>
                                            </p:txEl>
                                          </p:spTgt>
                                        </p:tgtEl>
                                      </p:cBhvr>
                                    </p:animEffect>
                                  </p:childTnLst>
                                </p:cTn>
                              </p:par>
                              <p:par>
                                <p:cTn id="8" presetID="53" presetClass="entr" presetSubtype="0" fill="hold" nodeType="withEffect">
                                  <p:stCondLst>
                                    <p:cond delay="0"/>
                                  </p:stCondLst>
                                  <p:childTnLst>
                                    <p:set>
                                      <p:cBhvr>
                                        <p:cTn id="9" dur="1" fill="hold">
                                          <p:stCondLst>
                                            <p:cond delay="0"/>
                                          </p:stCondLst>
                                        </p:cTn>
                                        <p:tgtEl>
                                          <p:spTgt spid="30725"/>
                                        </p:tgtEl>
                                        <p:attrNameLst>
                                          <p:attrName>style.visibility</p:attrName>
                                        </p:attrNameLst>
                                      </p:cBhvr>
                                      <p:to>
                                        <p:strVal val="visible"/>
                                      </p:to>
                                    </p:set>
                                    <p:anim calcmode="lin" valueType="num">
                                      <p:cBhvr>
                                        <p:cTn id="10" dur="500" fill="hold"/>
                                        <p:tgtEl>
                                          <p:spTgt spid="30725"/>
                                        </p:tgtEl>
                                        <p:attrNameLst>
                                          <p:attrName>ppt_w</p:attrName>
                                        </p:attrNameLst>
                                      </p:cBhvr>
                                      <p:tavLst>
                                        <p:tav tm="0">
                                          <p:val>
                                            <p:fltVal val="0"/>
                                          </p:val>
                                        </p:tav>
                                        <p:tav tm="100000">
                                          <p:val>
                                            <p:strVal val="#ppt_w"/>
                                          </p:val>
                                        </p:tav>
                                      </p:tavLst>
                                    </p:anim>
                                    <p:anim calcmode="lin" valueType="num">
                                      <p:cBhvr>
                                        <p:cTn id="11" dur="500" fill="hold"/>
                                        <p:tgtEl>
                                          <p:spTgt spid="30725"/>
                                        </p:tgtEl>
                                        <p:attrNameLst>
                                          <p:attrName>ppt_h</p:attrName>
                                        </p:attrNameLst>
                                      </p:cBhvr>
                                      <p:tavLst>
                                        <p:tav tm="0">
                                          <p:val>
                                            <p:fltVal val="0"/>
                                          </p:val>
                                        </p:tav>
                                        <p:tav tm="100000">
                                          <p:val>
                                            <p:strVal val="#ppt_h"/>
                                          </p:val>
                                        </p:tav>
                                      </p:tavLst>
                                    </p:anim>
                                    <p:animEffect transition="in" filter="fade">
                                      <p:cBhvr>
                                        <p:cTn id="12" dur="500"/>
                                        <p:tgtEl>
                                          <p:spTgt spid="30725"/>
                                        </p:tgtEl>
                                      </p:cBhvr>
                                    </p:animEffect>
                                  </p:childTnLst>
                                </p:cTn>
                              </p:par>
                              <p:par>
                                <p:cTn id="13" presetID="53" presetClass="entr" presetSubtype="0" fill="hold" grpId="0" nodeType="withEffect">
                                  <p:stCondLst>
                                    <p:cond delay="0"/>
                                  </p:stCondLst>
                                  <p:childTnLst>
                                    <p:set>
                                      <p:cBhvr>
                                        <p:cTn id="14" dur="1" fill="hold">
                                          <p:stCondLst>
                                            <p:cond delay="0"/>
                                          </p:stCondLst>
                                        </p:cTn>
                                        <p:tgtEl>
                                          <p:spTgt spid="30727"/>
                                        </p:tgtEl>
                                        <p:attrNameLst>
                                          <p:attrName>style.visibility</p:attrName>
                                        </p:attrNameLst>
                                      </p:cBhvr>
                                      <p:to>
                                        <p:strVal val="visible"/>
                                      </p:to>
                                    </p:set>
                                    <p:anim calcmode="lin" valueType="num">
                                      <p:cBhvr>
                                        <p:cTn id="15" dur="500" fill="hold"/>
                                        <p:tgtEl>
                                          <p:spTgt spid="30727"/>
                                        </p:tgtEl>
                                        <p:attrNameLst>
                                          <p:attrName>ppt_w</p:attrName>
                                        </p:attrNameLst>
                                      </p:cBhvr>
                                      <p:tavLst>
                                        <p:tav tm="0">
                                          <p:val>
                                            <p:fltVal val="0"/>
                                          </p:val>
                                        </p:tav>
                                        <p:tav tm="100000">
                                          <p:val>
                                            <p:strVal val="#ppt_w"/>
                                          </p:val>
                                        </p:tav>
                                      </p:tavLst>
                                    </p:anim>
                                    <p:anim calcmode="lin" valueType="num">
                                      <p:cBhvr>
                                        <p:cTn id="16" dur="500" fill="hold"/>
                                        <p:tgtEl>
                                          <p:spTgt spid="30727"/>
                                        </p:tgtEl>
                                        <p:attrNameLst>
                                          <p:attrName>ppt_h</p:attrName>
                                        </p:attrNameLst>
                                      </p:cBhvr>
                                      <p:tavLst>
                                        <p:tav tm="0">
                                          <p:val>
                                            <p:fltVal val="0"/>
                                          </p:val>
                                        </p:tav>
                                        <p:tav tm="100000">
                                          <p:val>
                                            <p:strVal val="#ppt_h"/>
                                          </p:val>
                                        </p:tav>
                                      </p:tavLst>
                                    </p:anim>
                                    <p:animEffect transition="in" filter="fade">
                                      <p:cBhvr>
                                        <p:cTn id="17" dur="500"/>
                                        <p:tgtEl>
                                          <p:spTgt spid="30727"/>
                                        </p:tgtEl>
                                      </p:cBhvr>
                                    </p:animEffect>
                                  </p:childTnLst>
                                </p:cTn>
                              </p:par>
                              <p:par>
                                <p:cTn id="18" presetID="53" presetClass="entr" presetSubtype="0" fill="hold" nodeType="withEffect">
                                  <p:stCondLst>
                                    <p:cond delay="0"/>
                                  </p:stCondLst>
                                  <p:childTnLst>
                                    <p:set>
                                      <p:cBhvr>
                                        <p:cTn id="19" dur="1" fill="hold">
                                          <p:stCondLst>
                                            <p:cond delay="0"/>
                                          </p:stCondLst>
                                        </p:cTn>
                                        <p:tgtEl>
                                          <p:spTgt spid="30724"/>
                                        </p:tgtEl>
                                        <p:attrNameLst>
                                          <p:attrName>style.visibility</p:attrName>
                                        </p:attrNameLst>
                                      </p:cBhvr>
                                      <p:to>
                                        <p:strVal val="visible"/>
                                      </p:to>
                                    </p:set>
                                    <p:anim calcmode="lin" valueType="num">
                                      <p:cBhvr>
                                        <p:cTn id="20" dur="500" fill="hold"/>
                                        <p:tgtEl>
                                          <p:spTgt spid="30724"/>
                                        </p:tgtEl>
                                        <p:attrNameLst>
                                          <p:attrName>ppt_w</p:attrName>
                                        </p:attrNameLst>
                                      </p:cBhvr>
                                      <p:tavLst>
                                        <p:tav tm="0">
                                          <p:val>
                                            <p:fltVal val="0"/>
                                          </p:val>
                                        </p:tav>
                                        <p:tav tm="100000">
                                          <p:val>
                                            <p:strVal val="#ppt_w"/>
                                          </p:val>
                                        </p:tav>
                                      </p:tavLst>
                                    </p:anim>
                                    <p:anim calcmode="lin" valueType="num">
                                      <p:cBhvr>
                                        <p:cTn id="21" dur="500" fill="hold"/>
                                        <p:tgtEl>
                                          <p:spTgt spid="30724"/>
                                        </p:tgtEl>
                                        <p:attrNameLst>
                                          <p:attrName>ppt_h</p:attrName>
                                        </p:attrNameLst>
                                      </p:cBhvr>
                                      <p:tavLst>
                                        <p:tav tm="0">
                                          <p:val>
                                            <p:fltVal val="0"/>
                                          </p:val>
                                        </p:tav>
                                        <p:tav tm="100000">
                                          <p:val>
                                            <p:strVal val="#ppt_h"/>
                                          </p:val>
                                        </p:tav>
                                      </p:tavLst>
                                    </p:anim>
                                    <p:animEffect transition="in" filter="fade">
                                      <p:cBhvr>
                                        <p:cTn id="22" dur="500"/>
                                        <p:tgtEl>
                                          <p:spTgt spid="30724"/>
                                        </p:tgtEl>
                                      </p:cBhvr>
                                    </p:animEffect>
                                  </p:childTnLst>
                                </p:cTn>
                              </p:par>
                              <p:par>
                                <p:cTn id="23" presetID="53" presetClass="entr" presetSubtype="0" fill="hold" grpId="0" nodeType="withEffect">
                                  <p:stCondLst>
                                    <p:cond delay="0"/>
                                  </p:stCondLst>
                                  <p:childTnLst>
                                    <p:set>
                                      <p:cBhvr>
                                        <p:cTn id="24" dur="1" fill="hold">
                                          <p:stCondLst>
                                            <p:cond delay="0"/>
                                          </p:stCondLst>
                                        </p:cTn>
                                        <p:tgtEl>
                                          <p:spTgt spid="30728"/>
                                        </p:tgtEl>
                                        <p:attrNameLst>
                                          <p:attrName>style.visibility</p:attrName>
                                        </p:attrNameLst>
                                      </p:cBhvr>
                                      <p:to>
                                        <p:strVal val="visible"/>
                                      </p:to>
                                    </p:set>
                                    <p:anim calcmode="lin" valueType="num">
                                      <p:cBhvr>
                                        <p:cTn id="25" dur="500" fill="hold"/>
                                        <p:tgtEl>
                                          <p:spTgt spid="30728"/>
                                        </p:tgtEl>
                                        <p:attrNameLst>
                                          <p:attrName>ppt_w</p:attrName>
                                        </p:attrNameLst>
                                      </p:cBhvr>
                                      <p:tavLst>
                                        <p:tav tm="0">
                                          <p:val>
                                            <p:fltVal val="0"/>
                                          </p:val>
                                        </p:tav>
                                        <p:tav tm="100000">
                                          <p:val>
                                            <p:strVal val="#ppt_w"/>
                                          </p:val>
                                        </p:tav>
                                      </p:tavLst>
                                    </p:anim>
                                    <p:anim calcmode="lin" valueType="num">
                                      <p:cBhvr>
                                        <p:cTn id="26" dur="500" fill="hold"/>
                                        <p:tgtEl>
                                          <p:spTgt spid="30728"/>
                                        </p:tgtEl>
                                        <p:attrNameLst>
                                          <p:attrName>ppt_h</p:attrName>
                                        </p:attrNameLst>
                                      </p:cBhvr>
                                      <p:tavLst>
                                        <p:tav tm="0">
                                          <p:val>
                                            <p:fltVal val="0"/>
                                          </p:val>
                                        </p:tav>
                                        <p:tav tm="100000">
                                          <p:val>
                                            <p:strVal val="#ppt_h"/>
                                          </p:val>
                                        </p:tav>
                                      </p:tavLst>
                                    </p:anim>
                                    <p:animEffect transition="in" filter="fade">
                                      <p:cBhvr>
                                        <p:cTn id="27" dur="500"/>
                                        <p:tgtEl>
                                          <p:spTgt spid="30728"/>
                                        </p:tgtEl>
                                      </p:cBhvr>
                                    </p:animEffect>
                                  </p:childTnLst>
                                </p:cTn>
                              </p:par>
                              <p:par>
                                <p:cTn id="28" presetID="53" presetClass="entr" presetSubtype="0" fill="hold" nodeType="withEffect">
                                  <p:stCondLst>
                                    <p:cond delay="0"/>
                                  </p:stCondLst>
                                  <p:childTnLst>
                                    <p:set>
                                      <p:cBhvr>
                                        <p:cTn id="29" dur="1" fill="hold">
                                          <p:stCondLst>
                                            <p:cond delay="0"/>
                                          </p:stCondLst>
                                        </p:cTn>
                                        <p:tgtEl>
                                          <p:spTgt spid="30726"/>
                                        </p:tgtEl>
                                        <p:attrNameLst>
                                          <p:attrName>style.visibility</p:attrName>
                                        </p:attrNameLst>
                                      </p:cBhvr>
                                      <p:to>
                                        <p:strVal val="visible"/>
                                      </p:to>
                                    </p:set>
                                    <p:anim calcmode="lin" valueType="num">
                                      <p:cBhvr>
                                        <p:cTn id="30" dur="500" fill="hold"/>
                                        <p:tgtEl>
                                          <p:spTgt spid="30726"/>
                                        </p:tgtEl>
                                        <p:attrNameLst>
                                          <p:attrName>ppt_w</p:attrName>
                                        </p:attrNameLst>
                                      </p:cBhvr>
                                      <p:tavLst>
                                        <p:tav tm="0">
                                          <p:val>
                                            <p:fltVal val="0"/>
                                          </p:val>
                                        </p:tav>
                                        <p:tav tm="100000">
                                          <p:val>
                                            <p:strVal val="#ppt_w"/>
                                          </p:val>
                                        </p:tav>
                                      </p:tavLst>
                                    </p:anim>
                                    <p:anim calcmode="lin" valueType="num">
                                      <p:cBhvr>
                                        <p:cTn id="31" dur="500" fill="hold"/>
                                        <p:tgtEl>
                                          <p:spTgt spid="30726"/>
                                        </p:tgtEl>
                                        <p:attrNameLst>
                                          <p:attrName>ppt_h</p:attrName>
                                        </p:attrNameLst>
                                      </p:cBhvr>
                                      <p:tavLst>
                                        <p:tav tm="0">
                                          <p:val>
                                            <p:fltVal val="0"/>
                                          </p:val>
                                        </p:tav>
                                        <p:tav tm="100000">
                                          <p:val>
                                            <p:strVal val="#ppt_h"/>
                                          </p:val>
                                        </p:tav>
                                      </p:tavLst>
                                    </p:anim>
                                    <p:animEffect transition="in" filter="fade">
                                      <p:cBhvr>
                                        <p:cTn id="32" dur="500"/>
                                        <p:tgtEl>
                                          <p:spTgt spid="30726"/>
                                        </p:tgtEl>
                                      </p:cBhvr>
                                    </p:animEffect>
                                  </p:childTnLst>
                                </p:cTn>
                              </p:par>
                              <p:par>
                                <p:cTn id="33" presetID="53" presetClass="entr" presetSubtype="0" fill="hold" grpId="0" nodeType="withEffect">
                                  <p:stCondLst>
                                    <p:cond delay="0"/>
                                  </p:stCondLst>
                                  <p:childTnLst>
                                    <p:set>
                                      <p:cBhvr>
                                        <p:cTn id="34" dur="1" fill="hold">
                                          <p:stCondLst>
                                            <p:cond delay="0"/>
                                          </p:stCondLst>
                                        </p:cTn>
                                        <p:tgtEl>
                                          <p:spTgt spid="30729"/>
                                        </p:tgtEl>
                                        <p:attrNameLst>
                                          <p:attrName>style.visibility</p:attrName>
                                        </p:attrNameLst>
                                      </p:cBhvr>
                                      <p:to>
                                        <p:strVal val="visible"/>
                                      </p:to>
                                    </p:set>
                                    <p:anim calcmode="lin" valueType="num">
                                      <p:cBhvr>
                                        <p:cTn id="35" dur="500" fill="hold"/>
                                        <p:tgtEl>
                                          <p:spTgt spid="30729"/>
                                        </p:tgtEl>
                                        <p:attrNameLst>
                                          <p:attrName>ppt_w</p:attrName>
                                        </p:attrNameLst>
                                      </p:cBhvr>
                                      <p:tavLst>
                                        <p:tav tm="0">
                                          <p:val>
                                            <p:fltVal val="0"/>
                                          </p:val>
                                        </p:tav>
                                        <p:tav tm="100000">
                                          <p:val>
                                            <p:strVal val="#ppt_w"/>
                                          </p:val>
                                        </p:tav>
                                      </p:tavLst>
                                    </p:anim>
                                    <p:anim calcmode="lin" valueType="num">
                                      <p:cBhvr>
                                        <p:cTn id="36" dur="500" fill="hold"/>
                                        <p:tgtEl>
                                          <p:spTgt spid="30729"/>
                                        </p:tgtEl>
                                        <p:attrNameLst>
                                          <p:attrName>ppt_h</p:attrName>
                                        </p:attrNameLst>
                                      </p:cBhvr>
                                      <p:tavLst>
                                        <p:tav tm="0">
                                          <p:val>
                                            <p:fltVal val="0"/>
                                          </p:val>
                                        </p:tav>
                                        <p:tav tm="100000">
                                          <p:val>
                                            <p:strVal val="#ppt_h"/>
                                          </p:val>
                                        </p:tav>
                                      </p:tavLst>
                                    </p:anim>
                                    <p:animEffect transition="in" filter="fade">
                                      <p:cBhvr>
                                        <p:cTn id="37" dur="500"/>
                                        <p:tgtEl>
                                          <p:spTgt spid="30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7" grpId="0"/>
      <p:bldP spid="30728" grpId="0"/>
      <p:bldP spid="3072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715962"/>
          </a:xfrm>
        </p:spPr>
        <p:txBody>
          <a:bodyPr/>
          <a:lstStyle/>
          <a:p>
            <a:pPr eaLnBrk="1" hangingPunct="1"/>
            <a:r>
              <a:rPr lang="ru-RU" sz="2400" b="1" smtClean="0">
                <a:solidFill>
                  <a:srgbClr val="FFCC00"/>
                </a:solidFill>
                <a:latin typeface="Times New Roman" pitchFamily="18" charset="0"/>
              </a:rPr>
              <a:t>Применение спектрального анализа в астрофизике для определения состава атмосфер планет</a:t>
            </a:r>
          </a:p>
        </p:txBody>
      </p:sp>
      <p:sp>
        <p:nvSpPr>
          <p:cNvPr id="7171" name="Rectangle 3"/>
          <p:cNvSpPr>
            <a:spLocks noGrp="1" noChangeArrowheads="1"/>
          </p:cNvSpPr>
          <p:nvPr>
            <p:ph type="body" idx="1"/>
          </p:nvPr>
        </p:nvSpPr>
        <p:spPr>
          <a:xfrm>
            <a:off x="0" y="1600200"/>
            <a:ext cx="8686800" cy="4525963"/>
          </a:xfrm>
        </p:spPr>
        <p:txBody>
          <a:bodyPr/>
          <a:lstStyle/>
          <a:p>
            <a:pPr indent="342900" algn="just" eaLnBrk="1" hangingPunct="1">
              <a:lnSpc>
                <a:spcPct val="80000"/>
              </a:lnSpc>
              <a:buFontTx/>
              <a:buNone/>
            </a:pPr>
            <a:r>
              <a:rPr lang="ru-RU" sz="1600" smtClean="0">
                <a:latin typeface="Times New Roman" pitchFamily="18" charset="0"/>
              </a:rPr>
              <a:t>       </a:t>
            </a:r>
            <a:r>
              <a:rPr lang="ru-RU" sz="1800" b="1" smtClean="0">
                <a:latin typeface="Times New Roman" pitchFamily="18" charset="0"/>
              </a:rPr>
              <a:t>Атмосферы планет состоят из газовых молекул. В холодных планетных атмосферах ионизованные атомы появляются только в верхних, разреженных слоях. Получив с помощью спектрографа снимок спектра поглощения планет, по темным линиям, пересекающим полоску спектра, определяют химический состав атмосфер планет. </a:t>
            </a:r>
          </a:p>
        </p:txBody>
      </p:sp>
      <p:pic>
        <p:nvPicPr>
          <p:cNvPr id="7172" name="Picture 4" descr="2042772871-300x169"/>
          <p:cNvPicPr>
            <a:picLocks noChangeAspect="1" noChangeArrowheads="1"/>
          </p:cNvPicPr>
          <p:nvPr/>
        </p:nvPicPr>
        <p:blipFill>
          <a:blip r:embed="rId2" cstate="email"/>
          <a:srcRect/>
          <a:stretch>
            <a:fillRect/>
          </a:stretch>
        </p:blipFill>
        <p:spPr bwMode="auto">
          <a:xfrm>
            <a:off x="1981200" y="3048000"/>
            <a:ext cx="5253038" cy="29511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500"/>
                                        <p:tgtEl>
                                          <p:spTgt spid="7170"/>
                                        </p:tgtEl>
                                      </p:cBhvr>
                                    </p:animEffect>
                                  </p:childTnLst>
                                </p:cTn>
                              </p:par>
                              <p:par>
                                <p:cTn id="8" presetID="10" presetClass="entr" presetSubtype="0" fill="hold" nodeType="withEffect">
                                  <p:stCondLst>
                                    <p:cond delay="0"/>
                                  </p:stCondLst>
                                  <p:childTnLst>
                                    <p:set>
                                      <p:cBhvr>
                                        <p:cTn id="9" dur="1" fill="hold">
                                          <p:stCondLst>
                                            <p:cond delay="0"/>
                                          </p:stCondLst>
                                        </p:cTn>
                                        <p:tgtEl>
                                          <p:spTgt spid="7171">
                                            <p:txEl>
                                              <p:pRg st="0" end="0"/>
                                            </p:txEl>
                                          </p:spTgt>
                                        </p:tgtEl>
                                        <p:attrNameLst>
                                          <p:attrName>style.visibility</p:attrName>
                                        </p:attrNameLst>
                                      </p:cBhvr>
                                      <p:to>
                                        <p:strVal val="visible"/>
                                      </p:to>
                                    </p:set>
                                    <p:animEffect transition="in" filter="fade">
                                      <p:cBhvr>
                                        <p:cTn id="10" dur="500"/>
                                        <p:tgtEl>
                                          <p:spTgt spid="7171">
                                            <p:txEl>
                                              <p:pRg st="0" end="0"/>
                                            </p:txEl>
                                          </p:spTgt>
                                        </p:tgtEl>
                                      </p:cBhvr>
                                    </p:animEffect>
                                  </p:childTnLst>
                                </p:cTn>
                              </p:par>
                              <p:par>
                                <p:cTn id="11" presetID="53" presetClass="entr" presetSubtype="0" fill="hold" nodeType="withEffect">
                                  <p:stCondLst>
                                    <p:cond delay="0"/>
                                  </p:stCondLst>
                                  <p:childTnLst>
                                    <p:set>
                                      <p:cBhvr>
                                        <p:cTn id="12" dur="1" fill="hold">
                                          <p:stCondLst>
                                            <p:cond delay="0"/>
                                          </p:stCondLst>
                                        </p:cTn>
                                        <p:tgtEl>
                                          <p:spTgt spid="7172"/>
                                        </p:tgtEl>
                                        <p:attrNameLst>
                                          <p:attrName>style.visibility</p:attrName>
                                        </p:attrNameLst>
                                      </p:cBhvr>
                                      <p:to>
                                        <p:strVal val="visible"/>
                                      </p:to>
                                    </p:set>
                                    <p:anim calcmode="lin" valueType="num">
                                      <p:cBhvr>
                                        <p:cTn id="13" dur="500" fill="hold"/>
                                        <p:tgtEl>
                                          <p:spTgt spid="7172"/>
                                        </p:tgtEl>
                                        <p:attrNameLst>
                                          <p:attrName>ppt_w</p:attrName>
                                        </p:attrNameLst>
                                      </p:cBhvr>
                                      <p:tavLst>
                                        <p:tav tm="0">
                                          <p:val>
                                            <p:fltVal val="0"/>
                                          </p:val>
                                        </p:tav>
                                        <p:tav tm="100000">
                                          <p:val>
                                            <p:strVal val="#ppt_w"/>
                                          </p:val>
                                        </p:tav>
                                      </p:tavLst>
                                    </p:anim>
                                    <p:anim calcmode="lin" valueType="num">
                                      <p:cBhvr>
                                        <p:cTn id="14" dur="500" fill="hold"/>
                                        <p:tgtEl>
                                          <p:spTgt spid="7172"/>
                                        </p:tgtEl>
                                        <p:attrNameLst>
                                          <p:attrName>ppt_h</p:attrName>
                                        </p:attrNameLst>
                                      </p:cBhvr>
                                      <p:tavLst>
                                        <p:tav tm="0">
                                          <p:val>
                                            <p:fltVal val="0"/>
                                          </p:val>
                                        </p:tav>
                                        <p:tav tm="100000">
                                          <p:val>
                                            <p:strVal val="#ppt_h"/>
                                          </p:val>
                                        </p:tav>
                                      </p:tavLst>
                                    </p:anim>
                                    <p:animEffect transition="in" filter="fade">
                                      <p:cBhvr>
                                        <p:cTn id="15" dur="500"/>
                                        <p:tgtEl>
                                          <p:spTgt spid="7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ru-RU" sz="2400" b="1" smtClean="0">
                <a:solidFill>
                  <a:srgbClr val="FFCC00"/>
                </a:solidFill>
                <a:latin typeface="Times New Roman" pitchFamily="18" charset="0"/>
              </a:rPr>
              <a:t>Применение спектрального анализа в астрофизике для определения лучевой скорости звёзд</a:t>
            </a:r>
          </a:p>
        </p:txBody>
      </p:sp>
      <p:sp>
        <p:nvSpPr>
          <p:cNvPr id="32771" name="Rectangle 3"/>
          <p:cNvSpPr>
            <a:spLocks noGrp="1" noChangeArrowheads="1"/>
          </p:cNvSpPr>
          <p:nvPr>
            <p:ph type="body" idx="1"/>
          </p:nvPr>
        </p:nvSpPr>
        <p:spPr>
          <a:xfrm>
            <a:off x="228600" y="1600200"/>
            <a:ext cx="8458200" cy="4525963"/>
          </a:xfrm>
        </p:spPr>
        <p:txBody>
          <a:bodyPr/>
          <a:lstStyle/>
          <a:p>
            <a:pPr lvl="1" eaLnBrk="1" hangingPunct="1">
              <a:buFontTx/>
              <a:buNone/>
              <a:defRPr/>
            </a:pPr>
            <a:endParaRPr lang="ru-RU" sz="1800" b="1" dirty="0" smtClean="0">
              <a:latin typeface="Times New Roman" pitchFamily="18" charset="0"/>
            </a:endParaRPr>
          </a:p>
          <a:p>
            <a:pPr lvl="1" indent="285750" algn="just" eaLnBrk="1" hangingPunct="1">
              <a:buFontTx/>
              <a:buNone/>
              <a:defRPr/>
            </a:pPr>
            <a:r>
              <a:rPr lang="ru-RU" sz="1800" b="1" dirty="0" smtClean="0">
                <a:latin typeface="Times New Roman" pitchFamily="18" charset="0"/>
              </a:rPr>
              <a:t> Спектральный анализ используется для определения лучевой</a:t>
            </a:r>
          </a:p>
          <a:p>
            <a:pPr lvl="1" algn="just" eaLnBrk="1" hangingPunct="1">
              <a:buFontTx/>
              <a:buNone/>
              <a:defRPr/>
            </a:pPr>
            <a:r>
              <a:rPr lang="ru-RU" sz="1800" b="1" dirty="0" smtClean="0">
                <a:latin typeface="Times New Roman" pitchFamily="18" charset="0"/>
              </a:rPr>
              <a:t> скорости</a:t>
            </a:r>
            <a:r>
              <a:rPr lang="ru-RU" sz="1800" b="1" i="1" dirty="0" smtClean="0">
                <a:latin typeface="Times New Roman" pitchFamily="18" charset="0"/>
              </a:rPr>
              <a:t> </a:t>
            </a:r>
            <a:r>
              <a:rPr lang="ru-RU" sz="1800" b="1" dirty="0" smtClean="0">
                <a:latin typeface="Times New Roman" pitchFamily="18" charset="0"/>
              </a:rPr>
              <a:t>звезд и галактик по смещению линий в спектре. </a:t>
            </a:r>
          </a:p>
          <a:p>
            <a:pPr algn="just" eaLnBrk="1" hangingPunct="1">
              <a:buFontTx/>
              <a:buNone/>
              <a:defRPr/>
            </a:pPr>
            <a:r>
              <a:rPr lang="ru-RU" sz="1800" b="1" dirty="0" smtClean="0">
                <a:latin typeface="Times New Roman" pitchFamily="18" charset="0"/>
              </a:rPr>
              <a:t>   </a:t>
            </a:r>
          </a:p>
          <a:p>
            <a:pPr algn="just" eaLnBrk="1" hangingPunct="1">
              <a:buFontTx/>
              <a:buNone/>
              <a:defRPr/>
            </a:pPr>
            <a:endParaRPr lang="ru-RU" sz="1800" b="1" dirty="0" smtClean="0">
              <a:latin typeface="Times New Roman" pitchFamily="18" charset="0"/>
            </a:endParaRPr>
          </a:p>
          <a:p>
            <a:pPr indent="342900" algn="just" eaLnBrk="1" hangingPunct="1">
              <a:buFontTx/>
              <a:buNone/>
              <a:defRPr/>
            </a:pPr>
            <a:r>
              <a:rPr lang="ru-RU" sz="1800" b="1" dirty="0" smtClean="0">
                <a:latin typeface="Times New Roman" pitchFamily="18" charset="0"/>
              </a:rPr>
              <a:t>      Линии в спектре источника, приближающегося к наблюдателю, смещены к фиолетовому концу спектра, а линии в спектре удаляющегося источника – к красному концу спектра, причем относительное смещение линий равно отношению скорости источника к скорости света ∆</a:t>
            </a:r>
            <a:r>
              <a:rPr lang="el-GR" sz="1800" b="1" dirty="0" smtClean="0">
                <a:latin typeface="Times New Roman" pitchFamily="18" charset="0"/>
              </a:rPr>
              <a:t>λ</a:t>
            </a:r>
            <a:r>
              <a:rPr lang="en-US" sz="1800" b="1" dirty="0" smtClean="0">
                <a:latin typeface="Times New Roman" pitchFamily="18" charset="0"/>
              </a:rPr>
              <a:t>/</a:t>
            </a:r>
            <a:r>
              <a:rPr lang="el-GR" sz="1800" b="1" dirty="0" smtClean="0">
                <a:latin typeface="Times New Roman" pitchFamily="18" charset="0"/>
              </a:rPr>
              <a:t>λ</a:t>
            </a:r>
            <a:r>
              <a:rPr lang="en-US" sz="1800" b="1" dirty="0" smtClean="0">
                <a:latin typeface="Times New Roman" pitchFamily="18" charset="0"/>
              </a:rPr>
              <a:t>0</a:t>
            </a:r>
            <a:r>
              <a:rPr lang="el-GR" sz="1800" b="1" dirty="0" smtClean="0">
                <a:latin typeface="Times New Roman" pitchFamily="18" charset="0"/>
              </a:rPr>
              <a:t>═</a:t>
            </a:r>
            <a:r>
              <a:rPr lang="en-US" sz="1800" b="1" dirty="0" smtClean="0">
                <a:latin typeface="Times New Roman" pitchFamily="18" charset="0"/>
              </a:rPr>
              <a:t>V/C</a:t>
            </a:r>
            <a:r>
              <a:rPr lang="ru-RU" sz="1800" b="1" dirty="0" smtClean="0">
                <a:latin typeface="Times New Roman" pitchFamily="18" charset="0"/>
              </a:rPr>
              <a:t>.</a:t>
            </a:r>
          </a:p>
          <a:p>
            <a:pPr algn="just" eaLnBrk="1" hangingPunct="1">
              <a:defRPr/>
            </a:pPr>
            <a:endParaRPr lang="ru-RU" sz="1800" b="1" dirty="0" smtClean="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500"/>
                                        <p:tgtEl>
                                          <p:spTgt spid="32770"/>
                                        </p:tgtEl>
                                      </p:cBhvr>
                                    </p:animEffect>
                                  </p:childTnLst>
                                </p:cTn>
                              </p:par>
                              <p:par>
                                <p:cTn id="8" presetID="10" presetClass="entr" presetSubtype="0" fill="hold" nodeType="withEffect">
                                  <p:stCondLst>
                                    <p:cond delay="0"/>
                                  </p:stCondLst>
                                  <p:childTnLst>
                                    <p:set>
                                      <p:cBhvr>
                                        <p:cTn id="9" dur="1" fill="hold">
                                          <p:stCondLst>
                                            <p:cond delay="0"/>
                                          </p:stCondLst>
                                        </p:cTn>
                                        <p:tgtEl>
                                          <p:spTgt spid="32771">
                                            <p:txEl>
                                              <p:pRg st="1" end="1"/>
                                            </p:txEl>
                                          </p:spTgt>
                                        </p:tgtEl>
                                        <p:attrNameLst>
                                          <p:attrName>style.visibility</p:attrName>
                                        </p:attrNameLst>
                                      </p:cBhvr>
                                      <p:to>
                                        <p:strVal val="visible"/>
                                      </p:to>
                                    </p:set>
                                    <p:animEffect transition="in" filter="fade">
                                      <p:cBhvr>
                                        <p:cTn id="10" dur="500"/>
                                        <p:tgtEl>
                                          <p:spTgt spid="32771">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2771">
                                            <p:txEl>
                                              <p:pRg st="2" end="2"/>
                                            </p:txEl>
                                          </p:spTgt>
                                        </p:tgtEl>
                                        <p:attrNameLst>
                                          <p:attrName>style.visibility</p:attrName>
                                        </p:attrNameLst>
                                      </p:cBhvr>
                                      <p:to>
                                        <p:strVal val="visible"/>
                                      </p:to>
                                    </p:set>
                                    <p:animEffect transition="in" filter="fade">
                                      <p:cBhvr>
                                        <p:cTn id="13" dur="500"/>
                                        <p:tgtEl>
                                          <p:spTgt spid="32771">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2771">
                                            <p:txEl>
                                              <p:pRg st="3" end="3"/>
                                            </p:txEl>
                                          </p:spTgt>
                                        </p:tgtEl>
                                        <p:attrNameLst>
                                          <p:attrName>style.visibility</p:attrName>
                                        </p:attrNameLst>
                                      </p:cBhvr>
                                      <p:to>
                                        <p:strVal val="visible"/>
                                      </p:to>
                                    </p:set>
                                    <p:animEffect transition="in" filter="fade">
                                      <p:cBhvr>
                                        <p:cTn id="16" dur="500"/>
                                        <p:tgtEl>
                                          <p:spTgt spid="32771">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2771">
                                            <p:txEl>
                                              <p:pRg st="5" end="5"/>
                                            </p:txEl>
                                          </p:spTgt>
                                        </p:tgtEl>
                                        <p:attrNameLst>
                                          <p:attrName>style.visibility</p:attrName>
                                        </p:attrNameLst>
                                      </p:cBhvr>
                                      <p:to>
                                        <p:strVal val="visible"/>
                                      </p:to>
                                    </p:set>
                                    <p:animEffect transition="in" filter="fade">
                                      <p:cBhvr>
                                        <p:cTn id="19" dur="500"/>
                                        <p:tgtEl>
                                          <p:spTgt spid="327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0"/>
            <a:ext cx="8229600" cy="1143000"/>
          </a:xfrm>
        </p:spPr>
        <p:txBody>
          <a:bodyPr/>
          <a:lstStyle/>
          <a:p>
            <a:pPr eaLnBrk="1" hangingPunct="1"/>
            <a:r>
              <a:rPr lang="ru-RU" sz="2400" b="1" smtClean="0">
                <a:solidFill>
                  <a:srgbClr val="FFCC00"/>
                </a:solidFill>
                <a:latin typeface="Times New Roman" pitchFamily="18" charset="0"/>
              </a:rPr>
              <a:t>Применение спектрального анализа в астрофизике для определения давления, напряжённости электрического поля, индукции магнитного поля внутри звёзд</a:t>
            </a:r>
            <a:r>
              <a:rPr lang="ru-RU" sz="2000" b="1" smtClean="0">
                <a:solidFill>
                  <a:srgbClr val="CC3300"/>
                </a:solidFill>
                <a:latin typeface="Times New Roman" pitchFamily="18" charset="0"/>
              </a:rPr>
              <a:t> </a:t>
            </a:r>
          </a:p>
        </p:txBody>
      </p:sp>
      <p:sp>
        <p:nvSpPr>
          <p:cNvPr id="33795" name="Rectangle 3"/>
          <p:cNvSpPr>
            <a:spLocks noGrp="1" noChangeArrowheads="1"/>
          </p:cNvSpPr>
          <p:nvPr>
            <p:ph type="body" idx="1"/>
          </p:nvPr>
        </p:nvSpPr>
        <p:spPr>
          <a:xfrm>
            <a:off x="0" y="1143000"/>
            <a:ext cx="9144000" cy="4983163"/>
          </a:xfrm>
        </p:spPr>
        <p:txBody>
          <a:bodyPr/>
          <a:lstStyle/>
          <a:p>
            <a:pPr lvl="1" indent="285750" eaLnBrk="1" hangingPunct="1">
              <a:buFontTx/>
              <a:buNone/>
              <a:defRPr/>
            </a:pPr>
            <a:r>
              <a:rPr lang="ru-RU" dirty="0" smtClean="0"/>
              <a:t>   </a:t>
            </a:r>
            <a:r>
              <a:rPr lang="ru-RU" sz="1600" b="1" dirty="0" smtClean="0">
                <a:latin typeface="Times New Roman" pitchFamily="18" charset="0"/>
              </a:rPr>
              <a:t>Исследование и анализ спектров звезд позволяют определить также давление, напряженность электрического поля (эффект Штарка), индукцию магнитного поля (эффект Зеемана). </a:t>
            </a:r>
          </a:p>
          <a:p>
            <a:pPr lvl="1" eaLnBrk="1" hangingPunct="1">
              <a:buFontTx/>
              <a:buNone/>
              <a:defRPr/>
            </a:pPr>
            <a:r>
              <a:rPr lang="ru-RU" sz="1600" b="1" dirty="0" smtClean="0">
                <a:latin typeface="Times New Roman" pitchFamily="18" charset="0"/>
              </a:rPr>
              <a:t>    </a:t>
            </a:r>
          </a:p>
          <a:p>
            <a:pPr lvl="1" indent="285750" eaLnBrk="1" hangingPunct="1">
              <a:buFontTx/>
              <a:buNone/>
              <a:defRPr/>
            </a:pPr>
            <a:r>
              <a:rPr lang="ru-RU" sz="1600" b="1" dirty="0" smtClean="0">
                <a:latin typeface="Times New Roman" pitchFamily="18" charset="0"/>
              </a:rPr>
              <a:t>    По раздвоению и периодическому взаимному смещению (сближению и удалению) линий определяют  двойную систему звезд. </a:t>
            </a:r>
          </a:p>
          <a:p>
            <a:pPr lvl="1" eaLnBrk="1" hangingPunct="1">
              <a:buFontTx/>
              <a:buNone/>
              <a:defRPr/>
            </a:pPr>
            <a:r>
              <a:rPr lang="ru-RU" sz="1600" b="1" dirty="0" smtClean="0">
                <a:latin typeface="Times New Roman" pitchFamily="18" charset="0"/>
              </a:rPr>
              <a:t>     </a:t>
            </a:r>
          </a:p>
          <a:p>
            <a:pPr lvl="1" eaLnBrk="1" hangingPunct="1">
              <a:buFontTx/>
              <a:buNone/>
              <a:defRPr/>
            </a:pPr>
            <a:r>
              <a:rPr lang="ru-RU" sz="1600" b="1" dirty="0" smtClean="0">
                <a:latin typeface="Times New Roman" pitchFamily="18" charset="0"/>
              </a:rPr>
              <a:t>     </a:t>
            </a:r>
          </a:p>
          <a:p>
            <a:pPr lvl="1" eaLnBrk="1" hangingPunct="1">
              <a:buFontTx/>
              <a:buNone/>
              <a:defRPr/>
            </a:pPr>
            <a:endParaRPr lang="ru-RU" sz="1600" b="1" dirty="0" smtClean="0">
              <a:latin typeface="Times New Roman" pitchFamily="18" charset="0"/>
            </a:endParaRPr>
          </a:p>
          <a:p>
            <a:pPr lvl="1" eaLnBrk="1" hangingPunct="1">
              <a:buFontTx/>
              <a:buNone/>
              <a:defRPr/>
            </a:pPr>
            <a:endParaRPr lang="ru-RU" sz="1600" b="1" dirty="0" smtClean="0">
              <a:latin typeface="Times New Roman" pitchFamily="18" charset="0"/>
            </a:endParaRPr>
          </a:p>
          <a:p>
            <a:pPr lvl="1" eaLnBrk="1" hangingPunct="1">
              <a:buFontTx/>
              <a:buNone/>
              <a:defRPr/>
            </a:pPr>
            <a:r>
              <a:rPr lang="ru-RU" sz="1600" b="1" dirty="0" smtClean="0">
                <a:latin typeface="Times New Roman" pitchFamily="18" charset="0"/>
              </a:rPr>
              <a:t>     </a:t>
            </a:r>
          </a:p>
          <a:p>
            <a:pPr lvl="1" indent="285750" eaLnBrk="1" hangingPunct="1">
              <a:buFontTx/>
              <a:buNone/>
              <a:defRPr/>
            </a:pPr>
            <a:r>
              <a:rPr lang="ru-RU" sz="1600" b="1" dirty="0" smtClean="0">
                <a:latin typeface="Times New Roman" pitchFamily="18" charset="0"/>
              </a:rPr>
              <a:t>По периодическому смещению линий то в красную, то в фиолетовую область спектра определяют пульсирующие звезды.</a:t>
            </a:r>
          </a:p>
          <a:p>
            <a:pPr eaLnBrk="1" hangingPunct="1">
              <a:defRPr/>
            </a:pPr>
            <a:endParaRPr lang="ru-RU" sz="1600" b="1" dirty="0" smtClean="0">
              <a:latin typeface="Times New Roman" pitchFamily="18" charset="0"/>
            </a:endParaRPr>
          </a:p>
        </p:txBody>
      </p:sp>
      <p:pic>
        <p:nvPicPr>
          <p:cNvPr id="33796" name="Picture 4" descr="Двойная звезда"/>
          <p:cNvPicPr>
            <a:picLocks noChangeAspect="1" noChangeArrowheads="1"/>
          </p:cNvPicPr>
          <p:nvPr/>
        </p:nvPicPr>
        <p:blipFill>
          <a:blip r:embed="rId2" cstate="email"/>
          <a:srcRect/>
          <a:stretch>
            <a:fillRect/>
          </a:stretch>
        </p:blipFill>
        <p:spPr bwMode="auto">
          <a:xfrm>
            <a:off x="1600200" y="3014663"/>
            <a:ext cx="1981200" cy="1428750"/>
          </a:xfrm>
          <a:prstGeom prst="rect">
            <a:avLst/>
          </a:prstGeom>
          <a:noFill/>
          <a:ln w="9525">
            <a:noFill/>
            <a:miter lim="800000"/>
            <a:headEnd/>
            <a:tailEnd/>
          </a:ln>
        </p:spPr>
      </p:pic>
      <p:pic>
        <p:nvPicPr>
          <p:cNvPr id="33797" name="Picture 5" descr="переменная звезда т Тельца"/>
          <p:cNvPicPr>
            <a:picLocks noChangeAspect="1" noChangeArrowheads="1"/>
          </p:cNvPicPr>
          <p:nvPr/>
        </p:nvPicPr>
        <p:blipFill>
          <a:blip r:embed="rId3" cstate="email"/>
          <a:srcRect/>
          <a:stretch>
            <a:fillRect/>
          </a:stretch>
        </p:blipFill>
        <p:spPr bwMode="auto">
          <a:xfrm>
            <a:off x="3276600" y="5029200"/>
            <a:ext cx="2438400" cy="1625600"/>
          </a:xfrm>
          <a:prstGeom prst="rect">
            <a:avLst/>
          </a:prstGeom>
          <a:noFill/>
          <a:ln w="9525">
            <a:noFill/>
            <a:miter lim="800000"/>
            <a:headEnd/>
            <a:tailEnd/>
          </a:ln>
        </p:spPr>
      </p:pic>
      <p:pic>
        <p:nvPicPr>
          <p:cNvPr id="33798" name="Picture 6" descr="Двойные звёзды"/>
          <p:cNvPicPr>
            <a:picLocks noChangeAspect="1" noChangeArrowheads="1"/>
          </p:cNvPicPr>
          <p:nvPr/>
        </p:nvPicPr>
        <p:blipFill>
          <a:blip r:embed="rId4" cstate="email"/>
          <a:srcRect/>
          <a:stretch>
            <a:fillRect/>
          </a:stretch>
        </p:blipFill>
        <p:spPr bwMode="auto">
          <a:xfrm>
            <a:off x="5257800" y="2971800"/>
            <a:ext cx="2033588" cy="1520825"/>
          </a:xfrm>
          <a:prstGeom prst="rect">
            <a:avLst/>
          </a:prstGeom>
          <a:noFill/>
          <a:ln w="9525">
            <a:noFill/>
            <a:miter lim="800000"/>
            <a:headEnd/>
            <a:tailEnd/>
          </a:ln>
        </p:spPr>
      </p:pic>
      <p:sp>
        <p:nvSpPr>
          <p:cNvPr id="33799" name="Text Box 7"/>
          <p:cNvSpPr txBox="1">
            <a:spLocks noChangeArrowheads="1"/>
          </p:cNvSpPr>
          <p:nvPr/>
        </p:nvSpPr>
        <p:spPr bwMode="auto">
          <a:xfrm>
            <a:off x="1981200" y="3048000"/>
            <a:ext cx="1247775" cy="274638"/>
          </a:xfrm>
          <a:prstGeom prst="rect">
            <a:avLst/>
          </a:prstGeom>
          <a:noFill/>
          <a:ln w="9525">
            <a:noFill/>
            <a:miter lim="800000"/>
            <a:headEnd/>
            <a:tailEnd/>
          </a:ln>
        </p:spPr>
        <p:txBody>
          <a:bodyPr wrap="none">
            <a:spAutoFit/>
          </a:bodyPr>
          <a:lstStyle/>
          <a:p>
            <a:r>
              <a:rPr lang="ru-RU" sz="1200" b="1">
                <a:solidFill>
                  <a:schemeClr val="bg1"/>
                </a:solidFill>
                <a:latin typeface="Times New Roman" pitchFamily="18" charset="0"/>
              </a:rPr>
              <a:t>Двойная звезда</a:t>
            </a:r>
          </a:p>
        </p:txBody>
      </p:sp>
      <p:sp>
        <p:nvSpPr>
          <p:cNvPr id="33800" name="Text Box 8"/>
          <p:cNvSpPr txBox="1">
            <a:spLocks noChangeArrowheads="1"/>
          </p:cNvSpPr>
          <p:nvPr/>
        </p:nvSpPr>
        <p:spPr bwMode="auto">
          <a:xfrm>
            <a:off x="5638800" y="2971800"/>
            <a:ext cx="1247775" cy="274638"/>
          </a:xfrm>
          <a:prstGeom prst="rect">
            <a:avLst/>
          </a:prstGeom>
          <a:noFill/>
          <a:ln w="9525">
            <a:noFill/>
            <a:miter lim="800000"/>
            <a:headEnd/>
            <a:tailEnd/>
          </a:ln>
        </p:spPr>
        <p:txBody>
          <a:bodyPr wrap="none">
            <a:spAutoFit/>
          </a:bodyPr>
          <a:lstStyle/>
          <a:p>
            <a:r>
              <a:rPr lang="ru-RU" sz="1200" b="1">
                <a:solidFill>
                  <a:schemeClr val="bg1"/>
                </a:solidFill>
                <a:latin typeface="Times New Roman" pitchFamily="18" charset="0"/>
              </a:rPr>
              <a:t>Двойная звезда</a:t>
            </a:r>
          </a:p>
        </p:txBody>
      </p:sp>
      <p:sp>
        <p:nvSpPr>
          <p:cNvPr id="33801" name="Text Box 9"/>
          <p:cNvSpPr txBox="1">
            <a:spLocks noChangeArrowheads="1"/>
          </p:cNvSpPr>
          <p:nvPr/>
        </p:nvSpPr>
        <p:spPr bwMode="auto">
          <a:xfrm>
            <a:off x="3276600" y="5029200"/>
            <a:ext cx="2409825" cy="274638"/>
          </a:xfrm>
          <a:prstGeom prst="rect">
            <a:avLst/>
          </a:prstGeom>
          <a:noFill/>
          <a:ln w="9525">
            <a:noFill/>
            <a:miter lim="800000"/>
            <a:headEnd/>
            <a:tailEnd/>
          </a:ln>
        </p:spPr>
        <p:txBody>
          <a:bodyPr wrap="none">
            <a:spAutoFit/>
          </a:bodyPr>
          <a:lstStyle/>
          <a:p>
            <a:r>
              <a:rPr lang="ru-RU" sz="1200" b="1">
                <a:solidFill>
                  <a:schemeClr val="bg1"/>
                </a:solidFill>
                <a:latin typeface="Times New Roman" pitchFamily="18" charset="0"/>
              </a:rPr>
              <a:t>Пульсирующая звезда Т Тельца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fade">
                                      <p:cBhvr>
                                        <p:cTn id="7" dur="500"/>
                                        <p:tgtEl>
                                          <p:spTgt spid="33794"/>
                                        </p:tgtEl>
                                      </p:cBhvr>
                                    </p:animEffect>
                                  </p:childTnLst>
                                </p:cTn>
                              </p:par>
                              <p:par>
                                <p:cTn id="8" presetID="10" presetClass="entr" presetSubtype="0" fill="hold" nodeType="withEffect">
                                  <p:stCondLst>
                                    <p:cond delay="0"/>
                                  </p:stCondLst>
                                  <p:childTnLst>
                                    <p:set>
                                      <p:cBhvr>
                                        <p:cTn id="9" dur="1" fill="hold">
                                          <p:stCondLst>
                                            <p:cond delay="0"/>
                                          </p:stCondLst>
                                        </p:cTn>
                                        <p:tgtEl>
                                          <p:spTgt spid="33795">
                                            <p:txEl>
                                              <p:pRg st="0" end="0"/>
                                            </p:txEl>
                                          </p:spTgt>
                                        </p:tgtEl>
                                        <p:attrNameLst>
                                          <p:attrName>style.visibility</p:attrName>
                                        </p:attrNameLst>
                                      </p:cBhvr>
                                      <p:to>
                                        <p:strVal val="visible"/>
                                      </p:to>
                                    </p:set>
                                    <p:animEffect transition="in" filter="fade">
                                      <p:cBhvr>
                                        <p:cTn id="10" dur="500"/>
                                        <p:tgtEl>
                                          <p:spTgt spid="33795">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3795">
                                            <p:txEl>
                                              <p:pRg st="1" end="1"/>
                                            </p:txEl>
                                          </p:spTgt>
                                        </p:tgtEl>
                                        <p:attrNameLst>
                                          <p:attrName>style.visibility</p:attrName>
                                        </p:attrNameLst>
                                      </p:cBhvr>
                                      <p:to>
                                        <p:strVal val="visible"/>
                                      </p:to>
                                    </p:set>
                                    <p:animEffect transition="in" filter="fade">
                                      <p:cBhvr>
                                        <p:cTn id="13" dur="500"/>
                                        <p:tgtEl>
                                          <p:spTgt spid="33795">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3795">
                                            <p:txEl>
                                              <p:pRg st="2" end="2"/>
                                            </p:txEl>
                                          </p:spTgt>
                                        </p:tgtEl>
                                        <p:attrNameLst>
                                          <p:attrName>style.visibility</p:attrName>
                                        </p:attrNameLst>
                                      </p:cBhvr>
                                      <p:to>
                                        <p:strVal val="visible"/>
                                      </p:to>
                                    </p:set>
                                    <p:animEffect transition="in" filter="fade">
                                      <p:cBhvr>
                                        <p:cTn id="16" dur="500"/>
                                        <p:tgtEl>
                                          <p:spTgt spid="33795">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animEffect transition="in" filter="fade">
                                      <p:cBhvr>
                                        <p:cTn id="19" dur="500"/>
                                        <p:tgtEl>
                                          <p:spTgt spid="33795">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3795">
                                            <p:txEl>
                                              <p:pRg st="4" end="4"/>
                                            </p:txEl>
                                          </p:spTgt>
                                        </p:tgtEl>
                                        <p:attrNameLst>
                                          <p:attrName>style.visibility</p:attrName>
                                        </p:attrNameLst>
                                      </p:cBhvr>
                                      <p:to>
                                        <p:strVal val="visible"/>
                                      </p:to>
                                    </p:set>
                                    <p:animEffect transition="in" filter="fade">
                                      <p:cBhvr>
                                        <p:cTn id="22" dur="500"/>
                                        <p:tgtEl>
                                          <p:spTgt spid="33795">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3795">
                                            <p:txEl>
                                              <p:pRg st="7" end="7"/>
                                            </p:txEl>
                                          </p:spTgt>
                                        </p:tgtEl>
                                        <p:attrNameLst>
                                          <p:attrName>style.visibility</p:attrName>
                                        </p:attrNameLst>
                                      </p:cBhvr>
                                      <p:to>
                                        <p:strVal val="visible"/>
                                      </p:to>
                                    </p:set>
                                    <p:animEffect transition="in" filter="fade">
                                      <p:cBhvr>
                                        <p:cTn id="25" dur="500"/>
                                        <p:tgtEl>
                                          <p:spTgt spid="33795">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3795">
                                            <p:txEl>
                                              <p:pRg st="8" end="8"/>
                                            </p:txEl>
                                          </p:spTgt>
                                        </p:tgtEl>
                                        <p:attrNameLst>
                                          <p:attrName>style.visibility</p:attrName>
                                        </p:attrNameLst>
                                      </p:cBhvr>
                                      <p:to>
                                        <p:strVal val="visible"/>
                                      </p:to>
                                    </p:set>
                                    <p:animEffect transition="in" filter="fade">
                                      <p:cBhvr>
                                        <p:cTn id="28" dur="500"/>
                                        <p:tgtEl>
                                          <p:spTgt spid="33795">
                                            <p:txEl>
                                              <p:pRg st="8" end="8"/>
                                            </p:txEl>
                                          </p:spTgt>
                                        </p:tgtEl>
                                      </p:cBhvr>
                                    </p:animEffect>
                                  </p:childTnLst>
                                </p:cTn>
                              </p:par>
                              <p:par>
                                <p:cTn id="29" presetID="53" presetClass="entr" presetSubtype="0" fill="hold" nodeType="withEffect">
                                  <p:stCondLst>
                                    <p:cond delay="0"/>
                                  </p:stCondLst>
                                  <p:childTnLst>
                                    <p:set>
                                      <p:cBhvr>
                                        <p:cTn id="30" dur="1" fill="hold">
                                          <p:stCondLst>
                                            <p:cond delay="0"/>
                                          </p:stCondLst>
                                        </p:cTn>
                                        <p:tgtEl>
                                          <p:spTgt spid="33796"/>
                                        </p:tgtEl>
                                        <p:attrNameLst>
                                          <p:attrName>style.visibility</p:attrName>
                                        </p:attrNameLst>
                                      </p:cBhvr>
                                      <p:to>
                                        <p:strVal val="visible"/>
                                      </p:to>
                                    </p:set>
                                    <p:anim calcmode="lin" valueType="num">
                                      <p:cBhvr>
                                        <p:cTn id="31" dur="500" fill="hold"/>
                                        <p:tgtEl>
                                          <p:spTgt spid="33796"/>
                                        </p:tgtEl>
                                        <p:attrNameLst>
                                          <p:attrName>ppt_w</p:attrName>
                                        </p:attrNameLst>
                                      </p:cBhvr>
                                      <p:tavLst>
                                        <p:tav tm="0">
                                          <p:val>
                                            <p:fltVal val="0"/>
                                          </p:val>
                                        </p:tav>
                                        <p:tav tm="100000">
                                          <p:val>
                                            <p:strVal val="#ppt_w"/>
                                          </p:val>
                                        </p:tav>
                                      </p:tavLst>
                                    </p:anim>
                                    <p:anim calcmode="lin" valueType="num">
                                      <p:cBhvr>
                                        <p:cTn id="32" dur="500" fill="hold"/>
                                        <p:tgtEl>
                                          <p:spTgt spid="33796"/>
                                        </p:tgtEl>
                                        <p:attrNameLst>
                                          <p:attrName>ppt_h</p:attrName>
                                        </p:attrNameLst>
                                      </p:cBhvr>
                                      <p:tavLst>
                                        <p:tav tm="0">
                                          <p:val>
                                            <p:fltVal val="0"/>
                                          </p:val>
                                        </p:tav>
                                        <p:tav tm="100000">
                                          <p:val>
                                            <p:strVal val="#ppt_h"/>
                                          </p:val>
                                        </p:tav>
                                      </p:tavLst>
                                    </p:anim>
                                    <p:animEffect transition="in" filter="fade">
                                      <p:cBhvr>
                                        <p:cTn id="33" dur="500"/>
                                        <p:tgtEl>
                                          <p:spTgt spid="33796"/>
                                        </p:tgtEl>
                                      </p:cBhvr>
                                    </p:animEffect>
                                  </p:childTnLst>
                                </p:cTn>
                              </p:par>
                              <p:par>
                                <p:cTn id="34" presetID="53" presetClass="entr" presetSubtype="0" fill="hold" nodeType="withEffect">
                                  <p:stCondLst>
                                    <p:cond delay="0"/>
                                  </p:stCondLst>
                                  <p:childTnLst>
                                    <p:set>
                                      <p:cBhvr>
                                        <p:cTn id="35" dur="1" fill="hold">
                                          <p:stCondLst>
                                            <p:cond delay="0"/>
                                          </p:stCondLst>
                                        </p:cTn>
                                        <p:tgtEl>
                                          <p:spTgt spid="33799">
                                            <p:txEl>
                                              <p:pRg st="0" end="0"/>
                                            </p:txEl>
                                          </p:spTgt>
                                        </p:tgtEl>
                                        <p:attrNameLst>
                                          <p:attrName>style.visibility</p:attrName>
                                        </p:attrNameLst>
                                      </p:cBhvr>
                                      <p:to>
                                        <p:strVal val="visible"/>
                                      </p:to>
                                    </p:set>
                                    <p:anim calcmode="lin" valueType="num">
                                      <p:cBhvr>
                                        <p:cTn id="36" dur="500" fill="hold"/>
                                        <p:tgtEl>
                                          <p:spTgt spid="33799">
                                            <p:txEl>
                                              <p:pRg st="0" end="0"/>
                                            </p:txEl>
                                          </p:spTgt>
                                        </p:tgtEl>
                                        <p:attrNameLst>
                                          <p:attrName>ppt_w</p:attrName>
                                        </p:attrNameLst>
                                      </p:cBhvr>
                                      <p:tavLst>
                                        <p:tav tm="0">
                                          <p:val>
                                            <p:fltVal val="0"/>
                                          </p:val>
                                        </p:tav>
                                        <p:tav tm="100000">
                                          <p:val>
                                            <p:strVal val="#ppt_w"/>
                                          </p:val>
                                        </p:tav>
                                      </p:tavLst>
                                    </p:anim>
                                    <p:anim calcmode="lin" valueType="num">
                                      <p:cBhvr>
                                        <p:cTn id="37" dur="500" fill="hold"/>
                                        <p:tgtEl>
                                          <p:spTgt spid="33799">
                                            <p:txEl>
                                              <p:pRg st="0" end="0"/>
                                            </p:txEl>
                                          </p:spTgt>
                                        </p:tgtEl>
                                        <p:attrNameLst>
                                          <p:attrName>ppt_h</p:attrName>
                                        </p:attrNameLst>
                                      </p:cBhvr>
                                      <p:tavLst>
                                        <p:tav tm="0">
                                          <p:val>
                                            <p:fltVal val="0"/>
                                          </p:val>
                                        </p:tav>
                                        <p:tav tm="100000">
                                          <p:val>
                                            <p:strVal val="#ppt_h"/>
                                          </p:val>
                                        </p:tav>
                                      </p:tavLst>
                                    </p:anim>
                                    <p:animEffect transition="in" filter="fade">
                                      <p:cBhvr>
                                        <p:cTn id="38" dur="500"/>
                                        <p:tgtEl>
                                          <p:spTgt spid="33799">
                                            <p:txEl>
                                              <p:pRg st="0" end="0"/>
                                            </p:txEl>
                                          </p:spTgt>
                                        </p:tgtEl>
                                      </p:cBhvr>
                                    </p:animEffect>
                                  </p:childTnLst>
                                </p:cTn>
                              </p:par>
                              <p:par>
                                <p:cTn id="39" presetID="53" presetClass="entr" presetSubtype="0" fill="hold" nodeType="withEffect">
                                  <p:stCondLst>
                                    <p:cond delay="0"/>
                                  </p:stCondLst>
                                  <p:childTnLst>
                                    <p:set>
                                      <p:cBhvr>
                                        <p:cTn id="40" dur="1" fill="hold">
                                          <p:stCondLst>
                                            <p:cond delay="0"/>
                                          </p:stCondLst>
                                        </p:cTn>
                                        <p:tgtEl>
                                          <p:spTgt spid="33798"/>
                                        </p:tgtEl>
                                        <p:attrNameLst>
                                          <p:attrName>style.visibility</p:attrName>
                                        </p:attrNameLst>
                                      </p:cBhvr>
                                      <p:to>
                                        <p:strVal val="visible"/>
                                      </p:to>
                                    </p:set>
                                    <p:anim calcmode="lin" valueType="num">
                                      <p:cBhvr>
                                        <p:cTn id="41" dur="500" fill="hold"/>
                                        <p:tgtEl>
                                          <p:spTgt spid="33798"/>
                                        </p:tgtEl>
                                        <p:attrNameLst>
                                          <p:attrName>ppt_w</p:attrName>
                                        </p:attrNameLst>
                                      </p:cBhvr>
                                      <p:tavLst>
                                        <p:tav tm="0">
                                          <p:val>
                                            <p:fltVal val="0"/>
                                          </p:val>
                                        </p:tav>
                                        <p:tav tm="100000">
                                          <p:val>
                                            <p:strVal val="#ppt_w"/>
                                          </p:val>
                                        </p:tav>
                                      </p:tavLst>
                                    </p:anim>
                                    <p:anim calcmode="lin" valueType="num">
                                      <p:cBhvr>
                                        <p:cTn id="42" dur="500" fill="hold"/>
                                        <p:tgtEl>
                                          <p:spTgt spid="33798"/>
                                        </p:tgtEl>
                                        <p:attrNameLst>
                                          <p:attrName>ppt_h</p:attrName>
                                        </p:attrNameLst>
                                      </p:cBhvr>
                                      <p:tavLst>
                                        <p:tav tm="0">
                                          <p:val>
                                            <p:fltVal val="0"/>
                                          </p:val>
                                        </p:tav>
                                        <p:tav tm="100000">
                                          <p:val>
                                            <p:strVal val="#ppt_h"/>
                                          </p:val>
                                        </p:tav>
                                      </p:tavLst>
                                    </p:anim>
                                    <p:animEffect transition="in" filter="fade">
                                      <p:cBhvr>
                                        <p:cTn id="43" dur="500"/>
                                        <p:tgtEl>
                                          <p:spTgt spid="33798"/>
                                        </p:tgtEl>
                                      </p:cBhvr>
                                    </p:animEffect>
                                  </p:childTnLst>
                                </p:cTn>
                              </p:par>
                              <p:par>
                                <p:cTn id="44" presetID="53" presetClass="entr" presetSubtype="0" fill="hold" grpId="0" nodeType="withEffect">
                                  <p:stCondLst>
                                    <p:cond delay="0"/>
                                  </p:stCondLst>
                                  <p:childTnLst>
                                    <p:set>
                                      <p:cBhvr>
                                        <p:cTn id="45" dur="1" fill="hold">
                                          <p:stCondLst>
                                            <p:cond delay="0"/>
                                          </p:stCondLst>
                                        </p:cTn>
                                        <p:tgtEl>
                                          <p:spTgt spid="33800"/>
                                        </p:tgtEl>
                                        <p:attrNameLst>
                                          <p:attrName>style.visibility</p:attrName>
                                        </p:attrNameLst>
                                      </p:cBhvr>
                                      <p:to>
                                        <p:strVal val="visible"/>
                                      </p:to>
                                    </p:set>
                                    <p:anim calcmode="lin" valueType="num">
                                      <p:cBhvr>
                                        <p:cTn id="46" dur="500" fill="hold"/>
                                        <p:tgtEl>
                                          <p:spTgt spid="33800"/>
                                        </p:tgtEl>
                                        <p:attrNameLst>
                                          <p:attrName>ppt_w</p:attrName>
                                        </p:attrNameLst>
                                      </p:cBhvr>
                                      <p:tavLst>
                                        <p:tav tm="0">
                                          <p:val>
                                            <p:fltVal val="0"/>
                                          </p:val>
                                        </p:tav>
                                        <p:tav tm="100000">
                                          <p:val>
                                            <p:strVal val="#ppt_w"/>
                                          </p:val>
                                        </p:tav>
                                      </p:tavLst>
                                    </p:anim>
                                    <p:anim calcmode="lin" valueType="num">
                                      <p:cBhvr>
                                        <p:cTn id="47" dur="500" fill="hold"/>
                                        <p:tgtEl>
                                          <p:spTgt spid="33800"/>
                                        </p:tgtEl>
                                        <p:attrNameLst>
                                          <p:attrName>ppt_h</p:attrName>
                                        </p:attrNameLst>
                                      </p:cBhvr>
                                      <p:tavLst>
                                        <p:tav tm="0">
                                          <p:val>
                                            <p:fltVal val="0"/>
                                          </p:val>
                                        </p:tav>
                                        <p:tav tm="100000">
                                          <p:val>
                                            <p:strVal val="#ppt_h"/>
                                          </p:val>
                                        </p:tav>
                                      </p:tavLst>
                                    </p:anim>
                                    <p:animEffect transition="in" filter="fade">
                                      <p:cBhvr>
                                        <p:cTn id="48" dur="500"/>
                                        <p:tgtEl>
                                          <p:spTgt spid="33800"/>
                                        </p:tgtEl>
                                      </p:cBhvr>
                                    </p:animEffect>
                                  </p:childTnLst>
                                </p:cTn>
                              </p:par>
                              <p:par>
                                <p:cTn id="49" presetID="53" presetClass="entr" presetSubtype="0" fill="hold" grpId="0" nodeType="withEffect">
                                  <p:stCondLst>
                                    <p:cond delay="0"/>
                                  </p:stCondLst>
                                  <p:childTnLst>
                                    <p:set>
                                      <p:cBhvr>
                                        <p:cTn id="50" dur="1" fill="hold">
                                          <p:stCondLst>
                                            <p:cond delay="0"/>
                                          </p:stCondLst>
                                        </p:cTn>
                                        <p:tgtEl>
                                          <p:spTgt spid="33801"/>
                                        </p:tgtEl>
                                        <p:attrNameLst>
                                          <p:attrName>style.visibility</p:attrName>
                                        </p:attrNameLst>
                                      </p:cBhvr>
                                      <p:to>
                                        <p:strVal val="visible"/>
                                      </p:to>
                                    </p:set>
                                    <p:anim calcmode="lin" valueType="num">
                                      <p:cBhvr>
                                        <p:cTn id="51" dur="500" fill="hold"/>
                                        <p:tgtEl>
                                          <p:spTgt spid="33801"/>
                                        </p:tgtEl>
                                        <p:attrNameLst>
                                          <p:attrName>ppt_w</p:attrName>
                                        </p:attrNameLst>
                                      </p:cBhvr>
                                      <p:tavLst>
                                        <p:tav tm="0">
                                          <p:val>
                                            <p:fltVal val="0"/>
                                          </p:val>
                                        </p:tav>
                                        <p:tav tm="100000">
                                          <p:val>
                                            <p:strVal val="#ppt_w"/>
                                          </p:val>
                                        </p:tav>
                                      </p:tavLst>
                                    </p:anim>
                                    <p:anim calcmode="lin" valueType="num">
                                      <p:cBhvr>
                                        <p:cTn id="52" dur="500" fill="hold"/>
                                        <p:tgtEl>
                                          <p:spTgt spid="33801"/>
                                        </p:tgtEl>
                                        <p:attrNameLst>
                                          <p:attrName>ppt_h</p:attrName>
                                        </p:attrNameLst>
                                      </p:cBhvr>
                                      <p:tavLst>
                                        <p:tav tm="0">
                                          <p:val>
                                            <p:fltVal val="0"/>
                                          </p:val>
                                        </p:tav>
                                        <p:tav tm="100000">
                                          <p:val>
                                            <p:strVal val="#ppt_h"/>
                                          </p:val>
                                        </p:tav>
                                      </p:tavLst>
                                    </p:anim>
                                    <p:animEffect transition="in" filter="fade">
                                      <p:cBhvr>
                                        <p:cTn id="53" dur="500"/>
                                        <p:tgtEl>
                                          <p:spTgt spid="33801"/>
                                        </p:tgtEl>
                                      </p:cBhvr>
                                    </p:animEffect>
                                  </p:childTnLst>
                                </p:cTn>
                              </p:par>
                              <p:par>
                                <p:cTn id="54" presetID="53" presetClass="entr" presetSubtype="0" fill="hold" nodeType="withEffect">
                                  <p:stCondLst>
                                    <p:cond delay="0"/>
                                  </p:stCondLst>
                                  <p:childTnLst>
                                    <p:set>
                                      <p:cBhvr>
                                        <p:cTn id="55" dur="1" fill="hold">
                                          <p:stCondLst>
                                            <p:cond delay="0"/>
                                          </p:stCondLst>
                                        </p:cTn>
                                        <p:tgtEl>
                                          <p:spTgt spid="33797"/>
                                        </p:tgtEl>
                                        <p:attrNameLst>
                                          <p:attrName>style.visibility</p:attrName>
                                        </p:attrNameLst>
                                      </p:cBhvr>
                                      <p:to>
                                        <p:strVal val="visible"/>
                                      </p:to>
                                    </p:set>
                                    <p:anim calcmode="lin" valueType="num">
                                      <p:cBhvr>
                                        <p:cTn id="56" dur="500" fill="hold"/>
                                        <p:tgtEl>
                                          <p:spTgt spid="33797"/>
                                        </p:tgtEl>
                                        <p:attrNameLst>
                                          <p:attrName>ppt_w</p:attrName>
                                        </p:attrNameLst>
                                      </p:cBhvr>
                                      <p:tavLst>
                                        <p:tav tm="0">
                                          <p:val>
                                            <p:fltVal val="0"/>
                                          </p:val>
                                        </p:tav>
                                        <p:tav tm="100000">
                                          <p:val>
                                            <p:strVal val="#ppt_w"/>
                                          </p:val>
                                        </p:tav>
                                      </p:tavLst>
                                    </p:anim>
                                    <p:anim calcmode="lin" valueType="num">
                                      <p:cBhvr>
                                        <p:cTn id="57" dur="500" fill="hold"/>
                                        <p:tgtEl>
                                          <p:spTgt spid="33797"/>
                                        </p:tgtEl>
                                        <p:attrNameLst>
                                          <p:attrName>ppt_h</p:attrName>
                                        </p:attrNameLst>
                                      </p:cBhvr>
                                      <p:tavLst>
                                        <p:tav tm="0">
                                          <p:val>
                                            <p:fltVal val="0"/>
                                          </p:val>
                                        </p:tav>
                                        <p:tav tm="100000">
                                          <p:val>
                                            <p:strVal val="#ppt_h"/>
                                          </p:val>
                                        </p:tav>
                                      </p:tavLst>
                                    </p:anim>
                                    <p:animEffect transition="in" filter="fade">
                                      <p:cBhvr>
                                        <p:cTn id="58" dur="500"/>
                                        <p:tgtEl>
                                          <p:spTgt spid="33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800" grpId="0"/>
      <p:bldP spid="3380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ru-RU" sz="2400" b="1" smtClean="0">
                <a:solidFill>
                  <a:srgbClr val="FFCC00"/>
                </a:solidFill>
                <a:latin typeface="Times New Roman" pitchFamily="18" charset="0"/>
              </a:rPr>
              <a:t>Применение спектрального анализа для определения температуры нагретых тел</a:t>
            </a:r>
          </a:p>
        </p:txBody>
      </p:sp>
      <p:sp>
        <p:nvSpPr>
          <p:cNvPr id="31747" name="Rectangle 3"/>
          <p:cNvSpPr>
            <a:spLocks noGrp="1" noChangeArrowheads="1"/>
          </p:cNvSpPr>
          <p:nvPr>
            <p:ph type="body" idx="1"/>
          </p:nvPr>
        </p:nvSpPr>
        <p:spPr>
          <a:xfrm>
            <a:off x="228600" y="1371600"/>
            <a:ext cx="8458200" cy="5334000"/>
          </a:xfrm>
        </p:spPr>
        <p:txBody>
          <a:bodyPr/>
          <a:lstStyle/>
          <a:p>
            <a:pPr lvl="1" eaLnBrk="1" hangingPunct="1">
              <a:lnSpc>
                <a:spcPct val="80000"/>
              </a:lnSpc>
              <a:buFontTx/>
              <a:buNone/>
              <a:defRPr/>
            </a:pPr>
            <a:endParaRPr lang="ru-RU" sz="1800" b="1" dirty="0" smtClean="0">
              <a:latin typeface="Times New Roman" pitchFamily="18" charset="0"/>
            </a:endParaRPr>
          </a:p>
          <a:p>
            <a:pPr lvl="1" indent="285750" algn="just" eaLnBrk="1" hangingPunct="1">
              <a:lnSpc>
                <a:spcPct val="80000"/>
              </a:lnSpc>
              <a:buFontTx/>
              <a:buNone/>
              <a:defRPr/>
            </a:pPr>
            <a:r>
              <a:rPr lang="ru-RU" sz="1800" b="1" dirty="0" smtClean="0">
                <a:latin typeface="Times New Roman" pitchFamily="18" charset="0"/>
              </a:rPr>
              <a:t>Температуру нагретого тела определяют по положению максимума излучения в сплошном спектре.</a:t>
            </a:r>
          </a:p>
          <a:p>
            <a:pPr algn="just" eaLnBrk="1" hangingPunct="1">
              <a:lnSpc>
                <a:spcPct val="80000"/>
              </a:lnSpc>
              <a:buFontTx/>
              <a:buNone/>
              <a:defRPr/>
            </a:pPr>
            <a:r>
              <a:rPr lang="ru-RU" sz="1800" b="1" dirty="0" smtClean="0">
                <a:latin typeface="Times New Roman" pitchFamily="18" charset="0"/>
              </a:rPr>
              <a:t>     </a:t>
            </a:r>
          </a:p>
          <a:p>
            <a:pPr indent="342900" algn="just" eaLnBrk="1" hangingPunct="1">
              <a:lnSpc>
                <a:spcPct val="80000"/>
              </a:lnSpc>
              <a:buFontTx/>
              <a:buNone/>
              <a:defRPr/>
            </a:pPr>
            <a:r>
              <a:rPr lang="ru-RU" sz="1800" dirty="0" smtClean="0">
                <a:latin typeface="Times New Roman" pitchFamily="18" charset="0"/>
              </a:rPr>
              <a:t>     Так, нагретое до комнатной температуры тело испускает инфракрасные лучи; при температуре в несколько сотен градусов металла светится красным цветом; при дальнейшем повышении температуры свечение становится желтым, а затем синеватым. С увеличением температуры максимум излучения сдвигается в коротковолновую часть спектра.</a:t>
            </a:r>
          </a:p>
          <a:p>
            <a:pPr algn="just" eaLnBrk="1" hangingPunct="1">
              <a:lnSpc>
                <a:spcPct val="80000"/>
              </a:lnSpc>
              <a:buFontTx/>
              <a:buNone/>
              <a:defRPr/>
            </a:pPr>
            <a:endParaRPr lang="ru-RU" sz="1800" dirty="0" smtClean="0">
              <a:latin typeface="Times New Roman" pitchFamily="18" charset="0"/>
            </a:endParaRPr>
          </a:p>
          <a:p>
            <a:pPr indent="342900" algn="just" eaLnBrk="1" hangingPunct="1">
              <a:lnSpc>
                <a:spcPct val="80000"/>
              </a:lnSpc>
              <a:buFontTx/>
              <a:buNone/>
              <a:defRPr/>
            </a:pPr>
            <a:r>
              <a:rPr lang="ru-RU" sz="1800" dirty="0" smtClean="0">
                <a:latin typeface="Times New Roman" pitchFamily="18" charset="0"/>
              </a:rPr>
              <a:t>     Максимум излучения в сплошном спектре связан с температурой тела по закону Вина: длина волны, соответствующая максимуму энергии, излучаемой черным телом, обратно пропорциональна его температуре.</a:t>
            </a:r>
            <a:endParaRPr lang="el-GR" sz="1800" b="1" dirty="0" smtClean="0">
              <a:latin typeface="Times New Roman" pitchFamily="18" charset="0"/>
            </a:endParaRPr>
          </a:p>
          <a:p>
            <a:pPr algn="just" eaLnBrk="1" hangingPunct="1">
              <a:lnSpc>
                <a:spcPct val="80000"/>
              </a:lnSpc>
              <a:buFontTx/>
              <a:buNone/>
              <a:defRPr/>
            </a:pPr>
            <a:endParaRPr lang="ru-RU" sz="1800" dirty="0" smtClean="0">
              <a:latin typeface="Times New Roman" pitchFamily="18" charset="0"/>
            </a:endParaRPr>
          </a:p>
          <a:p>
            <a:pPr indent="342900" algn="just" eaLnBrk="1" hangingPunct="1">
              <a:lnSpc>
                <a:spcPct val="80000"/>
              </a:lnSpc>
              <a:buFontTx/>
              <a:buNone/>
              <a:defRPr/>
            </a:pPr>
            <a:r>
              <a:rPr lang="ru-RU" sz="1800" dirty="0" smtClean="0">
                <a:latin typeface="Times New Roman" pitchFamily="18" charset="0"/>
              </a:rPr>
              <a:t>      Для Солнца положение максимума излучения дает температуру фотосферы 6000 К. Максимум его излучения приходится на видимый свет – в середине интервала дли волн  видимого света значение </a:t>
            </a:r>
            <a:r>
              <a:rPr lang="ru-RU" sz="1800" dirty="0" err="1" smtClean="0">
                <a:latin typeface="Times New Roman" pitchFamily="18" charset="0"/>
              </a:rPr>
              <a:t>λ </a:t>
            </a:r>
            <a:r>
              <a:rPr lang="ru-RU" sz="1800" dirty="0" smtClean="0">
                <a:latin typeface="Times New Roman" pitchFamily="18" charset="0"/>
              </a:rPr>
              <a:t>═ 0,55 нм. В результате эволюции живых организмов глаз оказался «рассчитанным» именно на максимум излучения Солнца.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500"/>
                                        <p:tgtEl>
                                          <p:spTgt spid="3174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1747">
                                            <p:txEl>
                                              <p:pRg st="1" end="1"/>
                                            </p:txEl>
                                          </p:spTgt>
                                        </p:tgtEl>
                                        <p:attrNameLst>
                                          <p:attrName>style.visibility</p:attrName>
                                        </p:attrNameLst>
                                      </p:cBhvr>
                                      <p:to>
                                        <p:strVal val="visible"/>
                                      </p:to>
                                    </p:set>
                                    <p:animEffect transition="in" filter="fade">
                                      <p:cBhvr>
                                        <p:cTn id="10" dur="500"/>
                                        <p:tgtEl>
                                          <p:spTgt spid="3174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747">
                                            <p:txEl>
                                              <p:pRg st="2" end="2"/>
                                            </p:txEl>
                                          </p:spTgt>
                                        </p:tgtEl>
                                        <p:attrNameLst>
                                          <p:attrName>style.visibility</p:attrName>
                                        </p:attrNameLst>
                                      </p:cBhvr>
                                      <p:to>
                                        <p:strVal val="visible"/>
                                      </p:to>
                                    </p:set>
                                    <p:animEffect transition="in" filter="fade">
                                      <p:cBhvr>
                                        <p:cTn id="13" dur="500"/>
                                        <p:tgtEl>
                                          <p:spTgt spid="31747">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1747">
                                            <p:txEl>
                                              <p:pRg st="3" end="3"/>
                                            </p:txEl>
                                          </p:spTgt>
                                        </p:tgtEl>
                                        <p:attrNameLst>
                                          <p:attrName>style.visibility</p:attrName>
                                        </p:attrNameLst>
                                      </p:cBhvr>
                                      <p:to>
                                        <p:strVal val="visible"/>
                                      </p:to>
                                    </p:set>
                                    <p:animEffect transition="in" filter="fade">
                                      <p:cBhvr>
                                        <p:cTn id="16" dur="500"/>
                                        <p:tgtEl>
                                          <p:spTgt spid="31747">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1747">
                                            <p:txEl>
                                              <p:pRg st="5" end="5"/>
                                            </p:txEl>
                                          </p:spTgt>
                                        </p:tgtEl>
                                        <p:attrNameLst>
                                          <p:attrName>style.visibility</p:attrName>
                                        </p:attrNameLst>
                                      </p:cBhvr>
                                      <p:to>
                                        <p:strVal val="visible"/>
                                      </p:to>
                                    </p:set>
                                    <p:animEffect transition="in" filter="fade">
                                      <p:cBhvr>
                                        <p:cTn id="19" dur="500"/>
                                        <p:tgtEl>
                                          <p:spTgt spid="31747">
                                            <p:txEl>
                                              <p:pRg st="5" end="5"/>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1747">
                                            <p:txEl>
                                              <p:pRg st="7" end="7"/>
                                            </p:txEl>
                                          </p:spTgt>
                                        </p:tgtEl>
                                        <p:attrNameLst>
                                          <p:attrName>style.visibility</p:attrName>
                                        </p:attrNameLst>
                                      </p:cBhvr>
                                      <p:to>
                                        <p:strVal val="visible"/>
                                      </p:to>
                                    </p:set>
                                    <p:animEffect transition="in" filter="fade">
                                      <p:cBhvr>
                                        <p:cTn id="22" dur="500"/>
                                        <p:tgtEl>
                                          <p:spTgt spid="317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2"/>
          <p:cNvPicPr>
            <a:picLocks noChangeAspect="1" noChangeArrowheads="1"/>
          </p:cNvPicPr>
          <p:nvPr/>
        </p:nvPicPr>
        <p:blipFill>
          <a:blip r:embed="rId2" cstate="email"/>
          <a:srcRect l="14583" r="14583"/>
          <a:stretch>
            <a:fillRect/>
          </a:stretch>
        </p:blipFill>
        <p:spPr bwMode="auto">
          <a:xfrm>
            <a:off x="5105400" y="1828800"/>
            <a:ext cx="3167063" cy="3867150"/>
          </a:xfrm>
          <a:prstGeom prst="rect">
            <a:avLst/>
          </a:prstGeom>
          <a:ln>
            <a:noFill/>
          </a:ln>
          <a:effectLst>
            <a:outerShdw blurRad="292100" dist="139700" dir="2700000" algn="tl" rotWithShape="0">
              <a:srgbClr val="333333">
                <a:alpha val="65000"/>
              </a:srgbClr>
            </a:outerShdw>
          </a:effectLst>
        </p:spPr>
      </p:pic>
      <p:sp>
        <p:nvSpPr>
          <p:cNvPr id="20484" name="Прямоугольник 5"/>
          <p:cNvSpPr>
            <a:spLocks noChangeArrowheads="1"/>
          </p:cNvSpPr>
          <p:nvPr/>
        </p:nvSpPr>
        <p:spPr bwMode="auto">
          <a:xfrm>
            <a:off x="5257800" y="5943600"/>
            <a:ext cx="2838450" cy="641350"/>
          </a:xfrm>
          <a:prstGeom prst="rect">
            <a:avLst/>
          </a:prstGeom>
          <a:noFill/>
          <a:ln w="9525">
            <a:noFill/>
            <a:miter lim="800000"/>
            <a:headEnd/>
            <a:tailEnd/>
          </a:ln>
        </p:spPr>
        <p:txBody>
          <a:bodyPr>
            <a:spAutoFit/>
          </a:bodyPr>
          <a:lstStyle/>
          <a:p>
            <a:pPr algn="ctr"/>
            <a:r>
              <a:rPr lang="ru-RU" b="1">
                <a:latin typeface="Times New Roman" pitchFamily="18" charset="0"/>
              </a:rPr>
              <a:t>Густав Роберт Кирхгоф</a:t>
            </a:r>
          </a:p>
          <a:p>
            <a:pPr algn="ctr"/>
            <a:r>
              <a:rPr lang="ru-RU" b="1">
                <a:latin typeface="Times New Roman" pitchFamily="18" charset="0"/>
              </a:rPr>
              <a:t>1824 - 1887</a:t>
            </a:r>
          </a:p>
        </p:txBody>
      </p:sp>
      <p:sp>
        <p:nvSpPr>
          <p:cNvPr id="20485" name="Прямоугольник 6"/>
          <p:cNvSpPr>
            <a:spLocks noChangeArrowheads="1"/>
          </p:cNvSpPr>
          <p:nvPr/>
        </p:nvSpPr>
        <p:spPr bwMode="auto">
          <a:xfrm>
            <a:off x="1219200" y="5943600"/>
            <a:ext cx="2873375" cy="641350"/>
          </a:xfrm>
          <a:prstGeom prst="rect">
            <a:avLst/>
          </a:prstGeom>
          <a:noFill/>
          <a:ln w="9525">
            <a:noFill/>
            <a:miter lim="800000"/>
            <a:headEnd/>
            <a:tailEnd/>
          </a:ln>
        </p:spPr>
        <p:txBody>
          <a:bodyPr wrap="none">
            <a:spAutoFit/>
          </a:bodyPr>
          <a:lstStyle/>
          <a:p>
            <a:pPr algn="ctr"/>
            <a:r>
              <a:rPr lang="ru-RU" b="1">
                <a:latin typeface="Times New Roman" pitchFamily="18" charset="0"/>
              </a:rPr>
              <a:t>Роберт Вильгельм Бунзен</a:t>
            </a:r>
          </a:p>
          <a:p>
            <a:pPr algn="ctr"/>
            <a:r>
              <a:rPr lang="ru-RU" b="1">
                <a:latin typeface="Times New Roman" pitchFamily="18" charset="0"/>
              </a:rPr>
              <a:t>1811 - 1899</a:t>
            </a:r>
          </a:p>
        </p:txBody>
      </p:sp>
      <p:pic>
        <p:nvPicPr>
          <p:cNvPr id="11270" name="Picture 4"/>
          <p:cNvPicPr>
            <a:picLocks noChangeAspect="1" noChangeArrowheads="1"/>
          </p:cNvPicPr>
          <p:nvPr/>
        </p:nvPicPr>
        <p:blipFill>
          <a:blip r:embed="rId3" cstate="email"/>
          <a:srcRect/>
          <a:stretch>
            <a:fillRect/>
          </a:stretch>
        </p:blipFill>
        <p:spPr bwMode="auto">
          <a:xfrm>
            <a:off x="990600" y="1828800"/>
            <a:ext cx="3103563" cy="3867150"/>
          </a:xfrm>
          <a:prstGeom prst="rect">
            <a:avLst/>
          </a:prstGeom>
          <a:ln>
            <a:noFill/>
          </a:ln>
          <a:effectLst>
            <a:outerShdw blurRad="292100" dist="139700" dir="2700000" algn="tl" rotWithShape="0">
              <a:srgbClr val="333333">
                <a:alpha val="65000"/>
              </a:srgbClr>
            </a:outerShdw>
          </a:effectLst>
        </p:spPr>
      </p:pic>
      <p:sp>
        <p:nvSpPr>
          <p:cNvPr id="20490" name="TextBox 9"/>
          <p:cNvSpPr txBox="1">
            <a:spLocks noChangeArrowheads="1"/>
          </p:cNvSpPr>
          <p:nvPr/>
        </p:nvSpPr>
        <p:spPr bwMode="auto">
          <a:xfrm>
            <a:off x="304800" y="685800"/>
            <a:ext cx="8429625" cy="946150"/>
          </a:xfrm>
          <a:prstGeom prst="rect">
            <a:avLst/>
          </a:prstGeom>
          <a:noFill/>
          <a:ln w="9525">
            <a:noFill/>
            <a:miter lim="800000"/>
            <a:headEnd/>
            <a:tailEnd/>
          </a:ln>
        </p:spPr>
        <p:txBody>
          <a:bodyPr>
            <a:spAutoFit/>
          </a:bodyPr>
          <a:lstStyle/>
          <a:p>
            <a:r>
              <a:rPr lang="ru-RU" sz="2000" b="1">
                <a:solidFill>
                  <a:srgbClr val="FF9900"/>
                </a:solidFill>
                <a:latin typeface="Times New Roman" pitchFamily="18" charset="0"/>
              </a:rPr>
              <a:t>Спектральный анализ</a:t>
            </a:r>
            <a:r>
              <a:rPr lang="ru-RU" b="1">
                <a:solidFill>
                  <a:srgbClr val="003300"/>
                </a:solidFill>
                <a:latin typeface="Times New Roman" pitchFamily="18" charset="0"/>
              </a:rPr>
              <a:t> –</a:t>
            </a:r>
            <a:r>
              <a:rPr lang="ru-RU" b="1">
                <a:latin typeface="Times New Roman" pitchFamily="18" charset="0"/>
              </a:rPr>
              <a:t> метод определения химического состава вещества по его спектру. </a:t>
            </a:r>
          </a:p>
          <a:p>
            <a:r>
              <a:rPr lang="ru-RU" b="1">
                <a:latin typeface="Times New Roman" pitchFamily="18" charset="0"/>
              </a:rPr>
              <a:t>Разработан в 1859 году немецкими учеными Г. Р. Кирхгофом и Р. В. Бунзеным.</a:t>
            </a:r>
          </a:p>
        </p:txBody>
      </p:sp>
      <p:sp>
        <p:nvSpPr>
          <p:cNvPr id="20491" name="Text Box 11"/>
          <p:cNvSpPr txBox="1">
            <a:spLocks noChangeArrowheads="1"/>
          </p:cNvSpPr>
          <p:nvPr/>
        </p:nvSpPr>
        <p:spPr bwMode="auto">
          <a:xfrm>
            <a:off x="2286000" y="152400"/>
            <a:ext cx="4676775" cy="457200"/>
          </a:xfrm>
          <a:prstGeom prst="rect">
            <a:avLst/>
          </a:prstGeom>
          <a:noFill/>
          <a:ln w="9525">
            <a:noFill/>
            <a:miter lim="800000"/>
            <a:headEnd/>
            <a:tailEnd/>
          </a:ln>
        </p:spPr>
        <p:txBody>
          <a:bodyPr wrap="none">
            <a:spAutoFit/>
          </a:bodyPr>
          <a:lstStyle/>
          <a:p>
            <a:r>
              <a:rPr lang="ru-RU" sz="2400" b="1">
                <a:solidFill>
                  <a:srgbClr val="FFCC00"/>
                </a:solidFill>
                <a:latin typeface="Times New Roman" pitchFamily="18" charset="0"/>
              </a:rPr>
              <a:t>Понятие спектрального анализа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491">
                                            <p:txEl>
                                              <p:pRg st="0" end="0"/>
                                            </p:txEl>
                                          </p:spTgt>
                                        </p:tgtEl>
                                        <p:attrNameLst>
                                          <p:attrName>style.visibility</p:attrName>
                                        </p:attrNameLst>
                                      </p:cBhvr>
                                      <p:to>
                                        <p:strVal val="visible"/>
                                      </p:to>
                                    </p:set>
                                    <p:animEffect transition="in" filter="fade">
                                      <p:cBhvr>
                                        <p:cTn id="7" dur="500"/>
                                        <p:tgtEl>
                                          <p:spTgt spid="2049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0490">
                                            <p:txEl>
                                              <p:pRg st="0" end="0"/>
                                            </p:txEl>
                                          </p:spTgt>
                                        </p:tgtEl>
                                        <p:attrNameLst>
                                          <p:attrName>style.visibility</p:attrName>
                                        </p:attrNameLst>
                                      </p:cBhvr>
                                      <p:to>
                                        <p:strVal val="visible"/>
                                      </p:to>
                                    </p:set>
                                    <p:animEffect transition="in" filter="fade">
                                      <p:cBhvr>
                                        <p:cTn id="10" dur="500"/>
                                        <p:tgtEl>
                                          <p:spTgt spid="20490">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0490">
                                            <p:txEl>
                                              <p:pRg st="1" end="1"/>
                                            </p:txEl>
                                          </p:spTgt>
                                        </p:tgtEl>
                                        <p:attrNameLst>
                                          <p:attrName>style.visibility</p:attrName>
                                        </p:attrNameLst>
                                      </p:cBhvr>
                                      <p:to>
                                        <p:strVal val="visible"/>
                                      </p:to>
                                    </p:set>
                                    <p:animEffect transition="in" filter="fade">
                                      <p:cBhvr>
                                        <p:cTn id="13" dur="500"/>
                                        <p:tgtEl>
                                          <p:spTgt spid="20490">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1270"/>
                                        </p:tgtEl>
                                        <p:attrNameLst>
                                          <p:attrName>style.visibility</p:attrName>
                                        </p:attrNameLst>
                                      </p:cBhvr>
                                      <p:to>
                                        <p:strVal val="visible"/>
                                      </p:to>
                                    </p:set>
                                    <p:animEffect transition="in" filter="fade">
                                      <p:cBhvr>
                                        <p:cTn id="16" dur="500"/>
                                        <p:tgtEl>
                                          <p:spTgt spid="11270"/>
                                        </p:tgtEl>
                                      </p:cBhvr>
                                    </p:animEffect>
                                  </p:childTnLst>
                                </p:cTn>
                              </p:par>
                              <p:par>
                                <p:cTn id="17" presetID="10" presetClass="entr" presetSubtype="0" fill="hold" nodeType="withEffect">
                                  <p:stCondLst>
                                    <p:cond delay="0"/>
                                  </p:stCondLst>
                                  <p:childTnLst>
                                    <p:set>
                                      <p:cBhvr>
                                        <p:cTn id="18" dur="1" fill="hold">
                                          <p:stCondLst>
                                            <p:cond delay="0"/>
                                          </p:stCondLst>
                                        </p:cTn>
                                        <p:tgtEl>
                                          <p:spTgt spid="11267"/>
                                        </p:tgtEl>
                                        <p:attrNameLst>
                                          <p:attrName>style.visibility</p:attrName>
                                        </p:attrNameLst>
                                      </p:cBhvr>
                                      <p:to>
                                        <p:strVal val="visible"/>
                                      </p:to>
                                    </p:set>
                                    <p:animEffect transition="in" filter="fade">
                                      <p:cBhvr>
                                        <p:cTn id="19" dur="500"/>
                                        <p:tgtEl>
                                          <p:spTgt spid="11267"/>
                                        </p:tgtEl>
                                      </p:cBhvr>
                                    </p:animEffect>
                                  </p:childTnLst>
                                </p:cTn>
                              </p:par>
                              <p:par>
                                <p:cTn id="20" presetID="10" presetClass="entr" presetSubtype="0" fill="hold" nodeType="withEffect">
                                  <p:stCondLst>
                                    <p:cond delay="0"/>
                                  </p:stCondLst>
                                  <p:childTnLst>
                                    <p:set>
                                      <p:cBhvr>
                                        <p:cTn id="21" dur="1" fill="hold">
                                          <p:stCondLst>
                                            <p:cond delay="0"/>
                                          </p:stCondLst>
                                        </p:cTn>
                                        <p:tgtEl>
                                          <p:spTgt spid="20485">
                                            <p:txEl>
                                              <p:pRg st="0" end="0"/>
                                            </p:txEl>
                                          </p:spTgt>
                                        </p:tgtEl>
                                        <p:attrNameLst>
                                          <p:attrName>style.visibility</p:attrName>
                                        </p:attrNameLst>
                                      </p:cBhvr>
                                      <p:to>
                                        <p:strVal val="visible"/>
                                      </p:to>
                                    </p:set>
                                    <p:animEffect transition="in" filter="fade">
                                      <p:cBhvr>
                                        <p:cTn id="22" dur="500"/>
                                        <p:tgtEl>
                                          <p:spTgt spid="20485">
                                            <p:txEl>
                                              <p:pRg st="0" end="0"/>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0485">
                                            <p:txEl>
                                              <p:pRg st="1" end="1"/>
                                            </p:txEl>
                                          </p:spTgt>
                                        </p:tgtEl>
                                        <p:attrNameLst>
                                          <p:attrName>style.visibility</p:attrName>
                                        </p:attrNameLst>
                                      </p:cBhvr>
                                      <p:to>
                                        <p:strVal val="visible"/>
                                      </p:to>
                                    </p:set>
                                    <p:animEffect transition="in" filter="fade">
                                      <p:cBhvr>
                                        <p:cTn id="25" dur="500"/>
                                        <p:tgtEl>
                                          <p:spTgt spid="20485">
                                            <p:txEl>
                                              <p:pRg st="1" end="1"/>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0484">
                                            <p:txEl>
                                              <p:pRg st="0" end="0"/>
                                            </p:txEl>
                                          </p:spTgt>
                                        </p:tgtEl>
                                        <p:attrNameLst>
                                          <p:attrName>style.visibility</p:attrName>
                                        </p:attrNameLst>
                                      </p:cBhvr>
                                      <p:to>
                                        <p:strVal val="visible"/>
                                      </p:to>
                                    </p:set>
                                    <p:animEffect transition="in" filter="fade">
                                      <p:cBhvr>
                                        <p:cTn id="28" dur="500"/>
                                        <p:tgtEl>
                                          <p:spTgt spid="20484">
                                            <p:txEl>
                                              <p:pRg st="0" end="0"/>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0484">
                                            <p:txEl>
                                              <p:pRg st="1" end="1"/>
                                            </p:txEl>
                                          </p:spTgt>
                                        </p:tgtEl>
                                        <p:attrNameLst>
                                          <p:attrName>style.visibility</p:attrName>
                                        </p:attrNameLst>
                                      </p:cBhvr>
                                      <p:to>
                                        <p:strVal val="visible"/>
                                      </p:to>
                                    </p:set>
                                    <p:animEffect transition="in" filter="fade">
                                      <p:cBhvr>
                                        <p:cTn id="31" dur="500"/>
                                        <p:tgtEl>
                                          <p:spTgt spid="2048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1371600"/>
            <a:ext cx="7848600" cy="1371600"/>
          </a:xfrm>
        </p:spPr>
        <p:txBody>
          <a:bodyPr/>
          <a:lstStyle/>
          <a:p>
            <a:pPr indent="457200" algn="just" eaLnBrk="1" hangingPunct="1"/>
            <a:r>
              <a:rPr lang="ru-RU" sz="1800" smtClean="0">
                <a:latin typeface="Times New Roman" pitchFamily="18" charset="0"/>
              </a:rPr>
              <a:t>С помощью  спектрального анализа можно обнаружить данный элемент в составе сложного вещества. Благодаря универсальности спектральный анализ является основным методом контроля состава вещества в металлургии, машиностроении, атомной индустрии.</a:t>
            </a:r>
            <a:br>
              <a:rPr lang="ru-RU" sz="1800" smtClean="0">
                <a:latin typeface="Times New Roman" pitchFamily="18" charset="0"/>
              </a:rPr>
            </a:br>
            <a:r>
              <a:rPr lang="ru-RU" sz="2000" smtClean="0"/>
              <a:t/>
            </a:r>
            <a:br>
              <a:rPr lang="ru-RU" sz="2000" smtClean="0"/>
            </a:br>
            <a:endParaRPr lang="ru-RU" sz="2000" smtClean="0"/>
          </a:p>
        </p:txBody>
      </p:sp>
      <p:pic>
        <p:nvPicPr>
          <p:cNvPr id="16387" name="Picture 3" descr="ЭЛАМ"/>
          <p:cNvPicPr>
            <a:picLocks noChangeAspect="1" noChangeArrowheads="1"/>
          </p:cNvPicPr>
          <p:nvPr>
            <p:ph type="body" idx="1"/>
          </p:nvPr>
        </p:nvPicPr>
        <p:blipFill>
          <a:blip r:embed="rId2" cstate="email"/>
          <a:srcRect/>
          <a:stretch>
            <a:fillRect/>
          </a:stretch>
        </p:blipFill>
        <p:spPr>
          <a:xfrm>
            <a:off x="762000" y="2514600"/>
            <a:ext cx="3657600" cy="2836863"/>
          </a:xfrm>
          <a:noFill/>
        </p:spPr>
      </p:pic>
      <p:pic>
        <p:nvPicPr>
          <p:cNvPr id="16388" name="Picture 4" descr="МЕТАЛСКАН 2500"/>
          <p:cNvPicPr>
            <a:picLocks noChangeAspect="1" noChangeArrowheads="1"/>
          </p:cNvPicPr>
          <p:nvPr/>
        </p:nvPicPr>
        <p:blipFill>
          <a:blip r:embed="rId3" cstate="email"/>
          <a:srcRect/>
          <a:stretch>
            <a:fillRect/>
          </a:stretch>
        </p:blipFill>
        <p:spPr bwMode="auto">
          <a:xfrm>
            <a:off x="5105400" y="2514600"/>
            <a:ext cx="3606800" cy="2811463"/>
          </a:xfrm>
          <a:prstGeom prst="rect">
            <a:avLst/>
          </a:prstGeom>
          <a:noFill/>
          <a:ln w="9525">
            <a:noFill/>
            <a:miter lim="800000"/>
            <a:headEnd/>
            <a:tailEnd/>
          </a:ln>
        </p:spPr>
      </p:pic>
      <p:sp>
        <p:nvSpPr>
          <p:cNvPr id="16389" name="Rectangle 5"/>
          <p:cNvSpPr>
            <a:spLocks noChangeArrowheads="1"/>
          </p:cNvSpPr>
          <p:nvPr/>
        </p:nvSpPr>
        <p:spPr bwMode="auto">
          <a:xfrm>
            <a:off x="5562600" y="5410200"/>
            <a:ext cx="3048000" cy="1200150"/>
          </a:xfrm>
          <a:prstGeom prst="rect">
            <a:avLst/>
          </a:prstGeom>
          <a:noFill/>
          <a:ln w="9525">
            <a:noFill/>
            <a:miter lim="800000"/>
            <a:headEnd/>
            <a:tailEnd/>
          </a:ln>
        </p:spPr>
        <p:txBody>
          <a:bodyPr>
            <a:spAutoFit/>
          </a:bodyPr>
          <a:lstStyle/>
          <a:p>
            <a:pPr algn="ctr"/>
            <a:r>
              <a:rPr lang="ru-RU" sz="1200" b="1">
                <a:latin typeface="Times New Roman" pitchFamily="18" charset="0"/>
              </a:rPr>
              <a:t>Стационарно – искровые </a:t>
            </a:r>
          </a:p>
          <a:p>
            <a:pPr algn="ctr"/>
            <a:r>
              <a:rPr lang="ru-RU" sz="1200" b="1">
                <a:latin typeface="Times New Roman" pitchFamily="18" charset="0"/>
              </a:rPr>
              <a:t>оптико -  эмиссонные спектрометры </a:t>
            </a:r>
          </a:p>
          <a:p>
            <a:pPr algn="ctr"/>
            <a:r>
              <a:rPr lang="ru-RU" sz="1200" b="1">
                <a:latin typeface="Times New Roman" pitchFamily="18" charset="0"/>
              </a:rPr>
              <a:t>«МЕТАЛСКАН –2500».</a:t>
            </a:r>
          </a:p>
          <a:p>
            <a:pPr algn="ctr"/>
            <a:r>
              <a:rPr lang="ru-RU" sz="1200" b="1">
                <a:latin typeface="Times New Roman" pitchFamily="18" charset="0"/>
              </a:rPr>
              <a:t>Предназначены для точного анализа</a:t>
            </a:r>
          </a:p>
          <a:p>
            <a:pPr algn="ctr"/>
            <a:r>
              <a:rPr lang="ru-RU" sz="1200" b="1">
                <a:latin typeface="Times New Roman" pitchFamily="18" charset="0"/>
              </a:rPr>
              <a:t>металлов и сплавов, включая цветные, </a:t>
            </a:r>
          </a:p>
          <a:p>
            <a:pPr algn="ctr"/>
            <a:r>
              <a:rPr lang="ru-RU" sz="1200" b="1">
                <a:latin typeface="Times New Roman" pitchFamily="18" charset="0"/>
              </a:rPr>
              <a:t>сплавы черных металлов и чугуны.</a:t>
            </a:r>
          </a:p>
        </p:txBody>
      </p:sp>
      <p:sp>
        <p:nvSpPr>
          <p:cNvPr id="16390" name="Rectangle 6"/>
          <p:cNvSpPr>
            <a:spLocks noChangeArrowheads="1"/>
          </p:cNvSpPr>
          <p:nvPr/>
        </p:nvSpPr>
        <p:spPr bwMode="auto">
          <a:xfrm>
            <a:off x="1066800" y="5410200"/>
            <a:ext cx="3276600" cy="1200150"/>
          </a:xfrm>
          <a:prstGeom prst="rect">
            <a:avLst/>
          </a:prstGeom>
          <a:noFill/>
          <a:ln w="9525">
            <a:noFill/>
            <a:miter lim="800000"/>
            <a:headEnd/>
            <a:tailEnd/>
          </a:ln>
        </p:spPr>
        <p:txBody>
          <a:bodyPr>
            <a:spAutoFit/>
          </a:bodyPr>
          <a:lstStyle/>
          <a:p>
            <a:pPr algn="ctr"/>
            <a:r>
              <a:rPr lang="ru-RU" sz="1200" b="1">
                <a:latin typeface="Times New Roman" pitchFamily="18" charset="0"/>
              </a:rPr>
              <a:t>Лабораторная электролизная установка</a:t>
            </a:r>
          </a:p>
          <a:p>
            <a:pPr algn="ctr"/>
            <a:r>
              <a:rPr lang="ru-RU" sz="1200" b="1">
                <a:latin typeface="Times New Roman" pitchFamily="18" charset="0"/>
              </a:rPr>
              <a:t> для анализа металлов «ЭЛАМ».</a:t>
            </a:r>
          </a:p>
          <a:p>
            <a:pPr algn="ctr"/>
            <a:r>
              <a:rPr lang="ru-RU" sz="1200" b="1">
                <a:latin typeface="Times New Roman" pitchFamily="18" charset="0"/>
              </a:rPr>
              <a:t> Установка предназначена для проведения</a:t>
            </a:r>
          </a:p>
          <a:p>
            <a:pPr algn="ctr"/>
            <a:r>
              <a:rPr lang="ru-RU" sz="1200" b="1">
                <a:latin typeface="Times New Roman" pitchFamily="18" charset="0"/>
              </a:rPr>
              <a:t> весового электролитического анализа меди,</a:t>
            </a:r>
          </a:p>
          <a:p>
            <a:pPr algn="ctr"/>
            <a:r>
              <a:rPr lang="ru-RU" sz="1200" b="1">
                <a:latin typeface="Times New Roman" pitchFamily="18" charset="0"/>
              </a:rPr>
              <a:t> свинца, кобальта и др. металлов в сплавах</a:t>
            </a:r>
          </a:p>
          <a:p>
            <a:pPr algn="ctr"/>
            <a:r>
              <a:rPr lang="ru-RU" sz="1200" b="1">
                <a:latin typeface="Times New Roman" pitchFamily="18" charset="0"/>
              </a:rPr>
              <a:t> и чистых металлах.</a:t>
            </a:r>
          </a:p>
        </p:txBody>
      </p:sp>
      <p:sp>
        <p:nvSpPr>
          <p:cNvPr id="21511" name="Text Box 8"/>
          <p:cNvSpPr txBox="1">
            <a:spLocks noChangeArrowheads="1"/>
          </p:cNvSpPr>
          <p:nvPr/>
        </p:nvSpPr>
        <p:spPr bwMode="auto">
          <a:xfrm>
            <a:off x="898525" y="265113"/>
            <a:ext cx="184150" cy="366712"/>
          </a:xfrm>
          <a:prstGeom prst="rect">
            <a:avLst/>
          </a:prstGeom>
          <a:noFill/>
          <a:ln w="9525">
            <a:noFill/>
            <a:miter lim="800000"/>
            <a:headEnd/>
            <a:tailEnd/>
          </a:ln>
        </p:spPr>
        <p:txBody>
          <a:bodyPr wrap="none">
            <a:spAutoFit/>
          </a:bodyPr>
          <a:lstStyle/>
          <a:p>
            <a:endParaRPr lang="ru-RU"/>
          </a:p>
        </p:txBody>
      </p:sp>
      <p:sp>
        <p:nvSpPr>
          <p:cNvPr id="16393" name="Text Box 9"/>
          <p:cNvSpPr txBox="1">
            <a:spLocks noChangeArrowheads="1"/>
          </p:cNvSpPr>
          <p:nvPr/>
        </p:nvSpPr>
        <p:spPr bwMode="auto">
          <a:xfrm>
            <a:off x="990600" y="152400"/>
            <a:ext cx="7631113" cy="822325"/>
          </a:xfrm>
          <a:prstGeom prst="rect">
            <a:avLst/>
          </a:prstGeom>
          <a:noFill/>
          <a:ln w="9525">
            <a:noFill/>
            <a:miter lim="800000"/>
            <a:headEnd/>
            <a:tailEnd/>
          </a:ln>
        </p:spPr>
        <p:txBody>
          <a:bodyPr wrap="none">
            <a:spAutoFit/>
          </a:bodyPr>
          <a:lstStyle/>
          <a:p>
            <a:pPr algn="ctr"/>
            <a:r>
              <a:rPr lang="ru-RU" sz="2400" b="1">
                <a:solidFill>
                  <a:srgbClr val="FF9900"/>
                </a:solidFill>
                <a:latin typeface="Times New Roman" pitchFamily="18" charset="0"/>
              </a:rPr>
              <a:t>Применение спектрального анализа </a:t>
            </a:r>
          </a:p>
          <a:p>
            <a:pPr algn="ctr"/>
            <a:r>
              <a:rPr lang="ru-RU" sz="2400" b="1">
                <a:solidFill>
                  <a:srgbClr val="FF9900"/>
                </a:solidFill>
                <a:latin typeface="Times New Roman" pitchFamily="18" charset="0"/>
              </a:rPr>
              <a:t>в металлургии, машиностроении, атомной индустрии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393">
                                            <p:txEl>
                                              <p:pRg st="0" end="0"/>
                                            </p:txEl>
                                          </p:spTgt>
                                        </p:tgtEl>
                                        <p:attrNameLst>
                                          <p:attrName>style.visibility</p:attrName>
                                        </p:attrNameLst>
                                      </p:cBhvr>
                                      <p:to>
                                        <p:strVal val="visible"/>
                                      </p:to>
                                    </p:set>
                                    <p:animEffect transition="in" filter="fade">
                                      <p:cBhvr>
                                        <p:cTn id="7" dur="500"/>
                                        <p:tgtEl>
                                          <p:spTgt spid="1639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393">
                                            <p:txEl>
                                              <p:pRg st="1" end="1"/>
                                            </p:txEl>
                                          </p:spTgt>
                                        </p:tgtEl>
                                        <p:attrNameLst>
                                          <p:attrName>style.visibility</p:attrName>
                                        </p:attrNameLst>
                                      </p:cBhvr>
                                      <p:to>
                                        <p:strVal val="visible"/>
                                      </p:to>
                                    </p:set>
                                    <p:animEffect transition="in" filter="fade">
                                      <p:cBhvr>
                                        <p:cTn id="10" dur="500"/>
                                        <p:tgtEl>
                                          <p:spTgt spid="1639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386"/>
                                        </p:tgtEl>
                                        <p:attrNameLst>
                                          <p:attrName>style.visibility</p:attrName>
                                        </p:attrNameLst>
                                      </p:cBhvr>
                                      <p:to>
                                        <p:strVal val="visible"/>
                                      </p:to>
                                    </p:set>
                                    <p:animEffect transition="in" filter="fade">
                                      <p:cBhvr>
                                        <p:cTn id="13" dur="500"/>
                                        <p:tgtEl>
                                          <p:spTgt spid="16386"/>
                                        </p:tgtEl>
                                      </p:cBhvr>
                                    </p:animEffect>
                                  </p:childTnLst>
                                </p:cTn>
                              </p:par>
                              <p:par>
                                <p:cTn id="14" presetID="53" presetClass="entr" presetSubtype="0" fill="hold" nodeType="withEffect">
                                  <p:stCondLst>
                                    <p:cond delay="0"/>
                                  </p:stCondLst>
                                  <p:childTnLst>
                                    <p:set>
                                      <p:cBhvr>
                                        <p:cTn id="15" dur="1" fill="hold">
                                          <p:stCondLst>
                                            <p:cond delay="0"/>
                                          </p:stCondLst>
                                        </p:cTn>
                                        <p:tgtEl>
                                          <p:spTgt spid="16387"/>
                                        </p:tgtEl>
                                        <p:attrNameLst>
                                          <p:attrName>style.visibility</p:attrName>
                                        </p:attrNameLst>
                                      </p:cBhvr>
                                      <p:to>
                                        <p:strVal val="visible"/>
                                      </p:to>
                                    </p:set>
                                    <p:anim calcmode="lin" valueType="num">
                                      <p:cBhvr>
                                        <p:cTn id="16" dur="500" fill="hold"/>
                                        <p:tgtEl>
                                          <p:spTgt spid="16387"/>
                                        </p:tgtEl>
                                        <p:attrNameLst>
                                          <p:attrName>ppt_w</p:attrName>
                                        </p:attrNameLst>
                                      </p:cBhvr>
                                      <p:tavLst>
                                        <p:tav tm="0">
                                          <p:val>
                                            <p:fltVal val="0"/>
                                          </p:val>
                                        </p:tav>
                                        <p:tav tm="100000">
                                          <p:val>
                                            <p:strVal val="#ppt_w"/>
                                          </p:val>
                                        </p:tav>
                                      </p:tavLst>
                                    </p:anim>
                                    <p:anim calcmode="lin" valueType="num">
                                      <p:cBhvr>
                                        <p:cTn id="17" dur="500" fill="hold"/>
                                        <p:tgtEl>
                                          <p:spTgt spid="16387"/>
                                        </p:tgtEl>
                                        <p:attrNameLst>
                                          <p:attrName>ppt_h</p:attrName>
                                        </p:attrNameLst>
                                      </p:cBhvr>
                                      <p:tavLst>
                                        <p:tav tm="0">
                                          <p:val>
                                            <p:fltVal val="0"/>
                                          </p:val>
                                        </p:tav>
                                        <p:tav tm="100000">
                                          <p:val>
                                            <p:strVal val="#ppt_h"/>
                                          </p:val>
                                        </p:tav>
                                      </p:tavLst>
                                    </p:anim>
                                    <p:animEffect transition="in" filter="fade">
                                      <p:cBhvr>
                                        <p:cTn id="18" dur="500"/>
                                        <p:tgtEl>
                                          <p:spTgt spid="16387"/>
                                        </p:tgtEl>
                                      </p:cBhvr>
                                    </p:animEffect>
                                  </p:childTnLst>
                                </p:cTn>
                              </p:par>
                              <p:par>
                                <p:cTn id="19" presetID="53" presetClass="entr" presetSubtype="0" fill="hold" nodeType="withEffect">
                                  <p:stCondLst>
                                    <p:cond delay="0"/>
                                  </p:stCondLst>
                                  <p:childTnLst>
                                    <p:set>
                                      <p:cBhvr>
                                        <p:cTn id="20" dur="1" fill="hold">
                                          <p:stCondLst>
                                            <p:cond delay="0"/>
                                          </p:stCondLst>
                                        </p:cTn>
                                        <p:tgtEl>
                                          <p:spTgt spid="16388"/>
                                        </p:tgtEl>
                                        <p:attrNameLst>
                                          <p:attrName>style.visibility</p:attrName>
                                        </p:attrNameLst>
                                      </p:cBhvr>
                                      <p:to>
                                        <p:strVal val="visible"/>
                                      </p:to>
                                    </p:set>
                                    <p:anim calcmode="lin" valueType="num">
                                      <p:cBhvr>
                                        <p:cTn id="21" dur="500" fill="hold"/>
                                        <p:tgtEl>
                                          <p:spTgt spid="16388"/>
                                        </p:tgtEl>
                                        <p:attrNameLst>
                                          <p:attrName>ppt_w</p:attrName>
                                        </p:attrNameLst>
                                      </p:cBhvr>
                                      <p:tavLst>
                                        <p:tav tm="0">
                                          <p:val>
                                            <p:fltVal val="0"/>
                                          </p:val>
                                        </p:tav>
                                        <p:tav tm="100000">
                                          <p:val>
                                            <p:strVal val="#ppt_w"/>
                                          </p:val>
                                        </p:tav>
                                      </p:tavLst>
                                    </p:anim>
                                    <p:anim calcmode="lin" valueType="num">
                                      <p:cBhvr>
                                        <p:cTn id="22" dur="500" fill="hold"/>
                                        <p:tgtEl>
                                          <p:spTgt spid="16388"/>
                                        </p:tgtEl>
                                        <p:attrNameLst>
                                          <p:attrName>ppt_h</p:attrName>
                                        </p:attrNameLst>
                                      </p:cBhvr>
                                      <p:tavLst>
                                        <p:tav tm="0">
                                          <p:val>
                                            <p:fltVal val="0"/>
                                          </p:val>
                                        </p:tav>
                                        <p:tav tm="100000">
                                          <p:val>
                                            <p:strVal val="#ppt_h"/>
                                          </p:val>
                                        </p:tav>
                                      </p:tavLst>
                                    </p:anim>
                                    <p:animEffect transition="in" filter="fade">
                                      <p:cBhvr>
                                        <p:cTn id="23" dur="500"/>
                                        <p:tgtEl>
                                          <p:spTgt spid="16388"/>
                                        </p:tgtEl>
                                      </p:cBhvr>
                                    </p:animEffect>
                                  </p:childTnLst>
                                </p:cTn>
                              </p:par>
                              <p:par>
                                <p:cTn id="24" presetID="53" presetClass="entr" presetSubtype="0" fill="hold" grpId="0" nodeType="withEffect">
                                  <p:stCondLst>
                                    <p:cond delay="0"/>
                                  </p:stCondLst>
                                  <p:childTnLst>
                                    <p:set>
                                      <p:cBhvr>
                                        <p:cTn id="25" dur="1" fill="hold">
                                          <p:stCondLst>
                                            <p:cond delay="0"/>
                                          </p:stCondLst>
                                        </p:cTn>
                                        <p:tgtEl>
                                          <p:spTgt spid="16390"/>
                                        </p:tgtEl>
                                        <p:attrNameLst>
                                          <p:attrName>style.visibility</p:attrName>
                                        </p:attrNameLst>
                                      </p:cBhvr>
                                      <p:to>
                                        <p:strVal val="visible"/>
                                      </p:to>
                                    </p:set>
                                    <p:anim calcmode="lin" valueType="num">
                                      <p:cBhvr>
                                        <p:cTn id="26" dur="500" fill="hold"/>
                                        <p:tgtEl>
                                          <p:spTgt spid="16390"/>
                                        </p:tgtEl>
                                        <p:attrNameLst>
                                          <p:attrName>ppt_w</p:attrName>
                                        </p:attrNameLst>
                                      </p:cBhvr>
                                      <p:tavLst>
                                        <p:tav tm="0">
                                          <p:val>
                                            <p:fltVal val="0"/>
                                          </p:val>
                                        </p:tav>
                                        <p:tav tm="100000">
                                          <p:val>
                                            <p:strVal val="#ppt_w"/>
                                          </p:val>
                                        </p:tav>
                                      </p:tavLst>
                                    </p:anim>
                                    <p:anim calcmode="lin" valueType="num">
                                      <p:cBhvr>
                                        <p:cTn id="27" dur="500" fill="hold"/>
                                        <p:tgtEl>
                                          <p:spTgt spid="16390"/>
                                        </p:tgtEl>
                                        <p:attrNameLst>
                                          <p:attrName>ppt_h</p:attrName>
                                        </p:attrNameLst>
                                      </p:cBhvr>
                                      <p:tavLst>
                                        <p:tav tm="0">
                                          <p:val>
                                            <p:fltVal val="0"/>
                                          </p:val>
                                        </p:tav>
                                        <p:tav tm="100000">
                                          <p:val>
                                            <p:strVal val="#ppt_h"/>
                                          </p:val>
                                        </p:tav>
                                      </p:tavLst>
                                    </p:anim>
                                    <p:animEffect transition="in" filter="fade">
                                      <p:cBhvr>
                                        <p:cTn id="28" dur="500"/>
                                        <p:tgtEl>
                                          <p:spTgt spid="16390"/>
                                        </p:tgtEl>
                                      </p:cBhvr>
                                    </p:animEffect>
                                  </p:childTnLst>
                                </p:cTn>
                              </p:par>
                              <p:par>
                                <p:cTn id="29" presetID="53" presetClass="entr" presetSubtype="0" fill="hold" grpId="0" nodeType="withEffect">
                                  <p:stCondLst>
                                    <p:cond delay="0"/>
                                  </p:stCondLst>
                                  <p:childTnLst>
                                    <p:set>
                                      <p:cBhvr>
                                        <p:cTn id="30" dur="1" fill="hold">
                                          <p:stCondLst>
                                            <p:cond delay="0"/>
                                          </p:stCondLst>
                                        </p:cTn>
                                        <p:tgtEl>
                                          <p:spTgt spid="16389"/>
                                        </p:tgtEl>
                                        <p:attrNameLst>
                                          <p:attrName>style.visibility</p:attrName>
                                        </p:attrNameLst>
                                      </p:cBhvr>
                                      <p:to>
                                        <p:strVal val="visible"/>
                                      </p:to>
                                    </p:set>
                                    <p:anim calcmode="lin" valueType="num">
                                      <p:cBhvr>
                                        <p:cTn id="31" dur="500" fill="hold"/>
                                        <p:tgtEl>
                                          <p:spTgt spid="16389"/>
                                        </p:tgtEl>
                                        <p:attrNameLst>
                                          <p:attrName>ppt_w</p:attrName>
                                        </p:attrNameLst>
                                      </p:cBhvr>
                                      <p:tavLst>
                                        <p:tav tm="0">
                                          <p:val>
                                            <p:fltVal val="0"/>
                                          </p:val>
                                        </p:tav>
                                        <p:tav tm="100000">
                                          <p:val>
                                            <p:strVal val="#ppt_w"/>
                                          </p:val>
                                        </p:tav>
                                      </p:tavLst>
                                    </p:anim>
                                    <p:anim calcmode="lin" valueType="num">
                                      <p:cBhvr>
                                        <p:cTn id="32" dur="500" fill="hold"/>
                                        <p:tgtEl>
                                          <p:spTgt spid="16389"/>
                                        </p:tgtEl>
                                        <p:attrNameLst>
                                          <p:attrName>ppt_h</p:attrName>
                                        </p:attrNameLst>
                                      </p:cBhvr>
                                      <p:tavLst>
                                        <p:tav tm="0">
                                          <p:val>
                                            <p:fltVal val="0"/>
                                          </p:val>
                                        </p:tav>
                                        <p:tav tm="100000">
                                          <p:val>
                                            <p:strVal val="#ppt_h"/>
                                          </p:val>
                                        </p:tav>
                                      </p:tavLst>
                                    </p:anim>
                                    <p:animEffect transition="in" filter="fade">
                                      <p:cBhvr>
                                        <p:cTn id="33" dur="500"/>
                                        <p:tgtEl>
                                          <p:spTgt spid="16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9" grpId="0"/>
      <p:bldP spid="1639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0"/>
            <a:ext cx="8229600" cy="487363"/>
          </a:xfrm>
        </p:spPr>
        <p:txBody>
          <a:bodyPr/>
          <a:lstStyle/>
          <a:p>
            <a:pPr eaLnBrk="1" hangingPunct="1"/>
            <a:r>
              <a:rPr lang="ru-RU" sz="2400" b="1" smtClean="0">
                <a:solidFill>
                  <a:srgbClr val="FF9900"/>
                </a:solidFill>
                <a:latin typeface="Times New Roman" pitchFamily="18" charset="0"/>
              </a:rPr>
              <a:t>Лаборатория спектрального анализа</a:t>
            </a:r>
          </a:p>
        </p:txBody>
      </p:sp>
      <p:pic>
        <p:nvPicPr>
          <p:cNvPr id="18435" name="Picture 3"/>
          <p:cNvPicPr>
            <a:picLocks noChangeAspect="1" noChangeArrowheads="1"/>
          </p:cNvPicPr>
          <p:nvPr>
            <p:ph type="body" idx="1"/>
          </p:nvPr>
        </p:nvPicPr>
        <p:blipFill>
          <a:blip r:embed="rId2" cstate="email"/>
          <a:srcRect/>
          <a:stretch>
            <a:fillRect/>
          </a:stretch>
        </p:blipFill>
        <p:spPr>
          <a:xfrm>
            <a:off x="609600" y="914400"/>
            <a:ext cx="3651250" cy="2419350"/>
          </a:xfrm>
          <a:noFill/>
        </p:spPr>
      </p:pic>
      <p:pic>
        <p:nvPicPr>
          <p:cNvPr id="18436" name="Picture 4"/>
          <p:cNvPicPr>
            <a:picLocks noChangeAspect="1" noChangeArrowheads="1"/>
          </p:cNvPicPr>
          <p:nvPr/>
        </p:nvPicPr>
        <p:blipFill>
          <a:blip r:embed="rId3" cstate="email"/>
          <a:srcRect/>
          <a:stretch>
            <a:fillRect/>
          </a:stretch>
        </p:blipFill>
        <p:spPr bwMode="auto">
          <a:xfrm>
            <a:off x="4953000" y="914400"/>
            <a:ext cx="3495675" cy="2425700"/>
          </a:xfrm>
          <a:prstGeom prst="rect">
            <a:avLst/>
          </a:prstGeom>
          <a:noFill/>
          <a:ln w="9525">
            <a:noFill/>
            <a:miter lim="800000"/>
            <a:headEnd/>
            <a:tailEnd/>
          </a:ln>
        </p:spPr>
      </p:pic>
      <p:pic>
        <p:nvPicPr>
          <p:cNvPr id="18437" name="Picture 5"/>
          <p:cNvPicPr>
            <a:picLocks noChangeAspect="1" noChangeArrowheads="1"/>
          </p:cNvPicPr>
          <p:nvPr/>
        </p:nvPicPr>
        <p:blipFill>
          <a:blip r:embed="rId4" cstate="email"/>
          <a:srcRect/>
          <a:stretch>
            <a:fillRect/>
          </a:stretch>
        </p:blipFill>
        <p:spPr bwMode="auto">
          <a:xfrm>
            <a:off x="304800" y="3810000"/>
            <a:ext cx="2674938" cy="2430463"/>
          </a:xfrm>
          <a:prstGeom prst="rect">
            <a:avLst/>
          </a:prstGeom>
          <a:noFill/>
          <a:ln w="9525">
            <a:noFill/>
            <a:miter lim="800000"/>
            <a:headEnd/>
            <a:tailEnd/>
          </a:ln>
        </p:spPr>
      </p:pic>
      <p:pic>
        <p:nvPicPr>
          <p:cNvPr id="18438" name="Picture 6"/>
          <p:cNvPicPr>
            <a:picLocks noChangeAspect="1" noChangeArrowheads="1"/>
          </p:cNvPicPr>
          <p:nvPr/>
        </p:nvPicPr>
        <p:blipFill>
          <a:blip r:embed="rId5" cstate="email"/>
          <a:srcRect/>
          <a:stretch>
            <a:fillRect/>
          </a:stretch>
        </p:blipFill>
        <p:spPr bwMode="auto">
          <a:xfrm>
            <a:off x="6172200" y="3810000"/>
            <a:ext cx="2663825" cy="2427288"/>
          </a:xfrm>
          <a:prstGeom prst="rect">
            <a:avLst/>
          </a:prstGeom>
          <a:noFill/>
          <a:ln w="9525">
            <a:noFill/>
            <a:miter lim="800000"/>
            <a:headEnd/>
            <a:tailEnd/>
          </a:ln>
        </p:spPr>
      </p:pic>
      <p:pic>
        <p:nvPicPr>
          <p:cNvPr id="18439" name="Picture 7"/>
          <p:cNvPicPr>
            <a:picLocks noChangeAspect="1" noChangeArrowheads="1"/>
          </p:cNvPicPr>
          <p:nvPr/>
        </p:nvPicPr>
        <p:blipFill>
          <a:blip r:embed="rId6" cstate="email"/>
          <a:srcRect/>
          <a:stretch>
            <a:fillRect/>
          </a:stretch>
        </p:blipFill>
        <p:spPr bwMode="auto">
          <a:xfrm>
            <a:off x="3200400" y="3810000"/>
            <a:ext cx="2651125" cy="2397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500"/>
                                        <p:tgtEl>
                                          <p:spTgt spid="18434"/>
                                        </p:tgtEl>
                                      </p:cBhvr>
                                    </p:animEffect>
                                  </p:childTnLst>
                                </p:cTn>
                              </p:par>
                              <p:par>
                                <p:cTn id="8" presetID="53" presetClass="entr" presetSubtype="0" fill="hold" nodeType="withEffect">
                                  <p:stCondLst>
                                    <p:cond delay="0"/>
                                  </p:stCondLst>
                                  <p:childTnLst>
                                    <p:set>
                                      <p:cBhvr>
                                        <p:cTn id="9" dur="1" fill="hold">
                                          <p:stCondLst>
                                            <p:cond delay="0"/>
                                          </p:stCondLst>
                                        </p:cTn>
                                        <p:tgtEl>
                                          <p:spTgt spid="18435"/>
                                        </p:tgtEl>
                                        <p:attrNameLst>
                                          <p:attrName>style.visibility</p:attrName>
                                        </p:attrNameLst>
                                      </p:cBhvr>
                                      <p:to>
                                        <p:strVal val="visible"/>
                                      </p:to>
                                    </p:set>
                                    <p:anim calcmode="lin" valueType="num">
                                      <p:cBhvr>
                                        <p:cTn id="10" dur="500" fill="hold"/>
                                        <p:tgtEl>
                                          <p:spTgt spid="18435"/>
                                        </p:tgtEl>
                                        <p:attrNameLst>
                                          <p:attrName>ppt_w</p:attrName>
                                        </p:attrNameLst>
                                      </p:cBhvr>
                                      <p:tavLst>
                                        <p:tav tm="0">
                                          <p:val>
                                            <p:fltVal val="0"/>
                                          </p:val>
                                        </p:tav>
                                        <p:tav tm="100000">
                                          <p:val>
                                            <p:strVal val="#ppt_w"/>
                                          </p:val>
                                        </p:tav>
                                      </p:tavLst>
                                    </p:anim>
                                    <p:anim calcmode="lin" valueType="num">
                                      <p:cBhvr>
                                        <p:cTn id="11" dur="500" fill="hold"/>
                                        <p:tgtEl>
                                          <p:spTgt spid="18435"/>
                                        </p:tgtEl>
                                        <p:attrNameLst>
                                          <p:attrName>ppt_h</p:attrName>
                                        </p:attrNameLst>
                                      </p:cBhvr>
                                      <p:tavLst>
                                        <p:tav tm="0">
                                          <p:val>
                                            <p:fltVal val="0"/>
                                          </p:val>
                                        </p:tav>
                                        <p:tav tm="100000">
                                          <p:val>
                                            <p:strVal val="#ppt_h"/>
                                          </p:val>
                                        </p:tav>
                                      </p:tavLst>
                                    </p:anim>
                                    <p:animEffect transition="in" filter="fade">
                                      <p:cBhvr>
                                        <p:cTn id="12" dur="500"/>
                                        <p:tgtEl>
                                          <p:spTgt spid="18435"/>
                                        </p:tgtEl>
                                      </p:cBhvr>
                                    </p:animEffect>
                                  </p:childTnLst>
                                </p:cTn>
                              </p:par>
                              <p:par>
                                <p:cTn id="13" presetID="53" presetClass="entr" presetSubtype="0" fill="hold" nodeType="withEffect">
                                  <p:stCondLst>
                                    <p:cond delay="0"/>
                                  </p:stCondLst>
                                  <p:childTnLst>
                                    <p:set>
                                      <p:cBhvr>
                                        <p:cTn id="14" dur="1" fill="hold">
                                          <p:stCondLst>
                                            <p:cond delay="0"/>
                                          </p:stCondLst>
                                        </p:cTn>
                                        <p:tgtEl>
                                          <p:spTgt spid="18436"/>
                                        </p:tgtEl>
                                        <p:attrNameLst>
                                          <p:attrName>style.visibility</p:attrName>
                                        </p:attrNameLst>
                                      </p:cBhvr>
                                      <p:to>
                                        <p:strVal val="visible"/>
                                      </p:to>
                                    </p:set>
                                    <p:anim calcmode="lin" valueType="num">
                                      <p:cBhvr>
                                        <p:cTn id="15" dur="500" fill="hold"/>
                                        <p:tgtEl>
                                          <p:spTgt spid="18436"/>
                                        </p:tgtEl>
                                        <p:attrNameLst>
                                          <p:attrName>ppt_w</p:attrName>
                                        </p:attrNameLst>
                                      </p:cBhvr>
                                      <p:tavLst>
                                        <p:tav tm="0">
                                          <p:val>
                                            <p:fltVal val="0"/>
                                          </p:val>
                                        </p:tav>
                                        <p:tav tm="100000">
                                          <p:val>
                                            <p:strVal val="#ppt_w"/>
                                          </p:val>
                                        </p:tav>
                                      </p:tavLst>
                                    </p:anim>
                                    <p:anim calcmode="lin" valueType="num">
                                      <p:cBhvr>
                                        <p:cTn id="16" dur="500" fill="hold"/>
                                        <p:tgtEl>
                                          <p:spTgt spid="18436"/>
                                        </p:tgtEl>
                                        <p:attrNameLst>
                                          <p:attrName>ppt_h</p:attrName>
                                        </p:attrNameLst>
                                      </p:cBhvr>
                                      <p:tavLst>
                                        <p:tav tm="0">
                                          <p:val>
                                            <p:fltVal val="0"/>
                                          </p:val>
                                        </p:tav>
                                        <p:tav tm="100000">
                                          <p:val>
                                            <p:strVal val="#ppt_h"/>
                                          </p:val>
                                        </p:tav>
                                      </p:tavLst>
                                    </p:anim>
                                    <p:animEffect transition="in" filter="fade">
                                      <p:cBhvr>
                                        <p:cTn id="17" dur="500"/>
                                        <p:tgtEl>
                                          <p:spTgt spid="18436"/>
                                        </p:tgtEl>
                                      </p:cBhvr>
                                    </p:animEffect>
                                  </p:childTnLst>
                                </p:cTn>
                              </p:par>
                              <p:par>
                                <p:cTn id="18" presetID="53" presetClass="entr" presetSubtype="0" fill="hold" nodeType="withEffect">
                                  <p:stCondLst>
                                    <p:cond delay="0"/>
                                  </p:stCondLst>
                                  <p:childTnLst>
                                    <p:set>
                                      <p:cBhvr>
                                        <p:cTn id="19" dur="1" fill="hold">
                                          <p:stCondLst>
                                            <p:cond delay="0"/>
                                          </p:stCondLst>
                                        </p:cTn>
                                        <p:tgtEl>
                                          <p:spTgt spid="18437"/>
                                        </p:tgtEl>
                                        <p:attrNameLst>
                                          <p:attrName>style.visibility</p:attrName>
                                        </p:attrNameLst>
                                      </p:cBhvr>
                                      <p:to>
                                        <p:strVal val="visible"/>
                                      </p:to>
                                    </p:set>
                                    <p:anim calcmode="lin" valueType="num">
                                      <p:cBhvr>
                                        <p:cTn id="20" dur="500" fill="hold"/>
                                        <p:tgtEl>
                                          <p:spTgt spid="18437"/>
                                        </p:tgtEl>
                                        <p:attrNameLst>
                                          <p:attrName>ppt_w</p:attrName>
                                        </p:attrNameLst>
                                      </p:cBhvr>
                                      <p:tavLst>
                                        <p:tav tm="0">
                                          <p:val>
                                            <p:fltVal val="0"/>
                                          </p:val>
                                        </p:tav>
                                        <p:tav tm="100000">
                                          <p:val>
                                            <p:strVal val="#ppt_w"/>
                                          </p:val>
                                        </p:tav>
                                      </p:tavLst>
                                    </p:anim>
                                    <p:anim calcmode="lin" valueType="num">
                                      <p:cBhvr>
                                        <p:cTn id="21" dur="500" fill="hold"/>
                                        <p:tgtEl>
                                          <p:spTgt spid="18437"/>
                                        </p:tgtEl>
                                        <p:attrNameLst>
                                          <p:attrName>ppt_h</p:attrName>
                                        </p:attrNameLst>
                                      </p:cBhvr>
                                      <p:tavLst>
                                        <p:tav tm="0">
                                          <p:val>
                                            <p:fltVal val="0"/>
                                          </p:val>
                                        </p:tav>
                                        <p:tav tm="100000">
                                          <p:val>
                                            <p:strVal val="#ppt_h"/>
                                          </p:val>
                                        </p:tav>
                                      </p:tavLst>
                                    </p:anim>
                                    <p:animEffect transition="in" filter="fade">
                                      <p:cBhvr>
                                        <p:cTn id="22" dur="500"/>
                                        <p:tgtEl>
                                          <p:spTgt spid="18437"/>
                                        </p:tgtEl>
                                      </p:cBhvr>
                                    </p:animEffect>
                                  </p:childTnLst>
                                </p:cTn>
                              </p:par>
                              <p:par>
                                <p:cTn id="23" presetID="53" presetClass="entr" presetSubtype="0" fill="hold" nodeType="withEffect">
                                  <p:stCondLst>
                                    <p:cond delay="0"/>
                                  </p:stCondLst>
                                  <p:childTnLst>
                                    <p:set>
                                      <p:cBhvr>
                                        <p:cTn id="24" dur="1" fill="hold">
                                          <p:stCondLst>
                                            <p:cond delay="0"/>
                                          </p:stCondLst>
                                        </p:cTn>
                                        <p:tgtEl>
                                          <p:spTgt spid="18439"/>
                                        </p:tgtEl>
                                        <p:attrNameLst>
                                          <p:attrName>style.visibility</p:attrName>
                                        </p:attrNameLst>
                                      </p:cBhvr>
                                      <p:to>
                                        <p:strVal val="visible"/>
                                      </p:to>
                                    </p:set>
                                    <p:anim calcmode="lin" valueType="num">
                                      <p:cBhvr>
                                        <p:cTn id="25" dur="500" fill="hold"/>
                                        <p:tgtEl>
                                          <p:spTgt spid="18439"/>
                                        </p:tgtEl>
                                        <p:attrNameLst>
                                          <p:attrName>ppt_w</p:attrName>
                                        </p:attrNameLst>
                                      </p:cBhvr>
                                      <p:tavLst>
                                        <p:tav tm="0">
                                          <p:val>
                                            <p:fltVal val="0"/>
                                          </p:val>
                                        </p:tav>
                                        <p:tav tm="100000">
                                          <p:val>
                                            <p:strVal val="#ppt_w"/>
                                          </p:val>
                                        </p:tav>
                                      </p:tavLst>
                                    </p:anim>
                                    <p:anim calcmode="lin" valueType="num">
                                      <p:cBhvr>
                                        <p:cTn id="26" dur="500" fill="hold"/>
                                        <p:tgtEl>
                                          <p:spTgt spid="18439"/>
                                        </p:tgtEl>
                                        <p:attrNameLst>
                                          <p:attrName>ppt_h</p:attrName>
                                        </p:attrNameLst>
                                      </p:cBhvr>
                                      <p:tavLst>
                                        <p:tav tm="0">
                                          <p:val>
                                            <p:fltVal val="0"/>
                                          </p:val>
                                        </p:tav>
                                        <p:tav tm="100000">
                                          <p:val>
                                            <p:strVal val="#ppt_h"/>
                                          </p:val>
                                        </p:tav>
                                      </p:tavLst>
                                    </p:anim>
                                    <p:animEffect transition="in" filter="fade">
                                      <p:cBhvr>
                                        <p:cTn id="27" dur="500"/>
                                        <p:tgtEl>
                                          <p:spTgt spid="18439"/>
                                        </p:tgtEl>
                                      </p:cBhvr>
                                    </p:animEffect>
                                  </p:childTnLst>
                                </p:cTn>
                              </p:par>
                              <p:par>
                                <p:cTn id="28" presetID="53" presetClass="entr" presetSubtype="0" fill="hold" nodeType="withEffect">
                                  <p:stCondLst>
                                    <p:cond delay="0"/>
                                  </p:stCondLst>
                                  <p:childTnLst>
                                    <p:set>
                                      <p:cBhvr>
                                        <p:cTn id="29" dur="1" fill="hold">
                                          <p:stCondLst>
                                            <p:cond delay="0"/>
                                          </p:stCondLst>
                                        </p:cTn>
                                        <p:tgtEl>
                                          <p:spTgt spid="18438"/>
                                        </p:tgtEl>
                                        <p:attrNameLst>
                                          <p:attrName>style.visibility</p:attrName>
                                        </p:attrNameLst>
                                      </p:cBhvr>
                                      <p:to>
                                        <p:strVal val="visible"/>
                                      </p:to>
                                    </p:set>
                                    <p:anim calcmode="lin" valueType="num">
                                      <p:cBhvr>
                                        <p:cTn id="30" dur="500" fill="hold"/>
                                        <p:tgtEl>
                                          <p:spTgt spid="18438"/>
                                        </p:tgtEl>
                                        <p:attrNameLst>
                                          <p:attrName>ppt_w</p:attrName>
                                        </p:attrNameLst>
                                      </p:cBhvr>
                                      <p:tavLst>
                                        <p:tav tm="0">
                                          <p:val>
                                            <p:fltVal val="0"/>
                                          </p:val>
                                        </p:tav>
                                        <p:tav tm="100000">
                                          <p:val>
                                            <p:strVal val="#ppt_w"/>
                                          </p:val>
                                        </p:tav>
                                      </p:tavLst>
                                    </p:anim>
                                    <p:anim calcmode="lin" valueType="num">
                                      <p:cBhvr>
                                        <p:cTn id="31" dur="500" fill="hold"/>
                                        <p:tgtEl>
                                          <p:spTgt spid="18438"/>
                                        </p:tgtEl>
                                        <p:attrNameLst>
                                          <p:attrName>ppt_h</p:attrName>
                                        </p:attrNameLst>
                                      </p:cBhvr>
                                      <p:tavLst>
                                        <p:tav tm="0">
                                          <p:val>
                                            <p:fltVal val="0"/>
                                          </p:val>
                                        </p:tav>
                                        <p:tav tm="100000">
                                          <p:val>
                                            <p:strVal val="#ppt_h"/>
                                          </p:val>
                                        </p:tav>
                                      </p:tavLst>
                                    </p:anim>
                                    <p:animEffect transition="in" filter="fade">
                                      <p:cBhvr>
                                        <p:cTn id="32" dur="500"/>
                                        <p:tgtEl>
                                          <p:spTgt spid="18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ph sz="half" idx="1"/>
          </p:nvPr>
        </p:nvPicPr>
        <p:blipFill>
          <a:blip r:embed="rId2" cstate="email"/>
          <a:srcRect/>
          <a:stretch>
            <a:fillRect/>
          </a:stretch>
        </p:blipFill>
        <p:spPr>
          <a:xfrm>
            <a:off x="4876800" y="533400"/>
            <a:ext cx="3881438" cy="5943600"/>
          </a:xfrm>
          <a:noFill/>
        </p:spPr>
      </p:pic>
      <p:sp>
        <p:nvSpPr>
          <p:cNvPr id="19459" name="Rectangle 3"/>
          <p:cNvSpPr>
            <a:spLocks noGrp="1" noChangeArrowheads="1"/>
          </p:cNvSpPr>
          <p:nvPr>
            <p:ph type="body" sz="half" idx="2"/>
          </p:nvPr>
        </p:nvSpPr>
        <p:spPr>
          <a:xfrm>
            <a:off x="381000" y="685800"/>
            <a:ext cx="4191000" cy="5486400"/>
          </a:xfrm>
        </p:spPr>
        <p:txBody>
          <a:bodyPr/>
          <a:lstStyle/>
          <a:p>
            <a:pPr indent="342900" algn="just" eaLnBrk="1" hangingPunct="1">
              <a:lnSpc>
                <a:spcPct val="80000"/>
              </a:lnSpc>
              <a:buFontTx/>
              <a:buNone/>
              <a:defRPr/>
            </a:pPr>
            <a:r>
              <a:rPr lang="ru-RU" sz="1800" b="1" dirty="0" smtClean="0">
                <a:latin typeface="Times New Roman" pitchFamily="18" charset="0"/>
              </a:rPr>
              <a:t>     В настоящее время в криминалистике широко используются телевизионные спектральные системы (ТСС) для	</a:t>
            </a:r>
          </a:p>
          <a:p>
            <a:pPr algn="just" eaLnBrk="1" hangingPunct="1">
              <a:lnSpc>
                <a:spcPct val="80000"/>
              </a:lnSpc>
              <a:defRPr/>
            </a:pPr>
            <a:r>
              <a:rPr lang="ru-RU" sz="1800" dirty="0" smtClean="0">
                <a:latin typeface="Times New Roman" pitchFamily="18" charset="0"/>
              </a:rPr>
              <a:t>обнаружения различного рода подделок документов: выявление залитых, зачеркнутых или выцветших (угасших) текстов, записей, образованных вдавленными штрихами или выполненных на копировальной бумаге; </a:t>
            </a:r>
          </a:p>
          <a:p>
            <a:pPr algn="just" eaLnBrk="1" hangingPunct="1">
              <a:lnSpc>
                <a:spcPct val="80000"/>
              </a:lnSpc>
              <a:defRPr/>
            </a:pPr>
            <a:endParaRPr lang="ru-RU" sz="1800" dirty="0" smtClean="0">
              <a:latin typeface="Times New Roman" pitchFamily="18" charset="0"/>
            </a:endParaRPr>
          </a:p>
          <a:p>
            <a:pPr algn="just" eaLnBrk="1" hangingPunct="1">
              <a:lnSpc>
                <a:spcPct val="80000"/>
              </a:lnSpc>
              <a:defRPr/>
            </a:pPr>
            <a:r>
              <a:rPr lang="ru-RU" sz="1800" dirty="0" smtClean="0">
                <a:latin typeface="Times New Roman" pitchFamily="18" charset="0"/>
              </a:rPr>
              <a:t>выявления структуры ткани; </a:t>
            </a:r>
          </a:p>
          <a:p>
            <a:pPr algn="just" eaLnBrk="1" hangingPunct="1">
              <a:lnSpc>
                <a:spcPct val="80000"/>
              </a:lnSpc>
              <a:defRPr/>
            </a:pPr>
            <a:endParaRPr lang="ru-RU" sz="1800" dirty="0" smtClean="0">
              <a:latin typeface="Times New Roman" pitchFamily="18" charset="0"/>
            </a:endParaRPr>
          </a:p>
          <a:p>
            <a:pPr algn="just" eaLnBrk="1" hangingPunct="1">
              <a:lnSpc>
                <a:spcPct val="80000"/>
              </a:lnSpc>
              <a:defRPr/>
            </a:pPr>
            <a:r>
              <a:rPr lang="ru-RU" sz="1800" dirty="0" smtClean="0">
                <a:latin typeface="Times New Roman" pitchFamily="18" charset="0"/>
              </a:rPr>
              <a:t>выявления загрязнений на тканях (сажа и остатки минеральных масел) при огнестрельных повреждениях и транспортных происшествиях; </a:t>
            </a:r>
          </a:p>
          <a:p>
            <a:pPr algn="just" eaLnBrk="1" hangingPunct="1">
              <a:lnSpc>
                <a:spcPct val="80000"/>
              </a:lnSpc>
              <a:defRPr/>
            </a:pPr>
            <a:endParaRPr lang="ru-RU" sz="1800" dirty="0" smtClean="0">
              <a:latin typeface="Times New Roman" pitchFamily="18" charset="0"/>
            </a:endParaRPr>
          </a:p>
          <a:p>
            <a:pPr algn="just" eaLnBrk="1" hangingPunct="1">
              <a:lnSpc>
                <a:spcPct val="80000"/>
              </a:lnSpc>
              <a:defRPr/>
            </a:pPr>
            <a:r>
              <a:rPr lang="ru-RU" sz="1800" dirty="0" smtClean="0">
                <a:latin typeface="Times New Roman" pitchFamily="18" charset="0"/>
              </a:rPr>
              <a:t>выявления замытых, а также расположенных на пестрых, темных и загрязненных предметах следов крови. </a:t>
            </a:r>
          </a:p>
          <a:p>
            <a:pPr algn="just" eaLnBrk="1" hangingPunct="1">
              <a:lnSpc>
                <a:spcPct val="80000"/>
              </a:lnSpc>
              <a:defRPr/>
            </a:pPr>
            <a:endParaRPr lang="ru-RU" sz="1800" dirty="0" smtClean="0">
              <a:latin typeface="Times New Roman" pitchFamily="18" charset="0"/>
            </a:endParaRPr>
          </a:p>
        </p:txBody>
      </p:sp>
      <p:sp>
        <p:nvSpPr>
          <p:cNvPr id="19461" name="Rectangle 5"/>
          <p:cNvSpPr>
            <a:spLocks noChangeArrowheads="1"/>
          </p:cNvSpPr>
          <p:nvPr/>
        </p:nvSpPr>
        <p:spPr bwMode="auto">
          <a:xfrm>
            <a:off x="685800" y="0"/>
            <a:ext cx="8153400" cy="731838"/>
          </a:xfrm>
          <a:prstGeom prst="rect">
            <a:avLst/>
          </a:prstGeom>
          <a:noFill/>
          <a:ln w="9525">
            <a:noFill/>
            <a:miter lim="800000"/>
            <a:headEnd/>
            <a:tailEnd/>
          </a:ln>
        </p:spPr>
        <p:txBody>
          <a:bodyPr>
            <a:spAutoFit/>
          </a:bodyPr>
          <a:lstStyle/>
          <a:p>
            <a:r>
              <a:rPr lang="ru-RU" sz="2400" b="1">
                <a:solidFill>
                  <a:srgbClr val="FFCC00"/>
                </a:solidFill>
                <a:latin typeface="Times New Roman" pitchFamily="18" charset="0"/>
              </a:rPr>
              <a:t>Применение спектрального анализа в криминалистике</a:t>
            </a:r>
          </a:p>
          <a:p>
            <a:endParaRPr lang="ru-RU" b="1">
              <a:solidFill>
                <a:srgbClr val="CC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p:cTn id="7" dur="500" fill="hold"/>
                                        <p:tgtEl>
                                          <p:spTgt spid="19458"/>
                                        </p:tgtEl>
                                        <p:attrNameLst>
                                          <p:attrName>ppt_w</p:attrName>
                                        </p:attrNameLst>
                                      </p:cBhvr>
                                      <p:tavLst>
                                        <p:tav tm="0">
                                          <p:val>
                                            <p:fltVal val="0"/>
                                          </p:val>
                                        </p:tav>
                                        <p:tav tm="100000">
                                          <p:val>
                                            <p:strVal val="#ppt_w"/>
                                          </p:val>
                                        </p:tav>
                                      </p:tavLst>
                                    </p:anim>
                                    <p:anim calcmode="lin" valueType="num">
                                      <p:cBhvr>
                                        <p:cTn id="8" dur="500" fill="hold"/>
                                        <p:tgtEl>
                                          <p:spTgt spid="19458"/>
                                        </p:tgtEl>
                                        <p:attrNameLst>
                                          <p:attrName>ppt_h</p:attrName>
                                        </p:attrNameLst>
                                      </p:cBhvr>
                                      <p:tavLst>
                                        <p:tav tm="0">
                                          <p:val>
                                            <p:fltVal val="0"/>
                                          </p:val>
                                        </p:tav>
                                        <p:tav tm="100000">
                                          <p:val>
                                            <p:strVal val="#ppt_h"/>
                                          </p:val>
                                        </p:tav>
                                      </p:tavLst>
                                    </p:anim>
                                    <p:animEffect transition="in" filter="fade">
                                      <p:cBhvr>
                                        <p:cTn id="9" dur="500"/>
                                        <p:tgtEl>
                                          <p:spTgt spid="19458"/>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19461"/>
                                        </p:tgtEl>
                                        <p:attrNameLst>
                                          <p:attrName>style.visibility</p:attrName>
                                        </p:attrNameLst>
                                      </p:cBhvr>
                                      <p:to>
                                        <p:strVal val="visible"/>
                                      </p:to>
                                    </p:set>
                                    <p:animEffect transition="in" filter="fade">
                                      <p:cBhvr>
                                        <p:cTn id="12" dur="500"/>
                                        <p:tgtEl>
                                          <p:spTgt spid="1946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9459">
                                            <p:txEl>
                                              <p:pRg st="0" end="0"/>
                                            </p:txEl>
                                          </p:spTgt>
                                        </p:tgtEl>
                                        <p:attrNameLst>
                                          <p:attrName>style.visibility</p:attrName>
                                        </p:attrNameLst>
                                      </p:cBhvr>
                                      <p:to>
                                        <p:strVal val="visible"/>
                                      </p:to>
                                    </p:set>
                                    <p:animEffect transition="in" filter="fade">
                                      <p:cBhvr>
                                        <p:cTn id="15" dur="500"/>
                                        <p:tgtEl>
                                          <p:spTgt spid="19459">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9459">
                                            <p:txEl>
                                              <p:pRg st="1" end="1"/>
                                            </p:txEl>
                                          </p:spTgt>
                                        </p:tgtEl>
                                        <p:attrNameLst>
                                          <p:attrName>style.visibility</p:attrName>
                                        </p:attrNameLst>
                                      </p:cBhvr>
                                      <p:to>
                                        <p:strVal val="visible"/>
                                      </p:to>
                                    </p:set>
                                    <p:animEffect transition="in" filter="fade">
                                      <p:cBhvr>
                                        <p:cTn id="18" dur="500"/>
                                        <p:tgtEl>
                                          <p:spTgt spid="19459">
                                            <p:txEl>
                                              <p:pRg st="1" end="1"/>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9459">
                                            <p:txEl>
                                              <p:pRg st="3" end="3"/>
                                            </p:txEl>
                                          </p:spTgt>
                                        </p:tgtEl>
                                        <p:attrNameLst>
                                          <p:attrName>style.visibility</p:attrName>
                                        </p:attrNameLst>
                                      </p:cBhvr>
                                      <p:to>
                                        <p:strVal val="visible"/>
                                      </p:to>
                                    </p:set>
                                    <p:animEffect transition="in" filter="fade">
                                      <p:cBhvr>
                                        <p:cTn id="21" dur="500"/>
                                        <p:tgtEl>
                                          <p:spTgt spid="19459">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9459">
                                            <p:txEl>
                                              <p:pRg st="5" end="5"/>
                                            </p:txEl>
                                          </p:spTgt>
                                        </p:tgtEl>
                                        <p:attrNameLst>
                                          <p:attrName>style.visibility</p:attrName>
                                        </p:attrNameLst>
                                      </p:cBhvr>
                                      <p:to>
                                        <p:strVal val="visible"/>
                                      </p:to>
                                    </p:set>
                                    <p:animEffect transition="in" filter="fade">
                                      <p:cBhvr>
                                        <p:cTn id="24" dur="500"/>
                                        <p:tgtEl>
                                          <p:spTgt spid="19459">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9459">
                                            <p:txEl>
                                              <p:pRg st="7" end="7"/>
                                            </p:txEl>
                                          </p:spTgt>
                                        </p:tgtEl>
                                        <p:attrNameLst>
                                          <p:attrName>style.visibility</p:attrName>
                                        </p:attrNameLst>
                                      </p:cBhvr>
                                      <p:to>
                                        <p:strVal val="visible"/>
                                      </p:to>
                                    </p:set>
                                    <p:animEffect transition="in" filter="fade">
                                      <p:cBhvr>
                                        <p:cTn id="27" dur="500"/>
                                        <p:tgtEl>
                                          <p:spTgt spid="194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P spid="1946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ChangeArrowheads="1"/>
          </p:cNvSpPr>
          <p:nvPr/>
        </p:nvSpPr>
        <p:spPr bwMode="auto">
          <a:xfrm>
            <a:off x="457200" y="228600"/>
            <a:ext cx="8534400" cy="1077913"/>
          </a:xfrm>
          <a:prstGeom prst="rect">
            <a:avLst/>
          </a:prstGeom>
          <a:noFill/>
          <a:ln w="9525">
            <a:noFill/>
            <a:miter lim="800000"/>
            <a:headEnd/>
            <a:tailEnd/>
          </a:ln>
        </p:spPr>
        <p:txBody>
          <a:bodyPr>
            <a:spAutoFit/>
          </a:bodyPr>
          <a:lstStyle/>
          <a:p>
            <a:pPr algn="ctr">
              <a:lnSpc>
                <a:spcPct val="90000"/>
              </a:lnSpc>
              <a:spcBef>
                <a:spcPct val="20000"/>
              </a:spcBef>
              <a:buClr>
                <a:schemeClr val="hlink"/>
              </a:buClr>
              <a:buFont typeface="Wingdings" pitchFamily="2" charset="2"/>
              <a:buNone/>
            </a:pPr>
            <a:r>
              <a:rPr lang="ru-RU" sz="2400" b="1">
                <a:solidFill>
                  <a:srgbClr val="FFCC00"/>
                </a:solidFill>
                <a:latin typeface="Times New Roman" pitchFamily="18" charset="0"/>
              </a:rPr>
              <a:t>Атомы любого химического элемента дают спектр, не похожий на спектры всех других элементов: они способны излучать строго определенный набор длин волн.</a:t>
            </a:r>
          </a:p>
        </p:txBody>
      </p:sp>
      <p:pic>
        <p:nvPicPr>
          <p:cNvPr id="11269" name="Picture 5"/>
          <p:cNvPicPr>
            <a:picLocks noChangeAspect="1" noChangeArrowheads="1"/>
          </p:cNvPicPr>
          <p:nvPr/>
        </p:nvPicPr>
        <p:blipFill>
          <a:blip r:embed="rId2" cstate="email"/>
          <a:srcRect/>
          <a:stretch>
            <a:fillRect/>
          </a:stretch>
        </p:blipFill>
        <p:spPr bwMode="auto">
          <a:xfrm>
            <a:off x="2667000" y="1524000"/>
            <a:ext cx="4114800" cy="661988"/>
          </a:xfrm>
          <a:prstGeom prst="rect">
            <a:avLst/>
          </a:prstGeom>
          <a:noFill/>
          <a:ln w="9525">
            <a:noFill/>
            <a:miter lim="800000"/>
            <a:headEnd/>
            <a:tailEnd/>
          </a:ln>
        </p:spPr>
      </p:pic>
      <p:pic>
        <p:nvPicPr>
          <p:cNvPr id="11270" name="Picture 6"/>
          <p:cNvPicPr>
            <a:picLocks noChangeAspect="1" noChangeArrowheads="1"/>
          </p:cNvPicPr>
          <p:nvPr/>
        </p:nvPicPr>
        <p:blipFill>
          <a:blip r:embed="rId3" cstate="email"/>
          <a:srcRect/>
          <a:stretch>
            <a:fillRect/>
          </a:stretch>
        </p:blipFill>
        <p:spPr bwMode="auto">
          <a:xfrm>
            <a:off x="2667000" y="2133600"/>
            <a:ext cx="4114800" cy="738188"/>
          </a:xfrm>
          <a:prstGeom prst="rect">
            <a:avLst/>
          </a:prstGeom>
          <a:noFill/>
          <a:ln w="9525">
            <a:noFill/>
            <a:miter lim="800000"/>
            <a:headEnd/>
            <a:tailEnd/>
          </a:ln>
        </p:spPr>
      </p:pic>
      <p:pic>
        <p:nvPicPr>
          <p:cNvPr id="11271" name="Picture 7"/>
          <p:cNvPicPr>
            <a:picLocks noChangeAspect="1" noChangeArrowheads="1"/>
          </p:cNvPicPr>
          <p:nvPr/>
        </p:nvPicPr>
        <p:blipFill>
          <a:blip r:embed="rId4" cstate="email"/>
          <a:srcRect/>
          <a:stretch>
            <a:fillRect/>
          </a:stretch>
        </p:blipFill>
        <p:spPr bwMode="auto">
          <a:xfrm>
            <a:off x="2667000" y="2819400"/>
            <a:ext cx="4114800" cy="936625"/>
          </a:xfrm>
          <a:prstGeom prst="rect">
            <a:avLst/>
          </a:prstGeom>
          <a:noFill/>
          <a:ln w="9525">
            <a:noFill/>
            <a:miter lim="800000"/>
            <a:headEnd/>
            <a:tailEnd/>
          </a:ln>
        </p:spPr>
      </p:pic>
      <p:pic>
        <p:nvPicPr>
          <p:cNvPr id="11272" name="Picture 8"/>
          <p:cNvPicPr>
            <a:picLocks noChangeAspect="1" noChangeArrowheads="1"/>
          </p:cNvPicPr>
          <p:nvPr/>
        </p:nvPicPr>
        <p:blipFill>
          <a:blip r:embed="rId5" cstate="email"/>
          <a:srcRect/>
          <a:stretch>
            <a:fillRect/>
          </a:stretch>
        </p:blipFill>
        <p:spPr bwMode="auto">
          <a:xfrm>
            <a:off x="2667000" y="4114800"/>
            <a:ext cx="4105275" cy="661988"/>
          </a:xfrm>
          <a:prstGeom prst="rect">
            <a:avLst/>
          </a:prstGeom>
          <a:noFill/>
          <a:ln w="9525">
            <a:noFill/>
            <a:miter lim="800000"/>
            <a:headEnd/>
            <a:tailEnd/>
          </a:ln>
        </p:spPr>
      </p:pic>
      <p:pic>
        <p:nvPicPr>
          <p:cNvPr id="11273" name="Picture 9"/>
          <p:cNvPicPr>
            <a:picLocks noChangeAspect="1" noChangeArrowheads="1"/>
          </p:cNvPicPr>
          <p:nvPr/>
        </p:nvPicPr>
        <p:blipFill>
          <a:blip r:embed="rId6" cstate="email"/>
          <a:srcRect/>
          <a:stretch>
            <a:fillRect/>
          </a:stretch>
        </p:blipFill>
        <p:spPr bwMode="auto">
          <a:xfrm>
            <a:off x="2667000" y="4724400"/>
            <a:ext cx="4105275" cy="661988"/>
          </a:xfrm>
          <a:prstGeom prst="rect">
            <a:avLst/>
          </a:prstGeom>
          <a:noFill/>
          <a:ln w="9525">
            <a:noFill/>
            <a:miter lim="800000"/>
            <a:headEnd/>
            <a:tailEnd/>
          </a:ln>
        </p:spPr>
      </p:pic>
      <p:pic>
        <p:nvPicPr>
          <p:cNvPr id="11274" name="Picture 10"/>
          <p:cNvPicPr>
            <a:picLocks noChangeAspect="1" noChangeArrowheads="1"/>
          </p:cNvPicPr>
          <p:nvPr/>
        </p:nvPicPr>
        <p:blipFill>
          <a:blip r:embed="rId7" cstate="email"/>
          <a:srcRect/>
          <a:stretch>
            <a:fillRect/>
          </a:stretch>
        </p:blipFill>
        <p:spPr bwMode="auto">
          <a:xfrm>
            <a:off x="2667000" y="5334000"/>
            <a:ext cx="4114800" cy="914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8">
                                            <p:txEl>
                                              <p:pRg st="0" end="0"/>
                                            </p:txEl>
                                          </p:spTgt>
                                        </p:tgtEl>
                                        <p:attrNameLst>
                                          <p:attrName>style.visibility</p:attrName>
                                        </p:attrNameLst>
                                      </p:cBhvr>
                                      <p:to>
                                        <p:strVal val="visible"/>
                                      </p:to>
                                    </p:set>
                                    <p:animEffect transition="in" filter="fade">
                                      <p:cBhvr>
                                        <p:cTn id="7" dur="500"/>
                                        <p:tgtEl>
                                          <p:spTgt spid="11268">
                                            <p:txEl>
                                              <p:pRg st="0" end="0"/>
                                            </p:txEl>
                                          </p:spTgt>
                                        </p:tgtEl>
                                      </p:cBhvr>
                                    </p:animEffect>
                                  </p:childTnLst>
                                </p:cTn>
                              </p:par>
                              <p:par>
                                <p:cTn id="8" presetID="53" presetClass="entr" presetSubtype="0" fill="hold" nodeType="withEffect">
                                  <p:stCondLst>
                                    <p:cond delay="0"/>
                                  </p:stCondLst>
                                  <p:childTnLst>
                                    <p:set>
                                      <p:cBhvr>
                                        <p:cTn id="9" dur="1" fill="hold">
                                          <p:stCondLst>
                                            <p:cond delay="0"/>
                                          </p:stCondLst>
                                        </p:cTn>
                                        <p:tgtEl>
                                          <p:spTgt spid="11269"/>
                                        </p:tgtEl>
                                        <p:attrNameLst>
                                          <p:attrName>style.visibility</p:attrName>
                                        </p:attrNameLst>
                                      </p:cBhvr>
                                      <p:to>
                                        <p:strVal val="visible"/>
                                      </p:to>
                                    </p:set>
                                    <p:anim calcmode="lin" valueType="num">
                                      <p:cBhvr>
                                        <p:cTn id="10" dur="500" fill="hold"/>
                                        <p:tgtEl>
                                          <p:spTgt spid="11269"/>
                                        </p:tgtEl>
                                        <p:attrNameLst>
                                          <p:attrName>ppt_w</p:attrName>
                                        </p:attrNameLst>
                                      </p:cBhvr>
                                      <p:tavLst>
                                        <p:tav tm="0">
                                          <p:val>
                                            <p:fltVal val="0"/>
                                          </p:val>
                                        </p:tav>
                                        <p:tav tm="100000">
                                          <p:val>
                                            <p:strVal val="#ppt_w"/>
                                          </p:val>
                                        </p:tav>
                                      </p:tavLst>
                                    </p:anim>
                                    <p:anim calcmode="lin" valueType="num">
                                      <p:cBhvr>
                                        <p:cTn id="11" dur="500" fill="hold"/>
                                        <p:tgtEl>
                                          <p:spTgt spid="11269"/>
                                        </p:tgtEl>
                                        <p:attrNameLst>
                                          <p:attrName>ppt_h</p:attrName>
                                        </p:attrNameLst>
                                      </p:cBhvr>
                                      <p:tavLst>
                                        <p:tav tm="0">
                                          <p:val>
                                            <p:fltVal val="0"/>
                                          </p:val>
                                        </p:tav>
                                        <p:tav tm="100000">
                                          <p:val>
                                            <p:strVal val="#ppt_h"/>
                                          </p:val>
                                        </p:tav>
                                      </p:tavLst>
                                    </p:anim>
                                    <p:animEffect transition="in" filter="fade">
                                      <p:cBhvr>
                                        <p:cTn id="12" dur="500"/>
                                        <p:tgtEl>
                                          <p:spTgt spid="11269"/>
                                        </p:tgtEl>
                                      </p:cBhvr>
                                    </p:animEffect>
                                  </p:childTnLst>
                                </p:cTn>
                              </p:par>
                              <p:par>
                                <p:cTn id="13" presetID="53" presetClass="entr" presetSubtype="0" fill="hold" nodeType="withEffect">
                                  <p:stCondLst>
                                    <p:cond delay="0"/>
                                  </p:stCondLst>
                                  <p:childTnLst>
                                    <p:set>
                                      <p:cBhvr>
                                        <p:cTn id="14" dur="1" fill="hold">
                                          <p:stCondLst>
                                            <p:cond delay="0"/>
                                          </p:stCondLst>
                                        </p:cTn>
                                        <p:tgtEl>
                                          <p:spTgt spid="11270"/>
                                        </p:tgtEl>
                                        <p:attrNameLst>
                                          <p:attrName>style.visibility</p:attrName>
                                        </p:attrNameLst>
                                      </p:cBhvr>
                                      <p:to>
                                        <p:strVal val="visible"/>
                                      </p:to>
                                    </p:set>
                                    <p:anim calcmode="lin" valueType="num">
                                      <p:cBhvr>
                                        <p:cTn id="15" dur="500" fill="hold"/>
                                        <p:tgtEl>
                                          <p:spTgt spid="11270"/>
                                        </p:tgtEl>
                                        <p:attrNameLst>
                                          <p:attrName>ppt_w</p:attrName>
                                        </p:attrNameLst>
                                      </p:cBhvr>
                                      <p:tavLst>
                                        <p:tav tm="0">
                                          <p:val>
                                            <p:fltVal val="0"/>
                                          </p:val>
                                        </p:tav>
                                        <p:tav tm="100000">
                                          <p:val>
                                            <p:strVal val="#ppt_w"/>
                                          </p:val>
                                        </p:tav>
                                      </p:tavLst>
                                    </p:anim>
                                    <p:anim calcmode="lin" valueType="num">
                                      <p:cBhvr>
                                        <p:cTn id="16" dur="500" fill="hold"/>
                                        <p:tgtEl>
                                          <p:spTgt spid="11270"/>
                                        </p:tgtEl>
                                        <p:attrNameLst>
                                          <p:attrName>ppt_h</p:attrName>
                                        </p:attrNameLst>
                                      </p:cBhvr>
                                      <p:tavLst>
                                        <p:tav tm="0">
                                          <p:val>
                                            <p:fltVal val="0"/>
                                          </p:val>
                                        </p:tav>
                                        <p:tav tm="100000">
                                          <p:val>
                                            <p:strVal val="#ppt_h"/>
                                          </p:val>
                                        </p:tav>
                                      </p:tavLst>
                                    </p:anim>
                                    <p:animEffect transition="in" filter="fade">
                                      <p:cBhvr>
                                        <p:cTn id="17" dur="500"/>
                                        <p:tgtEl>
                                          <p:spTgt spid="11270"/>
                                        </p:tgtEl>
                                      </p:cBhvr>
                                    </p:animEffect>
                                  </p:childTnLst>
                                </p:cTn>
                              </p:par>
                              <p:par>
                                <p:cTn id="18" presetID="53" presetClass="entr" presetSubtype="0" fill="hold" nodeType="withEffect">
                                  <p:stCondLst>
                                    <p:cond delay="0"/>
                                  </p:stCondLst>
                                  <p:childTnLst>
                                    <p:set>
                                      <p:cBhvr>
                                        <p:cTn id="19" dur="1" fill="hold">
                                          <p:stCondLst>
                                            <p:cond delay="0"/>
                                          </p:stCondLst>
                                        </p:cTn>
                                        <p:tgtEl>
                                          <p:spTgt spid="11272"/>
                                        </p:tgtEl>
                                        <p:attrNameLst>
                                          <p:attrName>style.visibility</p:attrName>
                                        </p:attrNameLst>
                                      </p:cBhvr>
                                      <p:to>
                                        <p:strVal val="visible"/>
                                      </p:to>
                                    </p:set>
                                    <p:anim calcmode="lin" valueType="num">
                                      <p:cBhvr>
                                        <p:cTn id="20" dur="500" fill="hold"/>
                                        <p:tgtEl>
                                          <p:spTgt spid="11272"/>
                                        </p:tgtEl>
                                        <p:attrNameLst>
                                          <p:attrName>ppt_w</p:attrName>
                                        </p:attrNameLst>
                                      </p:cBhvr>
                                      <p:tavLst>
                                        <p:tav tm="0">
                                          <p:val>
                                            <p:fltVal val="0"/>
                                          </p:val>
                                        </p:tav>
                                        <p:tav tm="100000">
                                          <p:val>
                                            <p:strVal val="#ppt_w"/>
                                          </p:val>
                                        </p:tav>
                                      </p:tavLst>
                                    </p:anim>
                                    <p:anim calcmode="lin" valueType="num">
                                      <p:cBhvr>
                                        <p:cTn id="21" dur="500" fill="hold"/>
                                        <p:tgtEl>
                                          <p:spTgt spid="11272"/>
                                        </p:tgtEl>
                                        <p:attrNameLst>
                                          <p:attrName>ppt_h</p:attrName>
                                        </p:attrNameLst>
                                      </p:cBhvr>
                                      <p:tavLst>
                                        <p:tav tm="0">
                                          <p:val>
                                            <p:fltVal val="0"/>
                                          </p:val>
                                        </p:tav>
                                        <p:tav tm="100000">
                                          <p:val>
                                            <p:strVal val="#ppt_h"/>
                                          </p:val>
                                        </p:tav>
                                      </p:tavLst>
                                    </p:anim>
                                    <p:animEffect transition="in" filter="fade">
                                      <p:cBhvr>
                                        <p:cTn id="22" dur="500"/>
                                        <p:tgtEl>
                                          <p:spTgt spid="11272"/>
                                        </p:tgtEl>
                                      </p:cBhvr>
                                    </p:animEffect>
                                  </p:childTnLst>
                                </p:cTn>
                              </p:par>
                              <p:par>
                                <p:cTn id="23" presetID="53" presetClass="entr" presetSubtype="0" fill="hold" nodeType="withEffect">
                                  <p:stCondLst>
                                    <p:cond delay="0"/>
                                  </p:stCondLst>
                                  <p:childTnLst>
                                    <p:set>
                                      <p:cBhvr>
                                        <p:cTn id="24" dur="1" fill="hold">
                                          <p:stCondLst>
                                            <p:cond delay="0"/>
                                          </p:stCondLst>
                                        </p:cTn>
                                        <p:tgtEl>
                                          <p:spTgt spid="11273"/>
                                        </p:tgtEl>
                                        <p:attrNameLst>
                                          <p:attrName>style.visibility</p:attrName>
                                        </p:attrNameLst>
                                      </p:cBhvr>
                                      <p:to>
                                        <p:strVal val="visible"/>
                                      </p:to>
                                    </p:set>
                                    <p:anim calcmode="lin" valueType="num">
                                      <p:cBhvr>
                                        <p:cTn id="25" dur="500" fill="hold"/>
                                        <p:tgtEl>
                                          <p:spTgt spid="11273"/>
                                        </p:tgtEl>
                                        <p:attrNameLst>
                                          <p:attrName>ppt_w</p:attrName>
                                        </p:attrNameLst>
                                      </p:cBhvr>
                                      <p:tavLst>
                                        <p:tav tm="0">
                                          <p:val>
                                            <p:fltVal val="0"/>
                                          </p:val>
                                        </p:tav>
                                        <p:tav tm="100000">
                                          <p:val>
                                            <p:strVal val="#ppt_w"/>
                                          </p:val>
                                        </p:tav>
                                      </p:tavLst>
                                    </p:anim>
                                    <p:anim calcmode="lin" valueType="num">
                                      <p:cBhvr>
                                        <p:cTn id="26" dur="500" fill="hold"/>
                                        <p:tgtEl>
                                          <p:spTgt spid="11273"/>
                                        </p:tgtEl>
                                        <p:attrNameLst>
                                          <p:attrName>ppt_h</p:attrName>
                                        </p:attrNameLst>
                                      </p:cBhvr>
                                      <p:tavLst>
                                        <p:tav tm="0">
                                          <p:val>
                                            <p:fltVal val="0"/>
                                          </p:val>
                                        </p:tav>
                                        <p:tav tm="100000">
                                          <p:val>
                                            <p:strVal val="#ppt_h"/>
                                          </p:val>
                                        </p:tav>
                                      </p:tavLst>
                                    </p:anim>
                                    <p:animEffect transition="in" filter="fade">
                                      <p:cBhvr>
                                        <p:cTn id="27" dur="500"/>
                                        <p:tgtEl>
                                          <p:spTgt spid="11273"/>
                                        </p:tgtEl>
                                      </p:cBhvr>
                                    </p:animEffect>
                                  </p:childTnLst>
                                </p:cTn>
                              </p:par>
                              <p:par>
                                <p:cTn id="28" presetID="53" presetClass="entr" presetSubtype="0" fill="hold" nodeType="withEffect">
                                  <p:stCondLst>
                                    <p:cond delay="0"/>
                                  </p:stCondLst>
                                  <p:childTnLst>
                                    <p:set>
                                      <p:cBhvr>
                                        <p:cTn id="29" dur="1" fill="hold">
                                          <p:stCondLst>
                                            <p:cond delay="0"/>
                                          </p:stCondLst>
                                        </p:cTn>
                                        <p:tgtEl>
                                          <p:spTgt spid="11274"/>
                                        </p:tgtEl>
                                        <p:attrNameLst>
                                          <p:attrName>style.visibility</p:attrName>
                                        </p:attrNameLst>
                                      </p:cBhvr>
                                      <p:to>
                                        <p:strVal val="visible"/>
                                      </p:to>
                                    </p:set>
                                    <p:anim calcmode="lin" valueType="num">
                                      <p:cBhvr>
                                        <p:cTn id="30" dur="500" fill="hold"/>
                                        <p:tgtEl>
                                          <p:spTgt spid="11274"/>
                                        </p:tgtEl>
                                        <p:attrNameLst>
                                          <p:attrName>ppt_w</p:attrName>
                                        </p:attrNameLst>
                                      </p:cBhvr>
                                      <p:tavLst>
                                        <p:tav tm="0">
                                          <p:val>
                                            <p:fltVal val="0"/>
                                          </p:val>
                                        </p:tav>
                                        <p:tav tm="100000">
                                          <p:val>
                                            <p:strVal val="#ppt_w"/>
                                          </p:val>
                                        </p:tav>
                                      </p:tavLst>
                                    </p:anim>
                                    <p:anim calcmode="lin" valueType="num">
                                      <p:cBhvr>
                                        <p:cTn id="31" dur="500" fill="hold"/>
                                        <p:tgtEl>
                                          <p:spTgt spid="11274"/>
                                        </p:tgtEl>
                                        <p:attrNameLst>
                                          <p:attrName>ppt_h</p:attrName>
                                        </p:attrNameLst>
                                      </p:cBhvr>
                                      <p:tavLst>
                                        <p:tav tm="0">
                                          <p:val>
                                            <p:fltVal val="0"/>
                                          </p:val>
                                        </p:tav>
                                        <p:tav tm="100000">
                                          <p:val>
                                            <p:strVal val="#ppt_h"/>
                                          </p:val>
                                        </p:tav>
                                      </p:tavLst>
                                    </p:anim>
                                    <p:animEffect transition="in" filter="fade">
                                      <p:cBhvr>
                                        <p:cTn id="32" dur="500"/>
                                        <p:tgtEl>
                                          <p:spTgt spid="11274"/>
                                        </p:tgtEl>
                                      </p:cBhvr>
                                    </p:animEffect>
                                  </p:childTnLst>
                                </p:cTn>
                              </p:par>
                              <p:par>
                                <p:cTn id="33" presetID="53" presetClass="entr" presetSubtype="0" fill="hold" nodeType="withEffect">
                                  <p:stCondLst>
                                    <p:cond delay="0"/>
                                  </p:stCondLst>
                                  <p:childTnLst>
                                    <p:set>
                                      <p:cBhvr>
                                        <p:cTn id="34" dur="1" fill="hold">
                                          <p:stCondLst>
                                            <p:cond delay="0"/>
                                          </p:stCondLst>
                                        </p:cTn>
                                        <p:tgtEl>
                                          <p:spTgt spid="11271"/>
                                        </p:tgtEl>
                                        <p:attrNameLst>
                                          <p:attrName>style.visibility</p:attrName>
                                        </p:attrNameLst>
                                      </p:cBhvr>
                                      <p:to>
                                        <p:strVal val="visible"/>
                                      </p:to>
                                    </p:set>
                                    <p:anim calcmode="lin" valueType="num">
                                      <p:cBhvr>
                                        <p:cTn id="35" dur="500" fill="hold"/>
                                        <p:tgtEl>
                                          <p:spTgt spid="11271"/>
                                        </p:tgtEl>
                                        <p:attrNameLst>
                                          <p:attrName>ppt_w</p:attrName>
                                        </p:attrNameLst>
                                      </p:cBhvr>
                                      <p:tavLst>
                                        <p:tav tm="0">
                                          <p:val>
                                            <p:fltVal val="0"/>
                                          </p:val>
                                        </p:tav>
                                        <p:tav tm="100000">
                                          <p:val>
                                            <p:strVal val="#ppt_w"/>
                                          </p:val>
                                        </p:tav>
                                      </p:tavLst>
                                    </p:anim>
                                    <p:anim calcmode="lin" valueType="num">
                                      <p:cBhvr>
                                        <p:cTn id="36" dur="500" fill="hold"/>
                                        <p:tgtEl>
                                          <p:spTgt spid="11271"/>
                                        </p:tgtEl>
                                        <p:attrNameLst>
                                          <p:attrName>ppt_h</p:attrName>
                                        </p:attrNameLst>
                                      </p:cBhvr>
                                      <p:tavLst>
                                        <p:tav tm="0">
                                          <p:val>
                                            <p:fltVal val="0"/>
                                          </p:val>
                                        </p:tav>
                                        <p:tav tm="100000">
                                          <p:val>
                                            <p:strVal val="#ppt_h"/>
                                          </p:val>
                                        </p:tav>
                                      </p:tavLst>
                                    </p:anim>
                                    <p:animEffect transition="in" filter="fade">
                                      <p:cBhvr>
                                        <p:cTn id="37"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Группа 41"/>
          <p:cNvGrpSpPr>
            <a:grpSpLocks/>
          </p:cNvGrpSpPr>
          <p:nvPr/>
        </p:nvGrpSpPr>
        <p:grpSpPr bwMode="auto">
          <a:xfrm>
            <a:off x="381000" y="990600"/>
            <a:ext cx="8429625" cy="1928813"/>
            <a:chOff x="428596" y="1428736"/>
            <a:chExt cx="8429684" cy="1928826"/>
          </a:xfrm>
        </p:grpSpPr>
        <p:sp>
          <p:nvSpPr>
            <p:cNvPr id="5" name="Прямоугольник 4"/>
            <p:cNvSpPr/>
            <p:nvPr/>
          </p:nvSpPr>
          <p:spPr>
            <a:xfrm>
              <a:off x="3500431" y="1428736"/>
              <a:ext cx="2357453"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a:solidFill>
                    <a:srgbClr val="3333CC"/>
                  </a:solidFill>
                  <a:latin typeface="Times New Roman" pitchFamily="18" charset="0"/>
                </a:rPr>
                <a:t>Спектры излучения</a:t>
              </a:r>
            </a:p>
          </p:txBody>
        </p:sp>
        <p:grpSp>
          <p:nvGrpSpPr>
            <p:cNvPr id="5131" name="Группа 37"/>
            <p:cNvGrpSpPr>
              <a:grpSpLocks/>
            </p:cNvGrpSpPr>
            <p:nvPr/>
          </p:nvGrpSpPr>
          <p:grpSpPr bwMode="auto">
            <a:xfrm>
              <a:off x="428596" y="2214554"/>
              <a:ext cx="8429684" cy="1143008"/>
              <a:chOff x="428596" y="2214554"/>
              <a:chExt cx="8429684" cy="1143008"/>
            </a:xfrm>
          </p:grpSpPr>
          <p:sp>
            <p:nvSpPr>
              <p:cNvPr id="7" name="Прямоугольник 6"/>
              <p:cNvSpPr/>
              <p:nvPr/>
            </p:nvSpPr>
            <p:spPr>
              <a:xfrm>
                <a:off x="428596" y="2643182"/>
                <a:ext cx="2357455"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a:solidFill>
                      <a:srgbClr val="3333CC"/>
                    </a:solidFill>
                    <a:latin typeface="Times New Roman" pitchFamily="18" charset="0"/>
                  </a:rPr>
                  <a:t>Непрерывный</a:t>
                </a:r>
              </a:p>
            </p:txBody>
          </p:sp>
          <p:sp>
            <p:nvSpPr>
              <p:cNvPr id="8" name="Прямоугольник 7"/>
              <p:cNvSpPr/>
              <p:nvPr/>
            </p:nvSpPr>
            <p:spPr>
              <a:xfrm>
                <a:off x="3500431" y="2643182"/>
                <a:ext cx="2357453"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a:solidFill>
                      <a:srgbClr val="3333CC"/>
                    </a:solidFill>
                    <a:latin typeface="Times New Roman" pitchFamily="18" charset="0"/>
                  </a:rPr>
                  <a:t>Линейчатый</a:t>
                </a:r>
              </a:p>
            </p:txBody>
          </p:sp>
          <p:sp>
            <p:nvSpPr>
              <p:cNvPr id="9" name="Прямоугольник 8"/>
              <p:cNvSpPr/>
              <p:nvPr/>
            </p:nvSpPr>
            <p:spPr>
              <a:xfrm>
                <a:off x="6500827" y="2643182"/>
                <a:ext cx="2357453"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a:solidFill>
                      <a:srgbClr val="3333CC"/>
                    </a:solidFill>
                    <a:latin typeface="Times New Roman" pitchFamily="18" charset="0"/>
                  </a:rPr>
                  <a:t>Полосатый</a:t>
                </a:r>
              </a:p>
            </p:txBody>
          </p:sp>
          <p:cxnSp>
            <p:nvCxnSpPr>
              <p:cNvPr id="22" name="Прямая со стрелкой 21"/>
              <p:cNvCxnSpPr/>
              <p:nvPr/>
            </p:nvCxnSpPr>
            <p:spPr>
              <a:xfrm rot="5400000">
                <a:off x="1393009" y="2428074"/>
                <a:ext cx="428628" cy="1588"/>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rot="5400000">
                <a:off x="4464843" y="2428074"/>
                <a:ext cx="428628" cy="1587"/>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rot="5400000">
                <a:off x="7465239" y="2428074"/>
                <a:ext cx="428628" cy="1587"/>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a:off x="1581129" y="2214554"/>
                <a:ext cx="6124618" cy="0"/>
              </a:xfrm>
              <a:prstGeom prst="line">
                <a:avLst/>
              </a:prstGeom>
              <a:ln w="34925"/>
            </p:spPr>
            <p:style>
              <a:lnRef idx="1">
                <a:schemeClr val="accent1"/>
              </a:lnRef>
              <a:fillRef idx="0">
                <a:schemeClr val="accent1"/>
              </a:fillRef>
              <a:effectRef idx="0">
                <a:schemeClr val="accent1"/>
              </a:effectRef>
              <a:fontRef idx="minor">
                <a:schemeClr val="tx1"/>
              </a:fontRef>
            </p:style>
          </p:cxnSp>
        </p:grpSp>
        <p:cxnSp>
          <p:nvCxnSpPr>
            <p:cNvPr id="40" name="Прямая соединительная линия 39"/>
            <p:cNvCxnSpPr/>
            <p:nvPr/>
          </p:nvCxnSpPr>
          <p:spPr>
            <a:xfrm rot="5400000" flipH="1" flipV="1">
              <a:off x="4580731" y="2107398"/>
              <a:ext cx="214314" cy="0"/>
            </a:xfrm>
            <a:prstGeom prst="line">
              <a:avLst/>
            </a:prstGeom>
            <a:ln w="34925"/>
          </p:spPr>
          <p:style>
            <a:lnRef idx="1">
              <a:schemeClr val="accent1"/>
            </a:lnRef>
            <a:fillRef idx="0">
              <a:schemeClr val="accent1"/>
            </a:fillRef>
            <a:effectRef idx="0">
              <a:schemeClr val="accent1"/>
            </a:effectRef>
            <a:fontRef idx="minor">
              <a:schemeClr val="tx1"/>
            </a:fontRef>
          </p:style>
        </p:cxnSp>
      </p:grpSp>
      <p:pic>
        <p:nvPicPr>
          <p:cNvPr id="23557" name="Picture 5"/>
          <p:cNvPicPr>
            <a:picLocks noChangeAspect="1" noChangeArrowheads="1"/>
          </p:cNvPicPr>
          <p:nvPr/>
        </p:nvPicPr>
        <p:blipFill>
          <a:blip r:embed="rId2" cstate="email"/>
          <a:srcRect/>
          <a:stretch>
            <a:fillRect/>
          </a:stretch>
        </p:blipFill>
        <p:spPr bwMode="auto">
          <a:xfrm>
            <a:off x="6477000" y="3200400"/>
            <a:ext cx="2357438" cy="438150"/>
          </a:xfrm>
          <a:prstGeom prst="rect">
            <a:avLst/>
          </a:prstGeom>
          <a:ln>
            <a:noFill/>
          </a:ln>
          <a:effectLst>
            <a:outerShdw blurRad="292100" dist="139700" dir="2700000" algn="tl" rotWithShape="0">
              <a:srgbClr val="333333">
                <a:alpha val="65000"/>
              </a:srgbClr>
            </a:outerShdw>
          </a:effectLst>
        </p:spPr>
      </p:pic>
      <p:pic>
        <p:nvPicPr>
          <p:cNvPr id="23558" name="Picture 6"/>
          <p:cNvPicPr>
            <a:picLocks noChangeAspect="1" noChangeArrowheads="1"/>
          </p:cNvPicPr>
          <p:nvPr/>
        </p:nvPicPr>
        <p:blipFill>
          <a:blip r:embed="rId3" cstate="email"/>
          <a:srcRect/>
          <a:stretch>
            <a:fillRect/>
          </a:stretch>
        </p:blipFill>
        <p:spPr bwMode="auto">
          <a:xfrm>
            <a:off x="457200" y="3200400"/>
            <a:ext cx="2357438" cy="438150"/>
          </a:xfrm>
          <a:prstGeom prst="rect">
            <a:avLst/>
          </a:prstGeom>
          <a:ln>
            <a:noFill/>
          </a:ln>
          <a:effectLst>
            <a:outerShdw blurRad="292100" dist="139700" dir="2700000" algn="tl" rotWithShape="0">
              <a:srgbClr val="333333">
                <a:alpha val="65000"/>
              </a:srgbClr>
            </a:outerShdw>
          </a:effectLst>
        </p:spPr>
      </p:pic>
      <p:pic>
        <p:nvPicPr>
          <p:cNvPr id="22551" name="Picture 2"/>
          <p:cNvPicPr>
            <a:picLocks noChangeAspect="1" noChangeArrowheads="1"/>
          </p:cNvPicPr>
          <p:nvPr/>
        </p:nvPicPr>
        <p:blipFill>
          <a:blip r:embed="rId4" cstate="email"/>
          <a:srcRect/>
          <a:stretch>
            <a:fillRect/>
          </a:stretch>
        </p:blipFill>
        <p:spPr bwMode="auto">
          <a:xfrm>
            <a:off x="3429000" y="3200400"/>
            <a:ext cx="2339975" cy="457200"/>
          </a:xfrm>
          <a:prstGeom prst="rect">
            <a:avLst/>
          </a:prstGeom>
          <a:noFill/>
          <a:ln w="9525">
            <a:noFill/>
            <a:miter lim="800000"/>
            <a:headEnd/>
            <a:tailEnd/>
          </a:ln>
        </p:spPr>
      </p:pic>
      <p:sp>
        <p:nvSpPr>
          <p:cNvPr id="22552" name="Text Box 24"/>
          <p:cNvSpPr txBox="1">
            <a:spLocks noChangeArrowheads="1"/>
          </p:cNvSpPr>
          <p:nvPr/>
        </p:nvSpPr>
        <p:spPr bwMode="auto">
          <a:xfrm>
            <a:off x="3200400" y="152400"/>
            <a:ext cx="2971800" cy="457200"/>
          </a:xfrm>
          <a:prstGeom prst="rect">
            <a:avLst/>
          </a:prstGeom>
          <a:noFill/>
          <a:ln w="9525">
            <a:noFill/>
            <a:miter lim="800000"/>
            <a:headEnd/>
            <a:tailEnd/>
          </a:ln>
        </p:spPr>
        <p:txBody>
          <a:bodyPr wrap="none">
            <a:spAutoFit/>
          </a:bodyPr>
          <a:lstStyle/>
          <a:p>
            <a:r>
              <a:rPr lang="ru-RU" sz="2400" b="1">
                <a:solidFill>
                  <a:srgbClr val="FFCC00"/>
                </a:solidFill>
                <a:latin typeface="Times New Roman" pitchFamily="18" charset="0"/>
              </a:rPr>
              <a:t>Спектры излучения</a:t>
            </a:r>
          </a:p>
        </p:txBody>
      </p:sp>
      <p:sp>
        <p:nvSpPr>
          <p:cNvPr id="22554" name="Rectangle 26"/>
          <p:cNvSpPr>
            <a:spLocks noChangeArrowheads="1"/>
          </p:cNvSpPr>
          <p:nvPr/>
        </p:nvSpPr>
        <p:spPr bwMode="auto">
          <a:xfrm>
            <a:off x="457200" y="3810000"/>
            <a:ext cx="2286000" cy="2014538"/>
          </a:xfrm>
          <a:prstGeom prst="rect">
            <a:avLst/>
          </a:prstGeom>
          <a:noFill/>
          <a:ln w="9525">
            <a:noFill/>
            <a:miter lim="800000"/>
            <a:headEnd/>
            <a:tailEnd/>
          </a:ln>
        </p:spPr>
        <p:txBody>
          <a:bodyPr>
            <a:spAutoFit/>
          </a:bodyPr>
          <a:lstStyle/>
          <a:p>
            <a:pPr algn="ctr"/>
            <a:r>
              <a:rPr lang="ru-RU" b="1">
                <a:latin typeface="Times New Roman" pitchFamily="18" charset="0"/>
              </a:rPr>
              <a:t>Непрерывные спектры дают тела, находящиеся в твердом ,</a:t>
            </a:r>
          </a:p>
          <a:p>
            <a:pPr algn="ctr"/>
            <a:r>
              <a:rPr lang="ru-RU" b="1">
                <a:latin typeface="Times New Roman" pitchFamily="18" charset="0"/>
              </a:rPr>
              <a:t> жидком состоянии, а также сильно сжатые газы.</a:t>
            </a:r>
            <a:r>
              <a:rPr lang="ru-RU">
                <a:latin typeface="Times New Roman" pitchFamily="18" charset="0"/>
              </a:rPr>
              <a:t> </a:t>
            </a:r>
          </a:p>
        </p:txBody>
      </p:sp>
      <p:sp>
        <p:nvSpPr>
          <p:cNvPr id="22555" name="Rectangle 27"/>
          <p:cNvSpPr>
            <a:spLocks noChangeArrowheads="1"/>
          </p:cNvSpPr>
          <p:nvPr/>
        </p:nvSpPr>
        <p:spPr bwMode="auto">
          <a:xfrm>
            <a:off x="3276600" y="3810000"/>
            <a:ext cx="2819400" cy="2289175"/>
          </a:xfrm>
          <a:prstGeom prst="rect">
            <a:avLst/>
          </a:prstGeom>
          <a:noFill/>
          <a:ln w="9525">
            <a:noFill/>
            <a:miter lim="800000"/>
            <a:headEnd/>
            <a:tailEnd/>
          </a:ln>
        </p:spPr>
        <p:txBody>
          <a:bodyPr>
            <a:spAutoFit/>
          </a:bodyPr>
          <a:lstStyle/>
          <a:p>
            <a:pPr algn="ctr"/>
            <a:r>
              <a:rPr lang="ru-RU" b="1">
                <a:latin typeface="Times New Roman" pitchFamily="18" charset="0"/>
              </a:rPr>
              <a:t>Линейчатые спектры дают все вещества в газообразном</a:t>
            </a:r>
          </a:p>
          <a:p>
            <a:pPr algn="ctr"/>
            <a:r>
              <a:rPr lang="ru-RU" b="1">
                <a:latin typeface="Times New Roman" pitchFamily="18" charset="0"/>
              </a:rPr>
              <a:t>атомарном состоянии.</a:t>
            </a:r>
          </a:p>
          <a:p>
            <a:pPr algn="ctr"/>
            <a:r>
              <a:rPr lang="ru-RU" b="1">
                <a:latin typeface="Times New Roman" pitchFamily="18" charset="0"/>
              </a:rPr>
              <a:t>Изолированные атомы излучают строго определенные длины волн.</a:t>
            </a:r>
          </a:p>
        </p:txBody>
      </p:sp>
      <p:sp>
        <p:nvSpPr>
          <p:cNvPr id="22556" name="Rectangle 28"/>
          <p:cNvSpPr>
            <a:spLocks noChangeArrowheads="1"/>
          </p:cNvSpPr>
          <p:nvPr/>
        </p:nvSpPr>
        <p:spPr bwMode="auto">
          <a:xfrm>
            <a:off x="6400800" y="3810000"/>
            <a:ext cx="2514600" cy="2563813"/>
          </a:xfrm>
          <a:prstGeom prst="rect">
            <a:avLst/>
          </a:prstGeom>
          <a:noFill/>
          <a:ln w="9525">
            <a:noFill/>
            <a:miter lim="800000"/>
            <a:headEnd/>
            <a:tailEnd/>
          </a:ln>
        </p:spPr>
        <p:txBody>
          <a:bodyPr>
            <a:spAutoFit/>
          </a:bodyPr>
          <a:lstStyle/>
          <a:p>
            <a:pPr algn="ctr">
              <a:spcBef>
                <a:spcPct val="20000"/>
              </a:spcBef>
              <a:buClr>
                <a:schemeClr val="hlink"/>
              </a:buClr>
              <a:buFont typeface="Wingdings" pitchFamily="2" charset="2"/>
              <a:buNone/>
            </a:pPr>
            <a:r>
              <a:rPr lang="ru-RU" b="1">
                <a:latin typeface="Times New Roman" pitchFamily="18" charset="0"/>
              </a:rPr>
              <a:t>Полосатые спектры в отличие от линейчатых спектров создаются не атомами, а молекулами, не связанными или слабо связанными друг с другом.</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552">
                                            <p:txEl>
                                              <p:pRg st="0" end="0"/>
                                            </p:txEl>
                                          </p:spTgt>
                                        </p:tgtEl>
                                        <p:attrNameLst>
                                          <p:attrName>style.visibility</p:attrName>
                                        </p:attrNameLst>
                                      </p:cBhvr>
                                      <p:to>
                                        <p:strVal val="visible"/>
                                      </p:to>
                                    </p:set>
                                    <p:animEffect transition="in" filter="fade">
                                      <p:cBhvr>
                                        <p:cTn id="7" dur="500"/>
                                        <p:tgtEl>
                                          <p:spTgt spid="22552">
                                            <p:txEl>
                                              <p:pRg st="0" end="0"/>
                                            </p:txEl>
                                          </p:spTgt>
                                        </p:tgtEl>
                                      </p:cBhvr>
                                    </p:animEffect>
                                  </p:childTnLst>
                                </p:cTn>
                              </p:par>
                              <p:par>
                                <p:cTn id="8" presetID="53"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p:cTn id="10" dur="500" fill="hold"/>
                                        <p:tgtEl>
                                          <p:spTgt spid="2"/>
                                        </p:tgtEl>
                                        <p:attrNameLst>
                                          <p:attrName>ppt_w</p:attrName>
                                        </p:attrNameLst>
                                      </p:cBhvr>
                                      <p:tavLst>
                                        <p:tav tm="0">
                                          <p:val>
                                            <p:fltVal val="0"/>
                                          </p:val>
                                        </p:tav>
                                        <p:tav tm="100000">
                                          <p:val>
                                            <p:strVal val="#ppt_w"/>
                                          </p:val>
                                        </p:tav>
                                      </p:tavLst>
                                    </p:anim>
                                    <p:anim calcmode="lin" valueType="num">
                                      <p:cBhvr>
                                        <p:cTn id="11" dur="500" fill="hold"/>
                                        <p:tgtEl>
                                          <p:spTgt spid="2"/>
                                        </p:tgtEl>
                                        <p:attrNameLst>
                                          <p:attrName>ppt_h</p:attrName>
                                        </p:attrNameLst>
                                      </p:cBhvr>
                                      <p:tavLst>
                                        <p:tav tm="0">
                                          <p:val>
                                            <p:fltVal val="0"/>
                                          </p:val>
                                        </p:tav>
                                        <p:tav tm="100000">
                                          <p:val>
                                            <p:strVal val="#ppt_h"/>
                                          </p:val>
                                        </p:tav>
                                      </p:tavLst>
                                    </p:anim>
                                    <p:animEffect transition="in" filter="fade">
                                      <p:cBhvr>
                                        <p:cTn id="12" dur="500"/>
                                        <p:tgtEl>
                                          <p:spTgt spid="2"/>
                                        </p:tgtEl>
                                      </p:cBhvr>
                                    </p:animEffect>
                                  </p:childTnLst>
                                </p:cTn>
                              </p:par>
                              <p:par>
                                <p:cTn id="13" presetID="53" presetClass="entr" presetSubtype="0" fill="hold" nodeType="withEffect">
                                  <p:stCondLst>
                                    <p:cond delay="0"/>
                                  </p:stCondLst>
                                  <p:childTnLst>
                                    <p:set>
                                      <p:cBhvr>
                                        <p:cTn id="14" dur="1" fill="hold">
                                          <p:stCondLst>
                                            <p:cond delay="0"/>
                                          </p:stCondLst>
                                        </p:cTn>
                                        <p:tgtEl>
                                          <p:spTgt spid="23558"/>
                                        </p:tgtEl>
                                        <p:attrNameLst>
                                          <p:attrName>style.visibility</p:attrName>
                                        </p:attrNameLst>
                                      </p:cBhvr>
                                      <p:to>
                                        <p:strVal val="visible"/>
                                      </p:to>
                                    </p:set>
                                    <p:anim calcmode="lin" valueType="num">
                                      <p:cBhvr>
                                        <p:cTn id="15" dur="500" fill="hold"/>
                                        <p:tgtEl>
                                          <p:spTgt spid="23558"/>
                                        </p:tgtEl>
                                        <p:attrNameLst>
                                          <p:attrName>ppt_w</p:attrName>
                                        </p:attrNameLst>
                                      </p:cBhvr>
                                      <p:tavLst>
                                        <p:tav tm="0">
                                          <p:val>
                                            <p:fltVal val="0"/>
                                          </p:val>
                                        </p:tav>
                                        <p:tav tm="100000">
                                          <p:val>
                                            <p:strVal val="#ppt_w"/>
                                          </p:val>
                                        </p:tav>
                                      </p:tavLst>
                                    </p:anim>
                                    <p:anim calcmode="lin" valueType="num">
                                      <p:cBhvr>
                                        <p:cTn id="16" dur="500" fill="hold"/>
                                        <p:tgtEl>
                                          <p:spTgt spid="23558"/>
                                        </p:tgtEl>
                                        <p:attrNameLst>
                                          <p:attrName>ppt_h</p:attrName>
                                        </p:attrNameLst>
                                      </p:cBhvr>
                                      <p:tavLst>
                                        <p:tav tm="0">
                                          <p:val>
                                            <p:fltVal val="0"/>
                                          </p:val>
                                        </p:tav>
                                        <p:tav tm="100000">
                                          <p:val>
                                            <p:strVal val="#ppt_h"/>
                                          </p:val>
                                        </p:tav>
                                      </p:tavLst>
                                    </p:anim>
                                    <p:animEffect transition="in" filter="fade">
                                      <p:cBhvr>
                                        <p:cTn id="17" dur="500"/>
                                        <p:tgtEl>
                                          <p:spTgt spid="23558"/>
                                        </p:tgtEl>
                                      </p:cBhvr>
                                    </p:animEffect>
                                  </p:childTnLst>
                                </p:cTn>
                              </p:par>
                              <p:par>
                                <p:cTn id="18" presetID="53" presetClass="entr" presetSubtype="0" fill="hold" nodeType="withEffect">
                                  <p:stCondLst>
                                    <p:cond delay="0"/>
                                  </p:stCondLst>
                                  <p:childTnLst>
                                    <p:set>
                                      <p:cBhvr>
                                        <p:cTn id="19" dur="1" fill="hold">
                                          <p:stCondLst>
                                            <p:cond delay="0"/>
                                          </p:stCondLst>
                                        </p:cTn>
                                        <p:tgtEl>
                                          <p:spTgt spid="22551"/>
                                        </p:tgtEl>
                                        <p:attrNameLst>
                                          <p:attrName>style.visibility</p:attrName>
                                        </p:attrNameLst>
                                      </p:cBhvr>
                                      <p:to>
                                        <p:strVal val="visible"/>
                                      </p:to>
                                    </p:set>
                                    <p:anim calcmode="lin" valueType="num">
                                      <p:cBhvr>
                                        <p:cTn id="20" dur="500" fill="hold"/>
                                        <p:tgtEl>
                                          <p:spTgt spid="22551"/>
                                        </p:tgtEl>
                                        <p:attrNameLst>
                                          <p:attrName>ppt_w</p:attrName>
                                        </p:attrNameLst>
                                      </p:cBhvr>
                                      <p:tavLst>
                                        <p:tav tm="0">
                                          <p:val>
                                            <p:fltVal val="0"/>
                                          </p:val>
                                        </p:tav>
                                        <p:tav tm="100000">
                                          <p:val>
                                            <p:strVal val="#ppt_w"/>
                                          </p:val>
                                        </p:tav>
                                      </p:tavLst>
                                    </p:anim>
                                    <p:anim calcmode="lin" valueType="num">
                                      <p:cBhvr>
                                        <p:cTn id="21" dur="500" fill="hold"/>
                                        <p:tgtEl>
                                          <p:spTgt spid="22551"/>
                                        </p:tgtEl>
                                        <p:attrNameLst>
                                          <p:attrName>ppt_h</p:attrName>
                                        </p:attrNameLst>
                                      </p:cBhvr>
                                      <p:tavLst>
                                        <p:tav tm="0">
                                          <p:val>
                                            <p:fltVal val="0"/>
                                          </p:val>
                                        </p:tav>
                                        <p:tav tm="100000">
                                          <p:val>
                                            <p:strVal val="#ppt_h"/>
                                          </p:val>
                                        </p:tav>
                                      </p:tavLst>
                                    </p:anim>
                                    <p:animEffect transition="in" filter="fade">
                                      <p:cBhvr>
                                        <p:cTn id="22" dur="500"/>
                                        <p:tgtEl>
                                          <p:spTgt spid="22551"/>
                                        </p:tgtEl>
                                      </p:cBhvr>
                                    </p:animEffect>
                                  </p:childTnLst>
                                </p:cTn>
                              </p:par>
                              <p:par>
                                <p:cTn id="23" presetID="53" presetClass="entr" presetSubtype="0" fill="hold" nodeType="withEffect">
                                  <p:stCondLst>
                                    <p:cond delay="0"/>
                                  </p:stCondLst>
                                  <p:childTnLst>
                                    <p:set>
                                      <p:cBhvr>
                                        <p:cTn id="24" dur="1" fill="hold">
                                          <p:stCondLst>
                                            <p:cond delay="0"/>
                                          </p:stCondLst>
                                        </p:cTn>
                                        <p:tgtEl>
                                          <p:spTgt spid="23557"/>
                                        </p:tgtEl>
                                        <p:attrNameLst>
                                          <p:attrName>style.visibility</p:attrName>
                                        </p:attrNameLst>
                                      </p:cBhvr>
                                      <p:to>
                                        <p:strVal val="visible"/>
                                      </p:to>
                                    </p:set>
                                    <p:anim calcmode="lin" valueType="num">
                                      <p:cBhvr>
                                        <p:cTn id="25" dur="500" fill="hold"/>
                                        <p:tgtEl>
                                          <p:spTgt spid="23557"/>
                                        </p:tgtEl>
                                        <p:attrNameLst>
                                          <p:attrName>ppt_w</p:attrName>
                                        </p:attrNameLst>
                                      </p:cBhvr>
                                      <p:tavLst>
                                        <p:tav tm="0">
                                          <p:val>
                                            <p:fltVal val="0"/>
                                          </p:val>
                                        </p:tav>
                                        <p:tav tm="100000">
                                          <p:val>
                                            <p:strVal val="#ppt_w"/>
                                          </p:val>
                                        </p:tav>
                                      </p:tavLst>
                                    </p:anim>
                                    <p:anim calcmode="lin" valueType="num">
                                      <p:cBhvr>
                                        <p:cTn id="26" dur="500" fill="hold"/>
                                        <p:tgtEl>
                                          <p:spTgt spid="23557"/>
                                        </p:tgtEl>
                                        <p:attrNameLst>
                                          <p:attrName>ppt_h</p:attrName>
                                        </p:attrNameLst>
                                      </p:cBhvr>
                                      <p:tavLst>
                                        <p:tav tm="0">
                                          <p:val>
                                            <p:fltVal val="0"/>
                                          </p:val>
                                        </p:tav>
                                        <p:tav tm="100000">
                                          <p:val>
                                            <p:strVal val="#ppt_h"/>
                                          </p:val>
                                        </p:tav>
                                      </p:tavLst>
                                    </p:anim>
                                    <p:animEffect transition="in" filter="fade">
                                      <p:cBhvr>
                                        <p:cTn id="27" dur="500"/>
                                        <p:tgtEl>
                                          <p:spTgt spid="2355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2554"/>
                                        </p:tgtEl>
                                        <p:attrNameLst>
                                          <p:attrName>style.visibility</p:attrName>
                                        </p:attrNameLst>
                                      </p:cBhvr>
                                      <p:to>
                                        <p:strVal val="visible"/>
                                      </p:to>
                                    </p:set>
                                    <p:animEffect transition="in" filter="fade">
                                      <p:cBhvr>
                                        <p:cTn id="30" dur="500"/>
                                        <p:tgtEl>
                                          <p:spTgt spid="22554"/>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2555"/>
                                        </p:tgtEl>
                                        <p:attrNameLst>
                                          <p:attrName>style.visibility</p:attrName>
                                        </p:attrNameLst>
                                      </p:cBhvr>
                                      <p:to>
                                        <p:strVal val="visible"/>
                                      </p:to>
                                    </p:set>
                                    <p:animEffect transition="in" filter="fade">
                                      <p:cBhvr>
                                        <p:cTn id="33" dur="500"/>
                                        <p:tgtEl>
                                          <p:spTgt spid="22555"/>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2556"/>
                                        </p:tgtEl>
                                        <p:attrNameLst>
                                          <p:attrName>style.visibility</p:attrName>
                                        </p:attrNameLst>
                                      </p:cBhvr>
                                      <p:to>
                                        <p:strVal val="visible"/>
                                      </p:to>
                                    </p:set>
                                    <p:animEffect transition="in" filter="fade">
                                      <p:cBhvr>
                                        <p:cTn id="36" dur="500"/>
                                        <p:tgtEl>
                                          <p:spTgt spid="22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54" grpId="0"/>
      <p:bldP spid="22555" grpId="0"/>
      <p:bldP spid="2255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Группа 41"/>
          <p:cNvGrpSpPr>
            <a:grpSpLocks/>
          </p:cNvGrpSpPr>
          <p:nvPr/>
        </p:nvGrpSpPr>
        <p:grpSpPr bwMode="auto">
          <a:xfrm>
            <a:off x="381000" y="990600"/>
            <a:ext cx="8429625" cy="1928813"/>
            <a:chOff x="428596" y="1428736"/>
            <a:chExt cx="8429684" cy="1928826"/>
          </a:xfrm>
        </p:grpSpPr>
        <p:sp>
          <p:nvSpPr>
            <p:cNvPr id="5" name="Прямоугольник 4"/>
            <p:cNvSpPr/>
            <p:nvPr/>
          </p:nvSpPr>
          <p:spPr>
            <a:xfrm>
              <a:off x="3500431" y="1428736"/>
              <a:ext cx="2357453"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a:solidFill>
                    <a:srgbClr val="3333CC"/>
                  </a:solidFill>
                  <a:latin typeface="Times New Roman" pitchFamily="18" charset="0"/>
                </a:rPr>
                <a:t>Спектры поглощения</a:t>
              </a:r>
            </a:p>
          </p:txBody>
        </p:sp>
        <p:grpSp>
          <p:nvGrpSpPr>
            <p:cNvPr id="6150" name="Группа 37"/>
            <p:cNvGrpSpPr>
              <a:grpSpLocks/>
            </p:cNvGrpSpPr>
            <p:nvPr/>
          </p:nvGrpSpPr>
          <p:grpSpPr bwMode="auto">
            <a:xfrm>
              <a:off x="428596" y="2214554"/>
              <a:ext cx="8429684" cy="1143008"/>
              <a:chOff x="428596" y="2214554"/>
              <a:chExt cx="8429684" cy="1143008"/>
            </a:xfrm>
          </p:grpSpPr>
          <p:sp>
            <p:nvSpPr>
              <p:cNvPr id="7" name="Прямоугольник 6"/>
              <p:cNvSpPr/>
              <p:nvPr/>
            </p:nvSpPr>
            <p:spPr>
              <a:xfrm>
                <a:off x="428596" y="2643182"/>
                <a:ext cx="2357455"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a:solidFill>
                      <a:srgbClr val="3333CC"/>
                    </a:solidFill>
                    <a:latin typeface="Times New Roman" pitchFamily="18" charset="0"/>
                  </a:rPr>
                  <a:t>Непрерывный</a:t>
                </a:r>
              </a:p>
            </p:txBody>
          </p:sp>
          <p:sp>
            <p:nvSpPr>
              <p:cNvPr id="8" name="Прямоугольник 7"/>
              <p:cNvSpPr/>
              <p:nvPr/>
            </p:nvSpPr>
            <p:spPr>
              <a:xfrm>
                <a:off x="3500431" y="2643182"/>
                <a:ext cx="2357453"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a:solidFill>
                      <a:srgbClr val="3333CC"/>
                    </a:solidFill>
                    <a:latin typeface="Times New Roman" pitchFamily="18" charset="0"/>
                  </a:rPr>
                  <a:t>Линейчатый</a:t>
                </a:r>
              </a:p>
            </p:txBody>
          </p:sp>
          <p:sp>
            <p:nvSpPr>
              <p:cNvPr id="9" name="Прямоугольник 8"/>
              <p:cNvSpPr/>
              <p:nvPr/>
            </p:nvSpPr>
            <p:spPr>
              <a:xfrm>
                <a:off x="6500827" y="2643182"/>
                <a:ext cx="2357453"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b="1">
                    <a:solidFill>
                      <a:srgbClr val="3333CC"/>
                    </a:solidFill>
                    <a:latin typeface="Times New Roman" pitchFamily="18" charset="0"/>
                  </a:rPr>
                  <a:t>Полосатый</a:t>
                </a:r>
              </a:p>
            </p:txBody>
          </p:sp>
          <p:cxnSp>
            <p:nvCxnSpPr>
              <p:cNvPr id="22" name="Прямая со стрелкой 21"/>
              <p:cNvCxnSpPr/>
              <p:nvPr/>
            </p:nvCxnSpPr>
            <p:spPr>
              <a:xfrm rot="5400000">
                <a:off x="1393009" y="2428074"/>
                <a:ext cx="428628" cy="1588"/>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rot="5400000">
                <a:off x="4464843" y="2428074"/>
                <a:ext cx="428628" cy="1587"/>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rot="5400000">
                <a:off x="7465239" y="2428074"/>
                <a:ext cx="428628" cy="1587"/>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a:off x="1581129" y="2214554"/>
                <a:ext cx="6124618" cy="0"/>
              </a:xfrm>
              <a:prstGeom prst="line">
                <a:avLst/>
              </a:prstGeom>
              <a:ln w="34925"/>
            </p:spPr>
            <p:style>
              <a:lnRef idx="1">
                <a:schemeClr val="accent1"/>
              </a:lnRef>
              <a:fillRef idx="0">
                <a:schemeClr val="accent1"/>
              </a:fillRef>
              <a:effectRef idx="0">
                <a:schemeClr val="accent1"/>
              </a:effectRef>
              <a:fontRef idx="minor">
                <a:schemeClr val="tx1"/>
              </a:fontRef>
            </p:style>
          </p:cxnSp>
        </p:grpSp>
        <p:cxnSp>
          <p:nvCxnSpPr>
            <p:cNvPr id="40" name="Прямая соединительная линия 39"/>
            <p:cNvCxnSpPr/>
            <p:nvPr/>
          </p:nvCxnSpPr>
          <p:spPr>
            <a:xfrm rot="5400000" flipH="1" flipV="1">
              <a:off x="4580731" y="2107398"/>
              <a:ext cx="214314" cy="0"/>
            </a:xfrm>
            <a:prstGeom prst="line">
              <a:avLst/>
            </a:prstGeom>
            <a:ln w="34925"/>
          </p:spPr>
          <p:style>
            <a:lnRef idx="1">
              <a:schemeClr val="accent1"/>
            </a:lnRef>
            <a:fillRef idx="0">
              <a:schemeClr val="accent1"/>
            </a:fillRef>
            <a:effectRef idx="0">
              <a:schemeClr val="accent1"/>
            </a:effectRef>
            <a:fontRef idx="minor">
              <a:schemeClr val="tx1"/>
            </a:fontRef>
          </p:style>
        </p:cxnSp>
      </p:grpSp>
      <p:sp>
        <p:nvSpPr>
          <p:cNvPr id="23568" name="Text Box 16"/>
          <p:cNvSpPr txBox="1">
            <a:spLocks noChangeArrowheads="1"/>
          </p:cNvSpPr>
          <p:nvPr/>
        </p:nvSpPr>
        <p:spPr bwMode="auto">
          <a:xfrm>
            <a:off x="3200400" y="152400"/>
            <a:ext cx="3225800" cy="457200"/>
          </a:xfrm>
          <a:prstGeom prst="rect">
            <a:avLst/>
          </a:prstGeom>
          <a:noFill/>
          <a:ln w="9525">
            <a:noFill/>
            <a:miter lim="800000"/>
            <a:headEnd/>
            <a:tailEnd/>
          </a:ln>
        </p:spPr>
        <p:txBody>
          <a:bodyPr wrap="none">
            <a:spAutoFit/>
          </a:bodyPr>
          <a:lstStyle/>
          <a:p>
            <a:r>
              <a:rPr lang="ru-RU" sz="2400" b="1">
                <a:solidFill>
                  <a:srgbClr val="FFCC00"/>
                </a:solidFill>
                <a:latin typeface="Times New Roman" pitchFamily="18" charset="0"/>
              </a:rPr>
              <a:t>Спектры поглощения</a:t>
            </a:r>
          </a:p>
        </p:txBody>
      </p:sp>
      <p:pic>
        <p:nvPicPr>
          <p:cNvPr id="26626" name="Picture 2"/>
          <p:cNvPicPr>
            <a:picLocks noChangeAspect="1" noChangeArrowheads="1"/>
          </p:cNvPicPr>
          <p:nvPr/>
        </p:nvPicPr>
        <p:blipFill>
          <a:blip r:embed="rId2" cstate="email"/>
          <a:srcRect/>
          <a:stretch>
            <a:fillRect/>
          </a:stretch>
        </p:blipFill>
        <p:spPr bwMode="auto">
          <a:xfrm>
            <a:off x="2286000" y="3200400"/>
            <a:ext cx="4624388" cy="346868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568">
                                            <p:txEl>
                                              <p:pRg st="0" end="0"/>
                                            </p:txEl>
                                          </p:spTgt>
                                        </p:tgtEl>
                                        <p:attrNameLst>
                                          <p:attrName>style.visibility</p:attrName>
                                        </p:attrNameLst>
                                      </p:cBhvr>
                                      <p:to>
                                        <p:strVal val="visible"/>
                                      </p:to>
                                    </p:set>
                                    <p:animEffect transition="in" filter="fade">
                                      <p:cBhvr>
                                        <p:cTn id="7" dur="500"/>
                                        <p:tgtEl>
                                          <p:spTgt spid="23568">
                                            <p:txEl>
                                              <p:pRg st="0" end="0"/>
                                            </p:txEl>
                                          </p:spTgt>
                                        </p:tgtEl>
                                      </p:cBhvr>
                                    </p:animEffect>
                                  </p:childTnLst>
                                </p:cTn>
                              </p:par>
                              <p:par>
                                <p:cTn id="8" presetID="53"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p:cTn id="10" dur="500" fill="hold"/>
                                        <p:tgtEl>
                                          <p:spTgt spid="2"/>
                                        </p:tgtEl>
                                        <p:attrNameLst>
                                          <p:attrName>ppt_w</p:attrName>
                                        </p:attrNameLst>
                                      </p:cBhvr>
                                      <p:tavLst>
                                        <p:tav tm="0">
                                          <p:val>
                                            <p:fltVal val="0"/>
                                          </p:val>
                                        </p:tav>
                                        <p:tav tm="100000">
                                          <p:val>
                                            <p:strVal val="#ppt_w"/>
                                          </p:val>
                                        </p:tav>
                                      </p:tavLst>
                                    </p:anim>
                                    <p:anim calcmode="lin" valueType="num">
                                      <p:cBhvr>
                                        <p:cTn id="11" dur="500" fill="hold"/>
                                        <p:tgtEl>
                                          <p:spTgt spid="2"/>
                                        </p:tgtEl>
                                        <p:attrNameLst>
                                          <p:attrName>ppt_h</p:attrName>
                                        </p:attrNameLst>
                                      </p:cBhvr>
                                      <p:tavLst>
                                        <p:tav tm="0">
                                          <p:val>
                                            <p:fltVal val="0"/>
                                          </p:val>
                                        </p:tav>
                                        <p:tav tm="100000">
                                          <p:val>
                                            <p:strVal val="#ppt_h"/>
                                          </p:val>
                                        </p:tav>
                                      </p:tavLst>
                                    </p:anim>
                                    <p:animEffect transition="in" filter="fade">
                                      <p:cBhvr>
                                        <p:cTn id="12" dur="500"/>
                                        <p:tgtEl>
                                          <p:spTgt spid="2"/>
                                        </p:tgtEl>
                                      </p:cBhvr>
                                    </p:animEffect>
                                  </p:childTnLst>
                                </p:cTn>
                              </p:par>
                              <p:par>
                                <p:cTn id="13" presetID="10" presetClass="entr" presetSubtype="0" fill="hold" nodeType="withEffect">
                                  <p:stCondLst>
                                    <p:cond delay="0"/>
                                  </p:stCondLst>
                                  <p:childTnLst>
                                    <p:set>
                                      <p:cBhvr>
                                        <p:cTn id="14" dur="1" fill="hold">
                                          <p:stCondLst>
                                            <p:cond delay="0"/>
                                          </p:stCondLst>
                                        </p:cTn>
                                        <p:tgtEl>
                                          <p:spTgt spid="26626"/>
                                        </p:tgtEl>
                                        <p:attrNameLst>
                                          <p:attrName>style.visibility</p:attrName>
                                        </p:attrNameLst>
                                      </p:cBhvr>
                                      <p:to>
                                        <p:strVal val="visible"/>
                                      </p:to>
                                    </p:set>
                                    <p:animEffect transition="in" filter="fade">
                                      <p:cBhvr>
                                        <p:cTn id="15" dur="500"/>
                                        <p:tgtEl>
                                          <p:spTgt spid="26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0"/>
            <a:ext cx="8229600" cy="563563"/>
          </a:xfrm>
        </p:spPr>
        <p:txBody>
          <a:bodyPr/>
          <a:lstStyle/>
          <a:p>
            <a:pPr eaLnBrk="1" hangingPunct="1"/>
            <a:r>
              <a:rPr lang="ru-RU" sz="2400" b="1" smtClean="0">
                <a:solidFill>
                  <a:srgbClr val="FFCC00"/>
                </a:solidFill>
                <a:latin typeface="Times New Roman" pitchFamily="18" charset="0"/>
              </a:rPr>
              <a:t>Виды спектрального анализа</a:t>
            </a:r>
          </a:p>
        </p:txBody>
      </p:sp>
      <p:sp>
        <p:nvSpPr>
          <p:cNvPr id="35843" name="Rectangle 3"/>
          <p:cNvSpPr>
            <a:spLocks noGrp="1" noChangeArrowheads="1"/>
          </p:cNvSpPr>
          <p:nvPr>
            <p:ph type="body" idx="1"/>
          </p:nvPr>
        </p:nvSpPr>
        <p:spPr>
          <a:xfrm>
            <a:off x="381000" y="533400"/>
            <a:ext cx="8229600" cy="3276600"/>
          </a:xfrm>
        </p:spPr>
        <p:txBody>
          <a:bodyPr/>
          <a:lstStyle/>
          <a:p>
            <a:pPr algn="just" eaLnBrk="1" hangingPunct="1">
              <a:lnSpc>
                <a:spcPct val="80000"/>
              </a:lnSpc>
            </a:pPr>
            <a:r>
              <a:rPr lang="ru-RU" sz="1800" b="1" smtClean="0">
                <a:solidFill>
                  <a:srgbClr val="FF9900"/>
                </a:solidFill>
                <a:latin typeface="Times New Roman" pitchFamily="18" charset="0"/>
              </a:rPr>
              <a:t>Атомный спектральный анализ</a:t>
            </a:r>
            <a:r>
              <a:rPr lang="ru-RU" sz="1800" b="1" smtClean="0">
                <a:latin typeface="Times New Roman" pitchFamily="18" charset="0"/>
              </a:rPr>
              <a:t>  </a:t>
            </a:r>
            <a:r>
              <a:rPr lang="ru-RU" sz="1600" smtClean="0">
                <a:latin typeface="Times New Roman" pitchFamily="18" charset="0"/>
              </a:rPr>
              <a:t>определяет элементный состав образца по атомным (ионным) спектрам испускания и поглощения. </a:t>
            </a:r>
          </a:p>
          <a:p>
            <a:pPr algn="just" eaLnBrk="1" hangingPunct="1">
              <a:lnSpc>
                <a:spcPct val="80000"/>
              </a:lnSpc>
            </a:pPr>
            <a:endParaRPr lang="ru-RU" sz="1600" smtClean="0">
              <a:latin typeface="Times New Roman" pitchFamily="18" charset="0"/>
            </a:endParaRPr>
          </a:p>
          <a:p>
            <a:pPr algn="just" eaLnBrk="1" hangingPunct="1">
              <a:lnSpc>
                <a:spcPct val="80000"/>
              </a:lnSpc>
            </a:pPr>
            <a:r>
              <a:rPr lang="ru-RU" sz="1800" b="1" smtClean="0">
                <a:solidFill>
                  <a:srgbClr val="FF9900"/>
                </a:solidFill>
                <a:latin typeface="Times New Roman" pitchFamily="18" charset="0"/>
              </a:rPr>
              <a:t>Молекулярный спектральный анализ</a:t>
            </a:r>
            <a:r>
              <a:rPr lang="ru-RU" sz="1800" b="1" smtClean="0">
                <a:latin typeface="Times New Roman" pitchFamily="18" charset="0"/>
              </a:rPr>
              <a:t> </a:t>
            </a:r>
            <a:r>
              <a:rPr lang="ru-RU" sz="1600" smtClean="0">
                <a:latin typeface="Times New Roman" pitchFamily="18" charset="0"/>
              </a:rPr>
              <a:t>определяет молекулярный состав веществ по молекулярным спектрам поглощения, люминесценции и комбинационного рассеяния света. </a:t>
            </a:r>
          </a:p>
          <a:p>
            <a:pPr algn="just" eaLnBrk="1" hangingPunct="1">
              <a:lnSpc>
                <a:spcPct val="80000"/>
              </a:lnSpc>
            </a:pPr>
            <a:endParaRPr lang="ru-RU" sz="1600" smtClean="0">
              <a:latin typeface="Times New Roman" pitchFamily="18" charset="0"/>
            </a:endParaRPr>
          </a:p>
          <a:p>
            <a:pPr algn="just" eaLnBrk="1" hangingPunct="1">
              <a:lnSpc>
                <a:spcPct val="80000"/>
              </a:lnSpc>
            </a:pPr>
            <a:r>
              <a:rPr lang="ru-RU" sz="1800" b="1" smtClean="0">
                <a:solidFill>
                  <a:srgbClr val="FF9900"/>
                </a:solidFill>
                <a:latin typeface="Times New Roman" pitchFamily="18" charset="0"/>
              </a:rPr>
              <a:t>Эмиссионный спектральный анализ</a:t>
            </a:r>
            <a:r>
              <a:rPr lang="ru-RU" sz="1800" smtClean="0">
                <a:latin typeface="Times New Roman" pitchFamily="18" charset="0"/>
              </a:rPr>
              <a:t> </a:t>
            </a:r>
            <a:r>
              <a:rPr lang="ru-RU" sz="1600" smtClean="0">
                <a:latin typeface="Times New Roman" pitchFamily="18" charset="0"/>
              </a:rPr>
              <a:t>производят по спектрам испускания атомов, ионов и молекул, возбуждённым различными источниками электромагнитного излучения в диапазоне от g-излучения до микроволнового. </a:t>
            </a:r>
          </a:p>
          <a:p>
            <a:pPr algn="just" eaLnBrk="1" hangingPunct="1">
              <a:lnSpc>
                <a:spcPct val="80000"/>
              </a:lnSpc>
            </a:pPr>
            <a:endParaRPr lang="ru-RU" sz="1600" smtClean="0">
              <a:latin typeface="Times New Roman" pitchFamily="18" charset="0"/>
            </a:endParaRPr>
          </a:p>
          <a:p>
            <a:pPr algn="just" eaLnBrk="1" hangingPunct="1">
              <a:lnSpc>
                <a:spcPct val="80000"/>
              </a:lnSpc>
            </a:pPr>
            <a:r>
              <a:rPr lang="ru-RU" sz="1800" b="1" smtClean="0">
                <a:solidFill>
                  <a:srgbClr val="FF9900"/>
                </a:solidFill>
                <a:latin typeface="Times New Roman" pitchFamily="18" charset="0"/>
              </a:rPr>
              <a:t>Абсорбционный спектральный анализ</a:t>
            </a:r>
            <a:r>
              <a:rPr lang="ru-RU" sz="1800" smtClean="0">
                <a:latin typeface="Times New Roman" pitchFamily="18" charset="0"/>
              </a:rPr>
              <a:t> </a:t>
            </a:r>
            <a:r>
              <a:rPr lang="ru-RU" sz="1600" smtClean="0">
                <a:latin typeface="Times New Roman" pitchFamily="18" charset="0"/>
              </a:rPr>
              <a:t>осуществляют по спектрам поглощения электромагнитного излучения анализируемыми объектами (атомами, молекулами, ионами вещества, находящегося в различных агрегатных состояниях).</a:t>
            </a:r>
          </a:p>
        </p:txBody>
      </p:sp>
      <p:pic>
        <p:nvPicPr>
          <p:cNvPr id="35844" name="Picture 4" descr="Фото110"/>
          <p:cNvPicPr>
            <a:picLocks noChangeAspect="1" noChangeArrowheads="1"/>
          </p:cNvPicPr>
          <p:nvPr/>
        </p:nvPicPr>
        <p:blipFill>
          <a:blip r:embed="rId2" cstate="email"/>
          <a:srcRect/>
          <a:stretch>
            <a:fillRect/>
          </a:stretch>
        </p:blipFill>
        <p:spPr bwMode="auto">
          <a:xfrm>
            <a:off x="2819400" y="3810000"/>
            <a:ext cx="3260725" cy="28051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fade">
                                      <p:cBhvr>
                                        <p:cTn id="7" dur="500"/>
                                        <p:tgtEl>
                                          <p:spTgt spid="35842"/>
                                        </p:tgtEl>
                                      </p:cBhvr>
                                    </p:animEffect>
                                  </p:childTnLst>
                                </p:cTn>
                              </p:par>
                              <p:par>
                                <p:cTn id="8" presetID="10" presetClass="entr" presetSubtype="0" fill="hold" nodeType="withEffect">
                                  <p:stCondLst>
                                    <p:cond delay="0"/>
                                  </p:stCondLst>
                                  <p:childTnLst>
                                    <p:set>
                                      <p:cBhvr>
                                        <p:cTn id="9" dur="1" fill="hold">
                                          <p:stCondLst>
                                            <p:cond delay="0"/>
                                          </p:stCondLst>
                                        </p:cTn>
                                        <p:tgtEl>
                                          <p:spTgt spid="35843">
                                            <p:txEl>
                                              <p:pRg st="0" end="0"/>
                                            </p:txEl>
                                          </p:spTgt>
                                        </p:tgtEl>
                                        <p:attrNameLst>
                                          <p:attrName>style.visibility</p:attrName>
                                        </p:attrNameLst>
                                      </p:cBhvr>
                                      <p:to>
                                        <p:strVal val="visible"/>
                                      </p:to>
                                    </p:set>
                                    <p:animEffect transition="in" filter="fade">
                                      <p:cBhvr>
                                        <p:cTn id="10" dur="500"/>
                                        <p:tgtEl>
                                          <p:spTgt spid="35843">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5843">
                                            <p:txEl>
                                              <p:pRg st="2" end="2"/>
                                            </p:txEl>
                                          </p:spTgt>
                                        </p:tgtEl>
                                        <p:attrNameLst>
                                          <p:attrName>style.visibility</p:attrName>
                                        </p:attrNameLst>
                                      </p:cBhvr>
                                      <p:to>
                                        <p:strVal val="visible"/>
                                      </p:to>
                                    </p:set>
                                    <p:animEffect transition="in" filter="fade">
                                      <p:cBhvr>
                                        <p:cTn id="13" dur="500"/>
                                        <p:tgtEl>
                                          <p:spTgt spid="3584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5843">
                                            <p:txEl>
                                              <p:pRg st="4" end="4"/>
                                            </p:txEl>
                                          </p:spTgt>
                                        </p:tgtEl>
                                        <p:attrNameLst>
                                          <p:attrName>style.visibility</p:attrName>
                                        </p:attrNameLst>
                                      </p:cBhvr>
                                      <p:to>
                                        <p:strVal val="visible"/>
                                      </p:to>
                                    </p:set>
                                    <p:animEffect transition="in" filter="fade">
                                      <p:cBhvr>
                                        <p:cTn id="16" dur="500"/>
                                        <p:tgtEl>
                                          <p:spTgt spid="3584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5843">
                                            <p:txEl>
                                              <p:pRg st="6" end="6"/>
                                            </p:txEl>
                                          </p:spTgt>
                                        </p:tgtEl>
                                        <p:attrNameLst>
                                          <p:attrName>style.visibility</p:attrName>
                                        </p:attrNameLst>
                                      </p:cBhvr>
                                      <p:to>
                                        <p:strVal val="visible"/>
                                      </p:to>
                                    </p:set>
                                    <p:animEffect transition="in" filter="fade">
                                      <p:cBhvr>
                                        <p:cTn id="19" dur="500"/>
                                        <p:tgtEl>
                                          <p:spTgt spid="35843">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5844"/>
                                        </p:tgtEl>
                                        <p:attrNameLst>
                                          <p:attrName>style.visibility</p:attrName>
                                        </p:attrNameLst>
                                      </p:cBhvr>
                                      <p:to>
                                        <p:strVal val="visible"/>
                                      </p:to>
                                    </p:set>
                                    <p:animEffect transition="in" filter="fade">
                                      <p:cBhvr>
                                        <p:cTn id="22" dur="500"/>
                                        <p:tgtEl>
                                          <p:spTgt spid="358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28600" y="0"/>
            <a:ext cx="8686800" cy="685800"/>
          </a:xfrm>
        </p:spPr>
        <p:txBody>
          <a:bodyPr/>
          <a:lstStyle/>
          <a:p>
            <a:pPr eaLnBrk="1" hangingPunct="1"/>
            <a:r>
              <a:rPr lang="ru-RU" sz="2400" b="1" smtClean="0">
                <a:solidFill>
                  <a:srgbClr val="FFCC00"/>
                </a:solidFill>
                <a:latin typeface="Times New Roman" pitchFamily="18" charset="0"/>
              </a:rPr>
              <a:t>Основные направления применения спектрального анализа</a:t>
            </a:r>
          </a:p>
        </p:txBody>
      </p:sp>
      <p:sp>
        <p:nvSpPr>
          <p:cNvPr id="34819" name="Rectangle 3"/>
          <p:cNvSpPr>
            <a:spLocks noGrp="1" noChangeArrowheads="1"/>
          </p:cNvSpPr>
          <p:nvPr>
            <p:ph type="body" idx="1"/>
          </p:nvPr>
        </p:nvSpPr>
        <p:spPr>
          <a:xfrm>
            <a:off x="0" y="762000"/>
            <a:ext cx="8915400" cy="6096000"/>
          </a:xfrm>
        </p:spPr>
        <p:txBody>
          <a:bodyPr/>
          <a:lstStyle/>
          <a:p>
            <a:pPr indent="342900" algn="just" eaLnBrk="1" hangingPunct="1">
              <a:lnSpc>
                <a:spcPct val="80000"/>
              </a:lnSpc>
              <a:buFontTx/>
              <a:buNone/>
              <a:defRPr/>
            </a:pPr>
            <a:r>
              <a:rPr lang="ru-RU" sz="1400" b="1" dirty="0" smtClean="0">
                <a:latin typeface="Times New Roman" pitchFamily="18" charset="0"/>
              </a:rPr>
              <a:t>       В последнее время, благодаря экспрессности, количеству одновременно определяемых элементов и достаточно большой точности по их количественному содержанию, широкое распространение в различных областях деятельности человека получили эмиссионные и масс-спектрометрические методы спектрального анализа, основанные на возбуждении атомов и их ионизации в аргоновой плазме индукционных разрядов, а также в лазерной искре. </a:t>
            </a:r>
          </a:p>
          <a:p>
            <a:pPr algn="just" eaLnBrk="1" hangingPunct="1">
              <a:lnSpc>
                <a:spcPct val="80000"/>
              </a:lnSpc>
              <a:buFontTx/>
              <a:buNone/>
              <a:defRPr/>
            </a:pPr>
            <a:r>
              <a:rPr lang="ru-RU" sz="1400" b="1" dirty="0" smtClean="0">
                <a:latin typeface="Times New Roman" pitchFamily="18" charset="0"/>
              </a:rPr>
              <a:t>        </a:t>
            </a:r>
          </a:p>
          <a:p>
            <a:pPr indent="342900" algn="just" eaLnBrk="1" hangingPunct="1">
              <a:lnSpc>
                <a:spcPct val="80000"/>
              </a:lnSpc>
              <a:buFontTx/>
              <a:buNone/>
              <a:defRPr/>
            </a:pPr>
            <a:r>
              <a:rPr lang="ru-RU" sz="1400" b="1" dirty="0" smtClean="0">
                <a:latin typeface="Times New Roman" pitchFamily="18" charset="0"/>
              </a:rPr>
              <a:t>       Наряду с традиционным использованием </a:t>
            </a:r>
            <a:r>
              <a:rPr lang="ru-RU" sz="1600" b="1" i="1" dirty="0" smtClean="0">
                <a:solidFill>
                  <a:srgbClr val="FFFF00"/>
                </a:solidFill>
                <a:latin typeface="Times New Roman" pitchFamily="18" charset="0"/>
              </a:rPr>
              <a:t>в металлургии и промышленных предприятиях для анализа металлов и сплавов, в геологии</a:t>
            </a:r>
            <a:r>
              <a:rPr lang="ru-RU" sz="1600" b="1" dirty="0" smtClean="0">
                <a:solidFill>
                  <a:srgbClr val="FFFF00"/>
                </a:solidFill>
                <a:latin typeface="Times New Roman" pitchFamily="18" charset="0"/>
              </a:rPr>
              <a:t>, </a:t>
            </a:r>
            <a:r>
              <a:rPr lang="ru-RU" sz="1600" b="1" i="1" dirty="0" smtClean="0">
                <a:solidFill>
                  <a:srgbClr val="FFFF00"/>
                </a:solidFill>
                <a:latin typeface="Times New Roman" pitchFamily="18" charset="0"/>
              </a:rPr>
              <a:t>в археологии,</a:t>
            </a:r>
            <a:r>
              <a:rPr lang="ru-RU" sz="1600" b="1" dirty="0" smtClean="0">
                <a:solidFill>
                  <a:srgbClr val="FFFF00"/>
                </a:solidFill>
                <a:latin typeface="Times New Roman" pitchFamily="18" charset="0"/>
              </a:rPr>
              <a:t> </a:t>
            </a:r>
            <a:r>
              <a:rPr lang="ru-RU" sz="1600" b="1" i="1" dirty="0" smtClean="0">
                <a:solidFill>
                  <a:srgbClr val="FFFF00"/>
                </a:solidFill>
                <a:latin typeface="Times New Roman" pitchFamily="18" charset="0"/>
              </a:rPr>
              <a:t>в астрофизике</a:t>
            </a:r>
            <a:r>
              <a:rPr lang="ru-RU" sz="1400" b="1" dirty="0" smtClean="0">
                <a:solidFill>
                  <a:srgbClr val="FFFF00"/>
                </a:solidFill>
                <a:latin typeface="Times New Roman" pitchFamily="18" charset="0"/>
              </a:rPr>
              <a:t>, </a:t>
            </a:r>
            <a:r>
              <a:rPr lang="ru-RU" sz="1600" b="1" i="1" dirty="0" smtClean="0">
                <a:solidFill>
                  <a:srgbClr val="FFFF00"/>
                </a:solidFill>
                <a:latin typeface="Times New Roman" pitchFamily="18" charset="0"/>
              </a:rPr>
              <a:t>в аналитической химии, </a:t>
            </a:r>
            <a:r>
              <a:rPr lang="ru-RU" sz="1400" b="1" dirty="0" smtClean="0">
                <a:latin typeface="Times New Roman" pitchFamily="18" charset="0"/>
              </a:rPr>
              <a:t>спектральный анализ всё чаще находит себе применение в таких областях как </a:t>
            </a:r>
            <a:r>
              <a:rPr lang="ru-RU" sz="1600" b="1" i="1" dirty="0" smtClean="0">
                <a:solidFill>
                  <a:srgbClr val="FFFF00"/>
                </a:solidFill>
                <a:latin typeface="Times New Roman" pitchFamily="18" charset="0"/>
              </a:rPr>
              <a:t>экология, пищевая промышленность, сельское хозяйство и медицина.</a:t>
            </a:r>
          </a:p>
          <a:p>
            <a:pPr algn="just" eaLnBrk="1" hangingPunct="1">
              <a:lnSpc>
                <a:spcPct val="80000"/>
              </a:lnSpc>
              <a:buFontTx/>
              <a:buNone/>
              <a:defRPr/>
            </a:pPr>
            <a:r>
              <a:rPr lang="ru-RU" sz="1400" b="1" dirty="0" smtClean="0">
                <a:solidFill>
                  <a:srgbClr val="FFFF00"/>
                </a:solidFill>
                <a:latin typeface="Times New Roman" pitchFamily="18" charset="0"/>
              </a:rPr>
              <a:t>        </a:t>
            </a:r>
          </a:p>
          <a:p>
            <a:pPr indent="342900" algn="just" eaLnBrk="1" hangingPunct="1">
              <a:lnSpc>
                <a:spcPct val="80000"/>
              </a:lnSpc>
              <a:buFontTx/>
              <a:buNone/>
              <a:defRPr/>
            </a:pPr>
            <a:r>
              <a:rPr lang="ru-RU" sz="1400" b="1" dirty="0" smtClean="0">
                <a:latin typeface="Times New Roman" pitchFamily="18" charset="0"/>
              </a:rPr>
              <a:t>       </a:t>
            </a:r>
            <a:r>
              <a:rPr lang="ru-RU" sz="1400" b="1" i="1" dirty="0" smtClean="0">
                <a:latin typeface="Times New Roman" pitchFamily="18" charset="0"/>
              </a:rPr>
              <a:t>В экологии</a:t>
            </a:r>
            <a:r>
              <a:rPr lang="ru-RU" sz="1400" b="1" dirty="0" smtClean="0">
                <a:latin typeface="Times New Roman" pitchFamily="18" charset="0"/>
              </a:rPr>
              <a:t> это анализ илов канализационных отстойников при подготовке технологии их переработки, донных отложений, анализ почв, воды, растений, золы волос животных и человека для оценки зоны экологического поражения.</a:t>
            </a:r>
          </a:p>
          <a:p>
            <a:pPr algn="just" eaLnBrk="1" hangingPunct="1">
              <a:lnSpc>
                <a:spcPct val="80000"/>
              </a:lnSpc>
              <a:buFontTx/>
              <a:buNone/>
              <a:defRPr/>
            </a:pPr>
            <a:r>
              <a:rPr lang="ru-RU" sz="1600" b="1" i="1" dirty="0" smtClean="0">
                <a:latin typeface="Times New Roman" pitchFamily="18" charset="0"/>
              </a:rPr>
              <a:t>      </a:t>
            </a:r>
          </a:p>
          <a:p>
            <a:pPr indent="342900" algn="just" eaLnBrk="1" hangingPunct="1">
              <a:lnSpc>
                <a:spcPct val="80000"/>
              </a:lnSpc>
              <a:buFontTx/>
              <a:buNone/>
              <a:defRPr/>
            </a:pPr>
            <a:r>
              <a:rPr lang="ru-RU" sz="1600" b="1" i="1" dirty="0" smtClean="0">
                <a:latin typeface="Times New Roman" pitchFamily="18" charset="0"/>
              </a:rPr>
              <a:t>     </a:t>
            </a:r>
            <a:r>
              <a:rPr lang="ru-RU" sz="1400" b="1" i="1" dirty="0" smtClean="0">
                <a:latin typeface="Times New Roman" pitchFamily="18" charset="0"/>
              </a:rPr>
              <a:t>В сельском хозяйстве</a:t>
            </a:r>
            <a:r>
              <a:rPr lang="ru-RU" sz="1400" b="1" dirty="0" smtClean="0">
                <a:latin typeface="Times New Roman" pitchFamily="18" charset="0"/>
              </a:rPr>
              <a:t> </a:t>
            </a:r>
            <a:r>
              <a:rPr lang="ru-RU" sz="1400" b="1" i="1" dirty="0" smtClean="0">
                <a:latin typeface="Times New Roman" pitchFamily="18" charset="0"/>
              </a:rPr>
              <a:t>и пищевой промышленности</a:t>
            </a:r>
            <a:r>
              <a:rPr lang="ru-RU" sz="1400" b="1" dirty="0" smtClean="0">
                <a:latin typeface="Times New Roman" pitchFamily="18" charset="0"/>
              </a:rPr>
              <a:t> это анализ почв, кормов, растений, продуктов питания на наличие примесей токсичных элементов и тяжёлых металлов.</a:t>
            </a:r>
          </a:p>
          <a:p>
            <a:pPr algn="just" eaLnBrk="1" hangingPunct="1">
              <a:lnSpc>
                <a:spcPct val="80000"/>
              </a:lnSpc>
              <a:buFontTx/>
              <a:buNone/>
              <a:defRPr/>
            </a:pPr>
            <a:endParaRPr lang="ru-RU" sz="1400" b="1" dirty="0" smtClean="0">
              <a:latin typeface="Times New Roman" pitchFamily="18" charset="0"/>
            </a:endParaRPr>
          </a:p>
          <a:p>
            <a:pPr indent="342900" algn="just" eaLnBrk="1" hangingPunct="1">
              <a:lnSpc>
                <a:spcPct val="80000"/>
              </a:lnSpc>
              <a:buFontTx/>
              <a:buNone/>
              <a:defRPr/>
            </a:pPr>
            <a:r>
              <a:rPr lang="ru-RU" sz="1400" b="1" dirty="0" smtClean="0">
                <a:latin typeface="Times New Roman" pitchFamily="18" charset="0"/>
              </a:rPr>
              <a:t>      </a:t>
            </a:r>
            <a:r>
              <a:rPr lang="ru-RU" sz="1400" b="1" i="1" dirty="0" smtClean="0">
                <a:latin typeface="Times New Roman" pitchFamily="18" charset="0"/>
              </a:rPr>
              <a:t>В медицине</a:t>
            </a:r>
            <a:r>
              <a:rPr lang="ru-RU" sz="1400" b="1" dirty="0" smtClean="0">
                <a:latin typeface="Times New Roman" pitchFamily="18" charset="0"/>
              </a:rPr>
              <a:t> это диагностика заболеваний, вызванных нарушением обменных процессов по анализу химических элементов в биологических жидкостях, тканях, золе волос, ногтей человека. Применение данного метода в медицине является одним из перспективных направлений, ввиду того, что наличие тех или иных веществ в биосубстратах человека (крови, кожи, ногтях, волосах) может служить ценной информацией при диагностике состояния организма человека в целом.</a:t>
            </a:r>
          </a:p>
          <a:p>
            <a:pPr algn="just" eaLnBrk="1" hangingPunct="1">
              <a:lnSpc>
                <a:spcPct val="80000"/>
              </a:lnSpc>
              <a:buFontTx/>
              <a:buNone/>
              <a:defRPr/>
            </a:pPr>
            <a:r>
              <a:rPr lang="ru-RU" sz="1400" b="1" dirty="0" smtClean="0">
                <a:latin typeface="Times New Roman" pitchFamily="18" charset="0"/>
              </a:rPr>
              <a:t>       </a:t>
            </a:r>
          </a:p>
          <a:p>
            <a:pPr indent="342900" algn="just" eaLnBrk="1" hangingPunct="1">
              <a:lnSpc>
                <a:spcPct val="80000"/>
              </a:lnSpc>
              <a:buFontTx/>
              <a:buNone/>
              <a:defRPr/>
            </a:pPr>
            <a:r>
              <a:rPr lang="ru-RU" sz="1400" b="1" dirty="0" smtClean="0">
                <a:latin typeface="Times New Roman" pitchFamily="18" charset="0"/>
              </a:rPr>
              <a:t>      В зависимости от объектов анализа, требуемых пределов обнаружения и точности результатов, в практике спектрального анализа используются различные приборы и различные источники возбуждения спектров. В последнее время наибольшее применение находят спектрометры, построенные по схеме дифракционных спектрографов с фотоэлектронной регистрацией спектра.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fade">
                                      <p:cBhvr>
                                        <p:cTn id="7" dur="500"/>
                                        <p:tgtEl>
                                          <p:spTgt spid="34818"/>
                                        </p:tgtEl>
                                      </p:cBhvr>
                                    </p:animEffect>
                                  </p:childTnLst>
                                </p:cTn>
                              </p:par>
                              <p:par>
                                <p:cTn id="8" presetID="10" presetClass="entr" presetSubtype="0" fill="hold" nodeType="withEffect">
                                  <p:stCondLst>
                                    <p:cond delay="0"/>
                                  </p:stCondLst>
                                  <p:childTnLst>
                                    <p:set>
                                      <p:cBhvr>
                                        <p:cTn id="9" dur="1" fill="hold">
                                          <p:stCondLst>
                                            <p:cond delay="0"/>
                                          </p:stCondLst>
                                        </p:cTn>
                                        <p:tgtEl>
                                          <p:spTgt spid="34819">
                                            <p:txEl>
                                              <p:pRg st="0" end="0"/>
                                            </p:txEl>
                                          </p:spTgt>
                                        </p:tgtEl>
                                        <p:attrNameLst>
                                          <p:attrName>style.visibility</p:attrName>
                                        </p:attrNameLst>
                                      </p:cBhvr>
                                      <p:to>
                                        <p:strVal val="visible"/>
                                      </p:to>
                                    </p:set>
                                    <p:animEffect transition="in" filter="fade">
                                      <p:cBhvr>
                                        <p:cTn id="10" dur="500"/>
                                        <p:tgtEl>
                                          <p:spTgt spid="34819">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Effect transition="in" filter="fade">
                                      <p:cBhvr>
                                        <p:cTn id="13" dur="500"/>
                                        <p:tgtEl>
                                          <p:spTgt spid="34819">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4819">
                                            <p:txEl>
                                              <p:pRg st="2" end="2"/>
                                            </p:txEl>
                                          </p:spTgt>
                                        </p:tgtEl>
                                        <p:attrNameLst>
                                          <p:attrName>style.visibility</p:attrName>
                                        </p:attrNameLst>
                                      </p:cBhvr>
                                      <p:to>
                                        <p:strVal val="visible"/>
                                      </p:to>
                                    </p:set>
                                    <p:animEffect transition="in" filter="fade">
                                      <p:cBhvr>
                                        <p:cTn id="16" dur="500"/>
                                        <p:tgtEl>
                                          <p:spTgt spid="34819">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4819">
                                            <p:txEl>
                                              <p:pRg st="3" end="3"/>
                                            </p:txEl>
                                          </p:spTgt>
                                        </p:tgtEl>
                                        <p:attrNameLst>
                                          <p:attrName>style.visibility</p:attrName>
                                        </p:attrNameLst>
                                      </p:cBhvr>
                                      <p:to>
                                        <p:strVal val="visible"/>
                                      </p:to>
                                    </p:set>
                                    <p:animEffect transition="in" filter="fade">
                                      <p:cBhvr>
                                        <p:cTn id="19" dur="500"/>
                                        <p:tgtEl>
                                          <p:spTgt spid="34819">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4819">
                                            <p:txEl>
                                              <p:pRg st="4" end="4"/>
                                            </p:txEl>
                                          </p:spTgt>
                                        </p:tgtEl>
                                        <p:attrNameLst>
                                          <p:attrName>style.visibility</p:attrName>
                                        </p:attrNameLst>
                                      </p:cBhvr>
                                      <p:to>
                                        <p:strVal val="visible"/>
                                      </p:to>
                                    </p:set>
                                    <p:animEffect transition="in" filter="fade">
                                      <p:cBhvr>
                                        <p:cTn id="22" dur="500"/>
                                        <p:tgtEl>
                                          <p:spTgt spid="34819">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4819">
                                            <p:txEl>
                                              <p:pRg st="5" end="5"/>
                                            </p:txEl>
                                          </p:spTgt>
                                        </p:tgtEl>
                                        <p:attrNameLst>
                                          <p:attrName>style.visibility</p:attrName>
                                        </p:attrNameLst>
                                      </p:cBhvr>
                                      <p:to>
                                        <p:strVal val="visible"/>
                                      </p:to>
                                    </p:set>
                                    <p:animEffect transition="in" filter="fade">
                                      <p:cBhvr>
                                        <p:cTn id="25" dur="500"/>
                                        <p:tgtEl>
                                          <p:spTgt spid="34819">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4819">
                                            <p:txEl>
                                              <p:pRg st="6" end="6"/>
                                            </p:txEl>
                                          </p:spTgt>
                                        </p:tgtEl>
                                        <p:attrNameLst>
                                          <p:attrName>style.visibility</p:attrName>
                                        </p:attrNameLst>
                                      </p:cBhvr>
                                      <p:to>
                                        <p:strVal val="visible"/>
                                      </p:to>
                                    </p:set>
                                    <p:animEffect transition="in" filter="fade">
                                      <p:cBhvr>
                                        <p:cTn id="28" dur="500"/>
                                        <p:tgtEl>
                                          <p:spTgt spid="34819">
                                            <p:txEl>
                                              <p:pRg st="6" end="6"/>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4819">
                                            <p:txEl>
                                              <p:pRg st="8" end="8"/>
                                            </p:txEl>
                                          </p:spTgt>
                                        </p:tgtEl>
                                        <p:attrNameLst>
                                          <p:attrName>style.visibility</p:attrName>
                                        </p:attrNameLst>
                                      </p:cBhvr>
                                      <p:to>
                                        <p:strVal val="visible"/>
                                      </p:to>
                                    </p:set>
                                    <p:animEffect transition="in" filter="fade">
                                      <p:cBhvr>
                                        <p:cTn id="31" dur="500"/>
                                        <p:tgtEl>
                                          <p:spTgt spid="34819">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4819">
                                            <p:txEl>
                                              <p:pRg st="9" end="9"/>
                                            </p:txEl>
                                          </p:spTgt>
                                        </p:tgtEl>
                                        <p:attrNameLst>
                                          <p:attrName>style.visibility</p:attrName>
                                        </p:attrNameLst>
                                      </p:cBhvr>
                                      <p:to>
                                        <p:strVal val="visible"/>
                                      </p:to>
                                    </p:set>
                                    <p:animEffect transition="in" filter="fade">
                                      <p:cBhvr>
                                        <p:cTn id="34" dur="500"/>
                                        <p:tgtEl>
                                          <p:spTgt spid="34819">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34819">
                                            <p:txEl>
                                              <p:pRg st="10" end="10"/>
                                            </p:txEl>
                                          </p:spTgt>
                                        </p:tgtEl>
                                        <p:attrNameLst>
                                          <p:attrName>style.visibility</p:attrName>
                                        </p:attrNameLst>
                                      </p:cBhvr>
                                      <p:to>
                                        <p:strVal val="visible"/>
                                      </p:to>
                                    </p:set>
                                    <p:animEffect transition="in" filter="fade">
                                      <p:cBhvr>
                                        <p:cTn id="37" dur="500"/>
                                        <p:tgtEl>
                                          <p:spTgt spid="3481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ru-RU" sz="2400" b="1" smtClean="0">
                <a:solidFill>
                  <a:srgbClr val="FFCC00"/>
                </a:solidFill>
                <a:latin typeface="Times New Roman" pitchFamily="18" charset="0"/>
              </a:rPr>
              <a:t>Применение спектрального анализа для определения химического состава вещества</a:t>
            </a:r>
          </a:p>
        </p:txBody>
      </p:sp>
      <p:sp>
        <p:nvSpPr>
          <p:cNvPr id="29699" name="Rectangle 3"/>
          <p:cNvSpPr>
            <a:spLocks noGrp="1" noChangeArrowheads="1"/>
          </p:cNvSpPr>
          <p:nvPr>
            <p:ph type="body" idx="1"/>
          </p:nvPr>
        </p:nvSpPr>
        <p:spPr>
          <a:xfrm>
            <a:off x="0" y="1600200"/>
            <a:ext cx="8686800" cy="5257800"/>
          </a:xfrm>
        </p:spPr>
        <p:txBody>
          <a:bodyPr/>
          <a:lstStyle/>
          <a:p>
            <a:pPr lvl="1" indent="285750" algn="just" eaLnBrk="1" hangingPunct="1">
              <a:lnSpc>
                <a:spcPct val="80000"/>
              </a:lnSpc>
              <a:buFontTx/>
              <a:buNone/>
              <a:defRPr/>
            </a:pPr>
            <a:r>
              <a:rPr lang="ru-RU" sz="1800" b="1" dirty="0" smtClean="0">
                <a:latin typeface="Times New Roman" pitchFamily="18" charset="0"/>
              </a:rPr>
              <a:t>     Спектральный анализ линейчатых спектров излучения и поглощения применяют для определения химического состава вещества</a:t>
            </a:r>
            <a:r>
              <a:rPr lang="ru-RU" sz="1800" b="1" i="1" dirty="0" smtClean="0">
                <a:latin typeface="Times New Roman" pitchFamily="18" charset="0"/>
              </a:rPr>
              <a:t> </a:t>
            </a:r>
            <a:r>
              <a:rPr lang="ru-RU" sz="1800" b="1" dirty="0" smtClean="0">
                <a:latin typeface="Times New Roman" pitchFamily="18" charset="0"/>
              </a:rPr>
              <a:t>– качественного и количественного анализа вещества. </a:t>
            </a:r>
          </a:p>
          <a:p>
            <a:pPr lvl="1" algn="just" eaLnBrk="1" hangingPunct="1">
              <a:lnSpc>
                <a:spcPct val="80000"/>
              </a:lnSpc>
              <a:buFontTx/>
              <a:buNone/>
              <a:defRPr/>
            </a:pPr>
            <a:r>
              <a:rPr lang="ru-RU" sz="1800" b="1" dirty="0" smtClean="0">
                <a:latin typeface="Times New Roman" pitchFamily="18" charset="0"/>
              </a:rPr>
              <a:t>    </a:t>
            </a:r>
          </a:p>
          <a:p>
            <a:pPr lvl="1" indent="285750" algn="just" eaLnBrk="1" hangingPunct="1">
              <a:lnSpc>
                <a:spcPct val="80000"/>
              </a:lnSpc>
              <a:buFontTx/>
              <a:buNone/>
              <a:defRPr/>
            </a:pPr>
            <a:r>
              <a:rPr lang="ru-RU" sz="1800" b="1" dirty="0" smtClean="0">
                <a:latin typeface="Times New Roman" pitchFamily="18" charset="0"/>
              </a:rPr>
              <a:t>    </a:t>
            </a:r>
            <a:r>
              <a:rPr lang="ru-RU" sz="1800" dirty="0" smtClean="0">
                <a:latin typeface="Times New Roman" pitchFamily="18" charset="0"/>
              </a:rPr>
              <a:t>Чувствительность этого метода очень высока: с  помощью спектрального анализа можно обнаружить элемент в составе сложного вещества, если даже его масса не превышает 0,1 </a:t>
            </a:r>
            <a:r>
              <a:rPr lang="ru-RU" sz="1800" dirty="0" err="1" smtClean="0">
                <a:latin typeface="Times New Roman" pitchFamily="18" charset="0"/>
              </a:rPr>
              <a:t>нг</a:t>
            </a:r>
            <a:r>
              <a:rPr lang="ru-RU" sz="1800" dirty="0" smtClean="0">
                <a:latin typeface="Times New Roman" pitchFamily="18" charset="0"/>
              </a:rPr>
              <a:t>. </a:t>
            </a:r>
          </a:p>
          <a:p>
            <a:pPr lvl="1" algn="just" eaLnBrk="1" hangingPunct="1">
              <a:lnSpc>
                <a:spcPct val="80000"/>
              </a:lnSpc>
              <a:buFontTx/>
              <a:buNone/>
              <a:defRPr/>
            </a:pPr>
            <a:endParaRPr lang="ru-RU" sz="1800" b="1" dirty="0" smtClean="0">
              <a:latin typeface="Times New Roman" pitchFamily="18" charset="0"/>
            </a:endParaRPr>
          </a:p>
          <a:p>
            <a:pPr lvl="1" indent="285750" algn="just" eaLnBrk="1" hangingPunct="1">
              <a:lnSpc>
                <a:spcPct val="80000"/>
              </a:lnSpc>
              <a:buFontTx/>
              <a:buNone/>
              <a:defRPr/>
            </a:pPr>
            <a:r>
              <a:rPr lang="ru-RU" sz="1800" b="1" dirty="0" smtClean="0">
                <a:latin typeface="Times New Roman" pitchFamily="18" charset="0"/>
              </a:rPr>
              <a:t>     </a:t>
            </a:r>
            <a:r>
              <a:rPr lang="ru-RU" sz="1800" dirty="0" smtClean="0">
                <a:latin typeface="Times New Roman" pitchFamily="18" charset="0"/>
              </a:rPr>
              <a:t>Количественный анализ состава вещества по его спектру затруднен, так как яркость спектральных линий зависит не только от массы вещества, но и от способа возбуждения свечения.</a:t>
            </a:r>
          </a:p>
          <a:p>
            <a:pPr algn="just" eaLnBrk="1" hangingPunct="1">
              <a:lnSpc>
                <a:spcPct val="80000"/>
              </a:lnSpc>
              <a:buFontTx/>
              <a:buNone/>
              <a:defRPr/>
            </a:pPr>
            <a:r>
              <a:rPr lang="ru-RU" sz="1800" b="1" dirty="0" smtClean="0">
                <a:latin typeface="Times New Roman" pitchFamily="18" charset="0"/>
              </a:rPr>
              <a:t>      </a:t>
            </a:r>
          </a:p>
          <a:p>
            <a:pPr algn="just" eaLnBrk="1" hangingPunct="1">
              <a:lnSpc>
                <a:spcPct val="80000"/>
              </a:lnSpc>
              <a:buFontTx/>
              <a:buNone/>
              <a:defRPr/>
            </a:pPr>
            <a:r>
              <a:rPr lang="ru-RU" sz="1800" b="1" dirty="0" smtClean="0">
                <a:latin typeface="Times New Roman" pitchFamily="18" charset="0"/>
              </a:rPr>
              <a:t>                       В настоящее время определены спектры всех атомов и составлены</a:t>
            </a:r>
          </a:p>
          <a:p>
            <a:pPr indent="284400" algn="just" eaLnBrk="1" hangingPunct="1">
              <a:lnSpc>
                <a:spcPct val="80000"/>
              </a:lnSpc>
              <a:buFontTx/>
              <a:buNone/>
              <a:defRPr/>
            </a:pPr>
            <a:r>
              <a:rPr lang="ru-RU" sz="1800" b="1" dirty="0" smtClean="0">
                <a:latin typeface="Times New Roman" pitchFamily="18" charset="0"/>
              </a:rPr>
              <a:t>    таблицы спектров. С помощью спектрального анализа были открыты</a:t>
            </a:r>
          </a:p>
          <a:p>
            <a:pPr indent="284400" algn="just" eaLnBrk="1" hangingPunct="1">
              <a:lnSpc>
                <a:spcPct val="80000"/>
              </a:lnSpc>
              <a:buFontTx/>
              <a:buNone/>
              <a:defRPr/>
            </a:pPr>
            <a:r>
              <a:rPr lang="ru-RU" sz="1800" b="1" dirty="0" smtClean="0">
                <a:latin typeface="Times New Roman" pitchFamily="18" charset="0"/>
              </a:rPr>
              <a:t>    новые элементы: рубидий, цезий и другие. </a:t>
            </a:r>
            <a:r>
              <a:rPr lang="ru-RU" sz="1800" b="1" i="1" dirty="0" smtClean="0">
                <a:latin typeface="Times New Roman" pitchFamily="18" charset="0"/>
              </a:rPr>
              <a:t>Рубидий </a:t>
            </a:r>
            <a:r>
              <a:rPr lang="ru-RU" sz="1800" b="1" dirty="0" smtClean="0">
                <a:latin typeface="Times New Roman" pitchFamily="18" charset="0"/>
              </a:rPr>
              <a:t>дает темно-красные,</a:t>
            </a:r>
          </a:p>
          <a:p>
            <a:pPr indent="284400" algn="just" eaLnBrk="1" hangingPunct="1">
              <a:lnSpc>
                <a:spcPct val="80000"/>
              </a:lnSpc>
              <a:buFontTx/>
              <a:buNone/>
              <a:defRPr/>
            </a:pPr>
            <a:r>
              <a:rPr lang="ru-RU" sz="1800" b="1" dirty="0" smtClean="0">
                <a:latin typeface="Times New Roman" pitchFamily="18" charset="0"/>
              </a:rPr>
              <a:t>    рубиновые линии. Слово </a:t>
            </a:r>
            <a:r>
              <a:rPr lang="ru-RU" sz="1800" b="1" i="1" dirty="0" smtClean="0">
                <a:latin typeface="Times New Roman" pitchFamily="18" charset="0"/>
              </a:rPr>
              <a:t>цезий </a:t>
            </a:r>
            <a:r>
              <a:rPr lang="ru-RU" sz="1800" b="1" dirty="0" smtClean="0">
                <a:latin typeface="Times New Roman" pitchFamily="18" charset="0"/>
              </a:rPr>
              <a:t>означает «небесно-голубой». Это цвет</a:t>
            </a:r>
          </a:p>
          <a:p>
            <a:pPr indent="284400" algn="just" eaLnBrk="1" hangingPunct="1">
              <a:lnSpc>
                <a:spcPct val="80000"/>
              </a:lnSpc>
              <a:buFontTx/>
              <a:buNone/>
              <a:defRPr/>
            </a:pPr>
            <a:r>
              <a:rPr lang="ru-RU" sz="1800" b="1" dirty="0" smtClean="0">
                <a:latin typeface="Times New Roman" pitchFamily="18" charset="0"/>
              </a:rPr>
              <a:t>    основных линий спектра цезия.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fade">
                                      <p:cBhvr>
                                        <p:cTn id="7" dur="500"/>
                                        <p:tgtEl>
                                          <p:spTgt spid="29698"/>
                                        </p:tgtEl>
                                      </p:cBhvr>
                                    </p:animEffect>
                                  </p:childTnLst>
                                </p:cTn>
                              </p:par>
                              <p:par>
                                <p:cTn id="8" presetID="10" presetClass="entr" presetSubtype="0" fill="hold" nodeType="withEffect">
                                  <p:stCondLst>
                                    <p:cond delay="0"/>
                                  </p:stCondLst>
                                  <p:childTnLst>
                                    <p:set>
                                      <p:cBhvr>
                                        <p:cTn id="9" dur="1" fill="hold">
                                          <p:stCondLst>
                                            <p:cond delay="0"/>
                                          </p:stCondLst>
                                        </p:cTn>
                                        <p:tgtEl>
                                          <p:spTgt spid="29699">
                                            <p:txEl>
                                              <p:pRg st="0" end="0"/>
                                            </p:txEl>
                                          </p:spTgt>
                                        </p:tgtEl>
                                        <p:attrNameLst>
                                          <p:attrName>style.visibility</p:attrName>
                                        </p:attrNameLst>
                                      </p:cBhvr>
                                      <p:to>
                                        <p:strVal val="visible"/>
                                      </p:to>
                                    </p:set>
                                    <p:animEffect transition="in" filter="fade">
                                      <p:cBhvr>
                                        <p:cTn id="10" dur="500"/>
                                        <p:tgtEl>
                                          <p:spTgt spid="29699">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Effect transition="in" filter="fade">
                                      <p:cBhvr>
                                        <p:cTn id="13" dur="500"/>
                                        <p:tgtEl>
                                          <p:spTgt spid="29699">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9699">
                                            <p:txEl>
                                              <p:pRg st="2" end="2"/>
                                            </p:txEl>
                                          </p:spTgt>
                                        </p:tgtEl>
                                        <p:attrNameLst>
                                          <p:attrName>style.visibility</p:attrName>
                                        </p:attrNameLst>
                                      </p:cBhvr>
                                      <p:to>
                                        <p:strVal val="visible"/>
                                      </p:to>
                                    </p:set>
                                    <p:animEffect transition="in" filter="fade">
                                      <p:cBhvr>
                                        <p:cTn id="16" dur="500"/>
                                        <p:tgtEl>
                                          <p:spTgt spid="29699">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9699">
                                            <p:txEl>
                                              <p:pRg st="4" end="4"/>
                                            </p:txEl>
                                          </p:spTgt>
                                        </p:tgtEl>
                                        <p:attrNameLst>
                                          <p:attrName>style.visibility</p:attrName>
                                        </p:attrNameLst>
                                      </p:cBhvr>
                                      <p:to>
                                        <p:strVal val="visible"/>
                                      </p:to>
                                    </p:set>
                                    <p:animEffect transition="in" filter="fade">
                                      <p:cBhvr>
                                        <p:cTn id="19" dur="500"/>
                                        <p:tgtEl>
                                          <p:spTgt spid="29699">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9699">
                                            <p:txEl>
                                              <p:pRg st="5" end="5"/>
                                            </p:txEl>
                                          </p:spTgt>
                                        </p:tgtEl>
                                        <p:attrNameLst>
                                          <p:attrName>style.visibility</p:attrName>
                                        </p:attrNameLst>
                                      </p:cBhvr>
                                      <p:to>
                                        <p:strVal val="visible"/>
                                      </p:to>
                                    </p:set>
                                    <p:animEffect transition="in" filter="fade">
                                      <p:cBhvr>
                                        <p:cTn id="22" dur="500"/>
                                        <p:tgtEl>
                                          <p:spTgt spid="29699">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9699">
                                            <p:txEl>
                                              <p:pRg st="6" end="6"/>
                                            </p:txEl>
                                          </p:spTgt>
                                        </p:tgtEl>
                                        <p:attrNameLst>
                                          <p:attrName>style.visibility</p:attrName>
                                        </p:attrNameLst>
                                      </p:cBhvr>
                                      <p:to>
                                        <p:strVal val="visible"/>
                                      </p:to>
                                    </p:set>
                                    <p:animEffect transition="in" filter="fade">
                                      <p:cBhvr>
                                        <p:cTn id="25" dur="500"/>
                                        <p:tgtEl>
                                          <p:spTgt spid="29699">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9699">
                                            <p:txEl>
                                              <p:pRg st="7" end="7"/>
                                            </p:txEl>
                                          </p:spTgt>
                                        </p:tgtEl>
                                        <p:attrNameLst>
                                          <p:attrName>style.visibility</p:attrName>
                                        </p:attrNameLst>
                                      </p:cBhvr>
                                      <p:to>
                                        <p:strVal val="visible"/>
                                      </p:to>
                                    </p:set>
                                    <p:animEffect transition="in" filter="fade">
                                      <p:cBhvr>
                                        <p:cTn id="28" dur="500"/>
                                        <p:tgtEl>
                                          <p:spTgt spid="29699">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9699">
                                            <p:txEl>
                                              <p:pRg st="8" end="8"/>
                                            </p:txEl>
                                          </p:spTgt>
                                        </p:tgtEl>
                                        <p:attrNameLst>
                                          <p:attrName>style.visibility</p:attrName>
                                        </p:attrNameLst>
                                      </p:cBhvr>
                                      <p:to>
                                        <p:strVal val="visible"/>
                                      </p:to>
                                    </p:set>
                                    <p:animEffect transition="in" filter="fade">
                                      <p:cBhvr>
                                        <p:cTn id="31" dur="500"/>
                                        <p:tgtEl>
                                          <p:spTgt spid="29699">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29699">
                                            <p:txEl>
                                              <p:pRg st="9" end="9"/>
                                            </p:txEl>
                                          </p:spTgt>
                                        </p:tgtEl>
                                        <p:attrNameLst>
                                          <p:attrName>style.visibility</p:attrName>
                                        </p:attrNameLst>
                                      </p:cBhvr>
                                      <p:to>
                                        <p:strVal val="visible"/>
                                      </p:to>
                                    </p:set>
                                    <p:animEffect transition="in" filter="fade">
                                      <p:cBhvr>
                                        <p:cTn id="34" dur="500"/>
                                        <p:tgtEl>
                                          <p:spTgt spid="29699">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29699">
                                            <p:txEl>
                                              <p:pRg st="10" end="10"/>
                                            </p:txEl>
                                          </p:spTgt>
                                        </p:tgtEl>
                                        <p:attrNameLst>
                                          <p:attrName>style.visibility</p:attrName>
                                        </p:attrNameLst>
                                      </p:cBhvr>
                                      <p:to>
                                        <p:strVal val="visible"/>
                                      </p:to>
                                    </p:set>
                                    <p:animEffect transition="in" filter="fade">
                                      <p:cBhvr>
                                        <p:cTn id="37" dur="500"/>
                                        <p:tgtEl>
                                          <p:spTgt spid="2969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subTitle" idx="1"/>
          </p:nvPr>
        </p:nvSpPr>
        <p:spPr>
          <a:xfrm>
            <a:off x="381000" y="914400"/>
            <a:ext cx="8610600" cy="5562600"/>
          </a:xfrm>
        </p:spPr>
        <p:txBody>
          <a:bodyPr/>
          <a:lstStyle/>
          <a:p>
            <a:pPr indent="457200" algn="just" eaLnBrk="1" hangingPunct="1">
              <a:lnSpc>
                <a:spcPct val="90000"/>
              </a:lnSpc>
              <a:defRPr/>
            </a:pPr>
            <a:r>
              <a:rPr lang="ru-RU" sz="1600" dirty="0" smtClean="0">
                <a:latin typeface="Times New Roman" pitchFamily="18" charset="0"/>
              </a:rPr>
              <a:t>Волос не получает питания извне, все его строительные материалы поступают с кровью через луковицу и откладываются в стержне. Поэтому в человеческом волосе «записывается» информация о минеральном составе всего организма, загрязнении токсичными металлами  и нарушении обмена веществ. И с помощью спектрального анализа волос можно считать эту информацию. </a:t>
            </a:r>
          </a:p>
          <a:p>
            <a:pPr algn="just" eaLnBrk="1" hangingPunct="1">
              <a:lnSpc>
                <a:spcPct val="90000"/>
              </a:lnSpc>
              <a:defRPr/>
            </a:pPr>
            <a:endParaRPr lang="ru-RU" sz="1600" b="1" dirty="0" smtClean="0">
              <a:latin typeface="Times New Roman" pitchFamily="18" charset="0"/>
            </a:endParaRPr>
          </a:p>
          <a:p>
            <a:pPr indent="457200" algn="just" eaLnBrk="1" hangingPunct="1">
              <a:lnSpc>
                <a:spcPct val="90000"/>
              </a:lnSpc>
              <a:defRPr/>
            </a:pPr>
            <a:r>
              <a:rPr lang="ru-RU" sz="1600" b="1" dirty="0" smtClean="0">
                <a:latin typeface="Times New Roman" pitchFamily="18" charset="0"/>
              </a:rPr>
              <a:t>Спектральный анализ волос</a:t>
            </a:r>
            <a:r>
              <a:rPr lang="ru-RU" sz="1600" dirty="0" smtClean="0">
                <a:latin typeface="Times New Roman" pitchFamily="18" charset="0"/>
              </a:rPr>
              <a:t> –  метод диагностики, позволяющий выявить нарушения минерального обмена веществ, заболевания всего организма на ранних стадиях, а также предрасположенность к выпадению волос, угревой сыпи, снижение иммунитета, проблемы со щитовидной железой, аллергию, болезни печени, сахарный диабет и другие заболевания.</a:t>
            </a:r>
          </a:p>
          <a:p>
            <a:pPr algn="just" eaLnBrk="1" hangingPunct="1">
              <a:lnSpc>
                <a:spcPct val="90000"/>
              </a:lnSpc>
              <a:defRPr/>
            </a:pPr>
            <a:endParaRPr lang="ru-RU" sz="1600" dirty="0" smtClean="0">
              <a:latin typeface="Times New Roman" pitchFamily="18" charset="0"/>
            </a:endParaRPr>
          </a:p>
        </p:txBody>
      </p:sp>
      <p:sp>
        <p:nvSpPr>
          <p:cNvPr id="10243" name="Text Box 7"/>
          <p:cNvSpPr txBox="1">
            <a:spLocks noChangeArrowheads="1"/>
          </p:cNvSpPr>
          <p:nvPr/>
        </p:nvSpPr>
        <p:spPr bwMode="auto">
          <a:xfrm>
            <a:off x="1431925" y="569913"/>
            <a:ext cx="4816475" cy="366712"/>
          </a:xfrm>
          <a:prstGeom prst="rect">
            <a:avLst/>
          </a:prstGeom>
          <a:noFill/>
          <a:ln w="9525">
            <a:noFill/>
            <a:miter lim="800000"/>
            <a:headEnd/>
            <a:tailEnd/>
          </a:ln>
        </p:spPr>
        <p:txBody>
          <a:bodyPr>
            <a:spAutoFit/>
          </a:bodyPr>
          <a:lstStyle/>
          <a:p>
            <a:endParaRPr lang="ru-RU"/>
          </a:p>
        </p:txBody>
      </p:sp>
      <p:sp>
        <p:nvSpPr>
          <p:cNvPr id="9224" name="Rectangle 8"/>
          <p:cNvSpPr>
            <a:spLocks noChangeArrowheads="1"/>
          </p:cNvSpPr>
          <p:nvPr/>
        </p:nvSpPr>
        <p:spPr bwMode="auto">
          <a:xfrm>
            <a:off x="1143000" y="304800"/>
            <a:ext cx="6864350" cy="457200"/>
          </a:xfrm>
          <a:prstGeom prst="rect">
            <a:avLst/>
          </a:prstGeom>
          <a:noFill/>
          <a:ln w="9525">
            <a:noFill/>
            <a:miter lim="800000"/>
            <a:headEnd/>
            <a:tailEnd/>
          </a:ln>
        </p:spPr>
        <p:txBody>
          <a:bodyPr wrap="none">
            <a:spAutoFit/>
          </a:bodyPr>
          <a:lstStyle/>
          <a:p>
            <a:r>
              <a:rPr lang="ru-RU" sz="2400" b="1">
                <a:solidFill>
                  <a:srgbClr val="FFCC00"/>
                </a:solidFill>
                <a:latin typeface="Times New Roman" pitchFamily="18" charset="0"/>
              </a:rPr>
              <a:t>Применение спектрального анализа в медицине</a:t>
            </a:r>
          </a:p>
        </p:txBody>
      </p:sp>
      <p:pic>
        <p:nvPicPr>
          <p:cNvPr id="9225" name="Picture 9" descr="спектр ан волос1"/>
          <p:cNvPicPr>
            <a:picLocks noChangeAspect="1" noChangeArrowheads="1"/>
          </p:cNvPicPr>
          <p:nvPr/>
        </p:nvPicPr>
        <p:blipFill>
          <a:blip r:embed="rId2" cstate="email"/>
          <a:srcRect/>
          <a:stretch>
            <a:fillRect/>
          </a:stretch>
        </p:blipFill>
        <p:spPr bwMode="auto">
          <a:xfrm>
            <a:off x="2209800" y="3505200"/>
            <a:ext cx="4572000" cy="30400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24">
                                            <p:txEl>
                                              <p:pRg st="0" end="0"/>
                                            </p:txEl>
                                          </p:spTgt>
                                        </p:tgtEl>
                                        <p:attrNameLst>
                                          <p:attrName>style.visibility</p:attrName>
                                        </p:attrNameLst>
                                      </p:cBhvr>
                                      <p:to>
                                        <p:strVal val="visible"/>
                                      </p:to>
                                    </p:set>
                                    <p:animEffect transition="in" filter="fade">
                                      <p:cBhvr>
                                        <p:cTn id="7" dur="500"/>
                                        <p:tgtEl>
                                          <p:spTgt spid="922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219">
                                            <p:txEl>
                                              <p:pRg st="0" end="0"/>
                                            </p:txEl>
                                          </p:spTgt>
                                        </p:tgtEl>
                                        <p:attrNameLst>
                                          <p:attrName>style.visibility</p:attrName>
                                        </p:attrNameLst>
                                      </p:cBhvr>
                                      <p:to>
                                        <p:strVal val="visible"/>
                                      </p:to>
                                    </p:set>
                                    <p:animEffect transition="in" filter="fade">
                                      <p:cBhvr>
                                        <p:cTn id="10" dur="500"/>
                                        <p:tgtEl>
                                          <p:spTgt spid="9219">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219">
                                            <p:txEl>
                                              <p:pRg st="2" end="2"/>
                                            </p:txEl>
                                          </p:spTgt>
                                        </p:tgtEl>
                                        <p:attrNameLst>
                                          <p:attrName>style.visibility</p:attrName>
                                        </p:attrNameLst>
                                      </p:cBhvr>
                                      <p:to>
                                        <p:strVal val="visible"/>
                                      </p:to>
                                    </p:set>
                                    <p:animEffect transition="in" filter="fade">
                                      <p:cBhvr>
                                        <p:cTn id="13" dur="500"/>
                                        <p:tgtEl>
                                          <p:spTgt spid="9219">
                                            <p:txEl>
                                              <p:pRg st="2" end="2"/>
                                            </p:txEl>
                                          </p:spTgt>
                                        </p:tgtEl>
                                      </p:cBhvr>
                                    </p:animEffect>
                                  </p:childTnLst>
                                </p:cTn>
                              </p:par>
                              <p:par>
                                <p:cTn id="14" presetID="53" presetClass="entr" presetSubtype="0" fill="hold" nodeType="withEffect">
                                  <p:stCondLst>
                                    <p:cond delay="0"/>
                                  </p:stCondLst>
                                  <p:childTnLst>
                                    <p:set>
                                      <p:cBhvr>
                                        <p:cTn id="15" dur="1" fill="hold">
                                          <p:stCondLst>
                                            <p:cond delay="0"/>
                                          </p:stCondLst>
                                        </p:cTn>
                                        <p:tgtEl>
                                          <p:spTgt spid="9225"/>
                                        </p:tgtEl>
                                        <p:attrNameLst>
                                          <p:attrName>style.visibility</p:attrName>
                                        </p:attrNameLst>
                                      </p:cBhvr>
                                      <p:to>
                                        <p:strVal val="visible"/>
                                      </p:to>
                                    </p:set>
                                    <p:anim calcmode="lin" valueType="num">
                                      <p:cBhvr>
                                        <p:cTn id="16" dur="500" fill="hold"/>
                                        <p:tgtEl>
                                          <p:spTgt spid="9225"/>
                                        </p:tgtEl>
                                        <p:attrNameLst>
                                          <p:attrName>ppt_w</p:attrName>
                                        </p:attrNameLst>
                                      </p:cBhvr>
                                      <p:tavLst>
                                        <p:tav tm="0">
                                          <p:val>
                                            <p:fltVal val="0"/>
                                          </p:val>
                                        </p:tav>
                                        <p:tav tm="100000">
                                          <p:val>
                                            <p:strVal val="#ppt_w"/>
                                          </p:val>
                                        </p:tav>
                                      </p:tavLst>
                                    </p:anim>
                                    <p:anim calcmode="lin" valueType="num">
                                      <p:cBhvr>
                                        <p:cTn id="17" dur="500" fill="hold"/>
                                        <p:tgtEl>
                                          <p:spTgt spid="9225"/>
                                        </p:tgtEl>
                                        <p:attrNameLst>
                                          <p:attrName>ppt_h</p:attrName>
                                        </p:attrNameLst>
                                      </p:cBhvr>
                                      <p:tavLst>
                                        <p:tav tm="0">
                                          <p:val>
                                            <p:fltVal val="0"/>
                                          </p:val>
                                        </p:tav>
                                        <p:tav tm="100000">
                                          <p:val>
                                            <p:strVal val="#ppt_h"/>
                                          </p:val>
                                        </p:tav>
                                      </p:tavLst>
                                    </p:anim>
                                    <p:animEffect transition="in" filter="fade">
                                      <p:cBhvr>
                                        <p:cTn id="18" dur="500"/>
                                        <p:tgtEl>
                                          <p:spTgt spid="9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418</TotalTime>
  <Words>2031</Words>
  <Application>Microsoft Office PowerPoint</Application>
  <PresentationFormat>Экран (4:3)</PresentationFormat>
  <Paragraphs>213</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Calibri</vt:lpstr>
      <vt:lpstr>Times New Roman</vt:lpstr>
      <vt:lpstr>Wingdings</vt:lpstr>
      <vt:lpstr>Оформление по умолчанию</vt:lpstr>
      <vt:lpstr>Применение спектрального анализа</vt:lpstr>
      <vt:lpstr>Слайд 2</vt:lpstr>
      <vt:lpstr>Слайд 3</vt:lpstr>
      <vt:lpstr>Слайд 4</vt:lpstr>
      <vt:lpstr>Слайд 5</vt:lpstr>
      <vt:lpstr>Виды спектрального анализа</vt:lpstr>
      <vt:lpstr>Основные направления применения спектрального анализа</vt:lpstr>
      <vt:lpstr>Применение спектрального анализа для определения химического состава вещества</vt:lpstr>
      <vt:lpstr>Слайд 9</vt:lpstr>
      <vt:lpstr> Микроэлементный спектральный анализ волос показан: </vt:lpstr>
      <vt:lpstr>Методика проведения спектрального анализа волос</vt:lpstr>
      <vt:lpstr>Слайд 12</vt:lpstr>
      <vt:lpstr>Применение спектрального анализа в астрофизике для определения состава звёзд</vt:lpstr>
      <vt:lpstr>Слайд 14</vt:lpstr>
      <vt:lpstr>Слайд 15</vt:lpstr>
      <vt:lpstr>Применение спектрального анализа в астрофизике для определения состава атмосфер планет</vt:lpstr>
      <vt:lpstr>Применение спектрального анализа в астрофизике для определения лучевой скорости звёзд</vt:lpstr>
      <vt:lpstr>Применение спектрального анализа в астрофизике для определения давления, напряжённости электрического поля, индукции магнитного поля внутри звёзд </vt:lpstr>
      <vt:lpstr>Применение спектрального анализа для определения температуры нагретых тел</vt:lpstr>
      <vt:lpstr>С помощью  спектрального анализа можно обнаружить данный элемент в составе сложного вещества. Благодаря универсальности спектральный анализ является основным методом контроля состава вещества в металлургии, машиностроении, атомной индустрии.  </vt:lpstr>
      <vt:lpstr>Лаборатория спектрального анализа</vt:lpstr>
      <vt:lpstr>Слайд 22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revaz</cp:lastModifiedBy>
  <cp:revision>10</cp:revision>
  <cp:lastPrinted>1601-01-01T00:00:00Z</cp:lastPrinted>
  <dcterms:created xsi:type="dcterms:W3CDTF">1601-01-01T00:00:00Z</dcterms:created>
  <dcterms:modified xsi:type="dcterms:W3CDTF">2013-01-05T14:14:58Z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