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sldIdLst>
    <p:sldId id="281" r:id="rId2"/>
    <p:sldId id="256" r:id="rId3"/>
    <p:sldId id="257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9" r:id="rId16"/>
    <p:sldId id="278" r:id="rId17"/>
    <p:sldId id="272" r:id="rId18"/>
    <p:sldId id="280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333300"/>
    <a:srgbClr val="CCFF33"/>
    <a:srgbClr val="CCCC00"/>
    <a:srgbClr val="FF3300"/>
    <a:srgbClr val="CC3300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803" autoAdjust="0"/>
  </p:normalViewPr>
  <p:slideViewPr>
    <p:cSldViewPr>
      <p:cViewPr varScale="1">
        <p:scale>
          <a:sx n="75" d="100"/>
          <a:sy n="75" d="100"/>
        </p:scale>
        <p:origin x="-101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CC47B-B338-4419-BA4C-A898D0CDEC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64C55-F931-41ED-B8A9-85813D2DA6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5D8342-8EBA-4852-9EFE-8DC5C13A1B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30C249-38F0-4C4C-BD83-F6D7552BA3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8A6ABC-AC86-4EB1-8E44-CE9A56958D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D942EB-1DDC-4D2E-999B-2096D3CAC5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5AF5EB-9D3E-4F37-B6A1-C6082AAA6C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3BF56C-33EB-4DA1-8B7D-488C335891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0604C9-9FF4-495F-BAFC-AA9846798E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86D0A0-B3E0-4F0F-B74F-78926BB2BB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200D93-F968-438E-902D-77A35FCDEA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6008018A-64FE-4562-887B-ABD0A9D683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upload.wikimedia.org/wikipedia/commons/4/40/Wappen_Deutsches_Reich_-_Reichsadler.png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hyperlink" Target="http://upload.wikimedia.org/wikipedia/commons/e/ec/Flag_of_the_German_Empire.svg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upload.wikimedia.org/wikipedia/commons/4/40/Wappen_Deutsches_Reich_-_Reichsadler.png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hyperlink" Target="http://upload.wikimedia.org/wikipedia/commons/e/ec/Flag_of_the_German_Empire.svg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hyperlink" Target="http://upload.wikimedia.org/wikipedia/commons/4/40/Wappen_Deutsches_Reich_-_Reichsadler.png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7.png"/><Relationship Id="rId4" Type="http://schemas.openxmlformats.org/officeDocument/2006/relationships/hyperlink" Target="http://upload.wikimedia.org/wikipedia/commons/e/ec/Flag_of_the_German_Empire.svg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755650" y="404813"/>
            <a:ext cx="7772400" cy="1439862"/>
          </a:xfrm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ru-RU" sz="4800" b="1" i="1" u="sng" smtClean="0">
                <a:solidFill>
                  <a:schemeClr val="tx1"/>
                </a:solidFill>
                <a:latin typeface="Rockwell Condensed" pitchFamily="18" charset="0"/>
              </a:rPr>
              <a:t>Образование Германской Империи</a:t>
            </a:r>
          </a:p>
        </p:txBody>
      </p:sp>
      <p:pic>
        <p:nvPicPr>
          <p:cNvPr id="2051" name="Picture 14" descr="Файл:Wappen Deutsches Reich - Reichsadler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476375" y="1844675"/>
            <a:ext cx="2808288" cy="273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63" name="Rectangle 15"/>
          <p:cNvSpPr>
            <a:spLocks noGrp="1" noChangeArrowheads="1"/>
          </p:cNvSpPr>
          <p:nvPr>
            <p:ph type="subTitle" idx="1"/>
          </p:nvPr>
        </p:nvSpPr>
        <p:spPr>
          <a:xfrm>
            <a:off x="2555875" y="5084763"/>
            <a:ext cx="6588125" cy="1366837"/>
          </a:xfrm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r" eaLnBrk="1" hangingPunct="1">
              <a:defRPr/>
            </a:pPr>
            <a:r>
              <a:rPr lang="ru-RU" sz="2800" i="1" dirty="0" smtClean="0">
                <a:latin typeface="Rockwell Extra Bold" pitchFamily="18" charset="0"/>
              </a:rPr>
              <a:t> </a:t>
            </a:r>
            <a:r>
              <a:rPr lang="ru-RU" sz="2400" i="1" dirty="0" smtClean="0">
                <a:latin typeface="Rockwell Extra Bold" pitchFamily="18" charset="0"/>
              </a:rPr>
              <a:t>Презентация подготовлена учителем истории ГБОУ СОШ №</a:t>
            </a:r>
            <a:r>
              <a:rPr lang="ru-RU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 Extra Bold" pitchFamily="18" charset="0"/>
              </a:rPr>
              <a:t>1264 Серегиной Ю.А.</a:t>
            </a:r>
            <a:r>
              <a:rPr lang="ru-RU" sz="2400" i="1" dirty="0" smtClean="0">
                <a:latin typeface="Rockwell Extra Bold" pitchFamily="18" charset="0"/>
              </a:rPr>
              <a:t> </a:t>
            </a:r>
          </a:p>
          <a:p>
            <a:pPr algn="r" eaLnBrk="1" hangingPunct="1">
              <a:defRPr/>
            </a:pPr>
            <a:endParaRPr lang="ru-RU" sz="2400" b="1" i="1" dirty="0" smtClean="0">
              <a:latin typeface="Rockwell Extra Bold" pitchFamily="18" charset="0"/>
            </a:endParaRPr>
          </a:p>
          <a:p>
            <a:pPr algn="r" eaLnBrk="1" hangingPunct="1">
              <a:defRPr/>
            </a:pPr>
            <a:endParaRPr lang="ru-RU" sz="2800" b="1" i="1" dirty="0" smtClean="0">
              <a:latin typeface="Rockwell Extra Bold" pitchFamily="18" charset="0"/>
            </a:endParaRPr>
          </a:p>
          <a:p>
            <a:pPr algn="r" eaLnBrk="1" hangingPunct="1">
              <a:defRPr/>
            </a:pPr>
            <a:endParaRPr lang="ru-RU" sz="2800" b="1" i="1" dirty="0" smtClean="0">
              <a:latin typeface="Rockwell Extra Bold" pitchFamily="18" charset="0"/>
            </a:endParaRPr>
          </a:p>
          <a:p>
            <a:pPr algn="r" eaLnBrk="1" hangingPunct="1">
              <a:defRPr/>
            </a:pPr>
            <a:endParaRPr lang="ru-RU" sz="2800" b="1" i="1" dirty="0" smtClean="0">
              <a:latin typeface="Rockwell Extra Bold" pitchFamily="18" charset="0"/>
            </a:endParaRPr>
          </a:p>
          <a:p>
            <a:pPr algn="r" eaLnBrk="1" hangingPunct="1">
              <a:defRPr/>
            </a:pPr>
            <a:endParaRPr lang="ru-RU" sz="2800" b="1" i="1" dirty="0" smtClean="0">
              <a:latin typeface="Rockwell Extra Bold" pitchFamily="18" charset="0"/>
            </a:endParaRPr>
          </a:p>
          <a:p>
            <a:pPr algn="r" eaLnBrk="1" hangingPunct="1">
              <a:defRPr/>
            </a:pPr>
            <a:endParaRPr lang="ru-RU" sz="2800" b="1" i="1" dirty="0" smtClean="0">
              <a:latin typeface="Rockwell Extra Bold" pitchFamily="18" charset="0"/>
            </a:endParaRPr>
          </a:p>
          <a:p>
            <a:pPr algn="r" eaLnBrk="1" hangingPunct="1">
              <a:defRPr/>
            </a:pPr>
            <a:endParaRPr lang="ru-RU" sz="2800" b="1" i="1" dirty="0" smtClean="0">
              <a:latin typeface="Rockwell Extra Bold" pitchFamily="18" charset="0"/>
            </a:endParaRPr>
          </a:p>
          <a:p>
            <a:pPr algn="r" eaLnBrk="1" hangingPunct="1">
              <a:defRPr/>
            </a:pPr>
            <a:endParaRPr lang="ru-RU" sz="2800" b="1" i="1" dirty="0" smtClean="0">
              <a:latin typeface="Rockwell Extra Bold" pitchFamily="18" charset="0"/>
            </a:endParaRPr>
          </a:p>
          <a:p>
            <a:pPr algn="r" eaLnBrk="1" hangingPunct="1">
              <a:defRPr/>
            </a:pPr>
            <a:endParaRPr lang="ru-RU" sz="2800" b="1" i="1" dirty="0" smtClean="0">
              <a:latin typeface="Rockwell Extra Bold" pitchFamily="18" charset="0"/>
            </a:endParaRPr>
          </a:p>
          <a:p>
            <a:pPr algn="r" eaLnBrk="1" hangingPunct="1">
              <a:defRPr/>
            </a:pPr>
            <a:endParaRPr lang="ru-RU" sz="2800" b="1" i="1" dirty="0" smtClean="0">
              <a:latin typeface="Rockwell Extra Bold" pitchFamily="18" charset="0"/>
            </a:endParaRPr>
          </a:p>
          <a:p>
            <a:pPr algn="r" eaLnBrk="1" hangingPunct="1">
              <a:defRPr/>
            </a:pPr>
            <a:endParaRPr lang="ru-RU" sz="2800" b="1" i="1" dirty="0" smtClean="0">
              <a:latin typeface="Rockwell Extra Bold" pitchFamily="18" charset="0"/>
            </a:endParaRPr>
          </a:p>
          <a:p>
            <a:pPr algn="r" eaLnBrk="1" hangingPunct="1">
              <a:defRPr/>
            </a:pPr>
            <a:endParaRPr lang="ru-RU" sz="2800" b="1" i="1" dirty="0" smtClean="0">
              <a:latin typeface="Rockwell Extra Bold" pitchFamily="18" charset="0"/>
            </a:endParaRPr>
          </a:p>
          <a:p>
            <a:pPr algn="r" eaLnBrk="1" hangingPunct="1">
              <a:defRPr/>
            </a:pPr>
            <a:endParaRPr lang="ru-RU" sz="2800" b="1" i="1" dirty="0" smtClean="0">
              <a:latin typeface="Rockwell Extra Bold" pitchFamily="18" charset="0"/>
            </a:endParaRPr>
          </a:p>
          <a:p>
            <a:pPr algn="r" eaLnBrk="1" hangingPunct="1">
              <a:defRPr/>
            </a:pPr>
            <a:endParaRPr lang="ru-RU" sz="2800" b="1" i="1" dirty="0" smtClean="0">
              <a:latin typeface="Rockwell Extra Bold" pitchFamily="18" charset="0"/>
            </a:endParaRPr>
          </a:p>
          <a:p>
            <a:pPr algn="r" eaLnBrk="1" hangingPunct="1">
              <a:defRPr/>
            </a:pPr>
            <a:endParaRPr lang="ru-RU" sz="2800" b="1" i="1" dirty="0" smtClean="0">
              <a:latin typeface="Rockwell Extra Bold" pitchFamily="18" charset="0"/>
            </a:endParaRPr>
          </a:p>
          <a:p>
            <a:pPr algn="r" eaLnBrk="1" hangingPunct="1">
              <a:defRPr/>
            </a:pPr>
            <a:r>
              <a:rPr lang="ru-RU" sz="2800" b="1" i="1" dirty="0" smtClean="0">
                <a:latin typeface="Rockwell Extra Bold" pitchFamily="18" charset="0"/>
              </a:rPr>
              <a:t>3</a:t>
            </a:r>
            <a:endParaRPr lang="ru-RU" sz="2400" b="1" i="1" dirty="0" smtClean="0">
              <a:latin typeface="Rockwell Extra Bold" pitchFamily="18" charset="0"/>
            </a:endParaRPr>
          </a:p>
        </p:txBody>
      </p:sp>
      <p:pic>
        <p:nvPicPr>
          <p:cNvPr id="2053" name="Picture 16" descr="Файл:Flag of the German Empire.sv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859338" y="2492375"/>
            <a:ext cx="2879725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8229600" cy="863600"/>
          </a:xfrm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ru-RU" b="1" i="1" u="sng" smtClean="0">
                <a:latin typeface="Rockwell Extra Bold" pitchFamily="18" charset="0"/>
              </a:rPr>
              <a:t>Этапы объединения Германии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492375"/>
            <a:ext cx="5148263" cy="2232025"/>
          </a:xfrm>
          <a:solidFill>
            <a:schemeClr val="tx1"/>
          </a:solidFill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tx1"/>
            </a:extrusionClr>
          </a:sp3d>
        </p:spPr>
        <p:txBody>
          <a:bodyPr>
            <a:flatTx/>
          </a:bodyPr>
          <a:lstStyle/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Condensed" pitchFamily="18" charset="0"/>
              </a:rPr>
              <a:t>2. 1864 год - Пруссия победила в датско-прусской войне. 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Condensed" pitchFamily="18" charset="0"/>
              </a:rPr>
              <a:t> Шлезвиг перешел под управление Пруссии, Гольштейн – Австрии.</a:t>
            </a:r>
          </a:p>
        </p:txBody>
      </p:sp>
      <p:pic>
        <p:nvPicPr>
          <p:cNvPr id="11268" name="Picture 5" descr="датско-прусская война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580063" y="1341438"/>
            <a:ext cx="3384550" cy="525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8229600" cy="863600"/>
          </a:xfrm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ru-RU" b="1" i="1" u="sng" smtClean="0">
                <a:latin typeface="Rockwell Extra Bold" pitchFamily="18" charset="0"/>
              </a:rPr>
              <a:t>Этапы объединения Германии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84313"/>
            <a:ext cx="5761037" cy="4968875"/>
          </a:xfrm>
          <a:solidFill>
            <a:schemeClr val="tx1"/>
          </a:solidFill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tx1"/>
            </a:extrusionClr>
          </a:sp3d>
        </p:spPr>
        <p:txBody>
          <a:bodyPr>
            <a:flatTx/>
          </a:bodyPr>
          <a:lstStyle/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b="1" i="1" u="sng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Condensed" pitchFamily="18" charset="0"/>
              </a:rPr>
              <a:t>3. 1866 год – </a:t>
            </a:r>
            <a:r>
              <a:rPr lang="ru-RU" sz="2800" b="1" u="sng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Condensed" pitchFamily="18" charset="0"/>
              </a:rPr>
              <a:t>австро-прусская война</a:t>
            </a:r>
            <a:r>
              <a:rPr lang="ru-RU" sz="1600" b="1" i="1" u="sng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Condensed" pitchFamily="18" charset="0"/>
              </a:rPr>
              <a:t>.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1600" b="1" i="1" u="sng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Rockwell Condensed" pitchFamily="18" charset="0"/>
            </a:endParaRP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Начальник прусского генерального штаба </a:t>
            </a:r>
            <a:r>
              <a:rPr lang="ru-RU" sz="2400" b="1" i="1" u="sng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Гельмут фон Мольтке</a:t>
            </a:r>
            <a:r>
              <a:rPr lang="ru-RU" sz="2400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писал: «Война 1866 года не была вызвана необходимостью отразить угрозу нашему национальному существованию; это был конфликт, признанный необходимым в кабинете, заранее обдуманный и постепенно подготовлявшийся».</a:t>
            </a:r>
          </a:p>
        </p:txBody>
      </p:sp>
      <p:pic>
        <p:nvPicPr>
          <p:cNvPr id="12292" name="Picture 5" descr="мольтке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227763" y="1484313"/>
            <a:ext cx="2540000" cy="356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71775" y="1773238"/>
            <a:ext cx="6121400" cy="4464050"/>
          </a:xfrm>
          <a:solidFill>
            <a:schemeClr val="tx1"/>
          </a:solidFill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tx1"/>
            </a:extrusionClr>
          </a:sp3d>
        </p:spPr>
        <p:txBody>
          <a:bodyPr>
            <a:flatTx/>
          </a:bodyPr>
          <a:lstStyle/>
          <a:p>
            <a:pPr eaLnBrk="1" hangingPunct="1">
              <a:defRPr/>
            </a:pPr>
            <a:r>
              <a:rPr lang="ru-RU" sz="2800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Condensed" pitchFamily="18" charset="0"/>
              </a:rPr>
              <a:t>Бисмарк: «</a:t>
            </a:r>
            <a:r>
              <a:rPr lang="ru-RU" sz="2800" b="1" i="1" u="sng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Condensed" pitchFamily="18" charset="0"/>
              </a:rPr>
              <a:t>Германия</a:t>
            </a:r>
            <a:r>
              <a:rPr lang="ru-RU" sz="2800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Condensed" pitchFamily="18" charset="0"/>
              </a:rPr>
              <a:t> слишком </a:t>
            </a:r>
            <a:r>
              <a:rPr lang="ru-RU" sz="2800" b="1" i="1" u="sng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Condensed" pitchFamily="18" charset="0"/>
              </a:rPr>
              <a:t>тесна</a:t>
            </a:r>
            <a:r>
              <a:rPr lang="ru-RU" sz="2800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Condensed" pitchFamily="18" charset="0"/>
              </a:rPr>
              <a:t> для</a:t>
            </a:r>
            <a:r>
              <a:rPr lang="ru-RU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Condensed" pitchFamily="18" charset="0"/>
              </a:rPr>
              <a:t> </a:t>
            </a:r>
            <a:r>
              <a:rPr lang="ru-RU" sz="2800" b="1" i="1" u="sng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Condensed" pitchFamily="18" charset="0"/>
              </a:rPr>
              <a:t>Австрии и Пруссии</a:t>
            </a:r>
            <a:r>
              <a:rPr lang="ru-RU" sz="2800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Condensed" pitchFamily="18" charset="0"/>
              </a:rPr>
              <a:t>. Поэтому в близком будущем нам придется отстаивать против Австрии наше право на существование, и не от нас зависит избежать конфликта; течение событий в Германии       не допускает другого исхода».</a:t>
            </a:r>
            <a:r>
              <a:rPr lang="ru-RU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pic>
        <p:nvPicPr>
          <p:cNvPr id="13315" name="Picture 4" descr="Бисмарк на посту канцлера Германии, 1871 год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9388" y="188913"/>
            <a:ext cx="2376487" cy="352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719138"/>
          </a:xfrm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ru-RU" b="1" i="1" u="sng" smtClean="0">
                <a:latin typeface="Rockwell Extra Bold" pitchFamily="18" charset="0"/>
              </a:rPr>
              <a:t>Этапы объединения Германии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8064500" cy="1944688"/>
          </a:xfrm>
          <a:solidFill>
            <a:schemeClr val="tx1"/>
          </a:solidFill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tx1"/>
            </a:extrusionClr>
          </a:sp3d>
        </p:spPr>
        <p:txBody>
          <a:bodyPr>
            <a:flatTx/>
          </a:bodyPr>
          <a:lstStyle/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400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Condensed" pitchFamily="18" charset="0"/>
              </a:rPr>
              <a:t>3. </a:t>
            </a:r>
            <a:r>
              <a:rPr lang="ru-RU" sz="2800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Condensed" pitchFamily="18" charset="0"/>
              </a:rPr>
              <a:t>1866 год – </a:t>
            </a:r>
            <a:r>
              <a:rPr lang="ru-RU" sz="28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Condensed" pitchFamily="18" charset="0"/>
              </a:rPr>
              <a:t>австро-прусская война</a:t>
            </a:r>
            <a:r>
              <a:rPr lang="ru-RU" sz="2800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Condensed" pitchFamily="18" charset="0"/>
              </a:rPr>
              <a:t>.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Condensed" pitchFamily="18" charset="0"/>
              </a:rPr>
              <a:t>Результат: Австрия проиграла, вышла из германского союза и отдала Гольштейн. Часть её союзников присоединилась к Пруссии.</a:t>
            </a:r>
          </a:p>
        </p:txBody>
      </p:sp>
      <p:pic>
        <p:nvPicPr>
          <p:cNvPr id="14340" name="Picture 5" descr="Объединение Германии вокруг Пруссии в 1807—187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258888" y="3500438"/>
            <a:ext cx="6337300" cy="318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8229600" cy="863600"/>
          </a:xfrm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ru-RU" b="1" i="1" u="sng" smtClean="0">
                <a:latin typeface="Rockwell Extra Bold" pitchFamily="18" charset="0"/>
              </a:rPr>
              <a:t>Этапы объединения Германии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844675"/>
            <a:ext cx="8424863" cy="3313113"/>
          </a:xfrm>
          <a:solidFill>
            <a:schemeClr val="tx1"/>
          </a:solidFill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tx1"/>
            </a:extrusionClr>
          </a:sp3d>
        </p:spPr>
        <p:txBody>
          <a:bodyPr>
            <a:flatTx/>
          </a:bodyPr>
          <a:lstStyle/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Condensed" pitchFamily="18" charset="0"/>
              </a:rPr>
              <a:t>4. </a:t>
            </a:r>
            <a:r>
              <a:rPr lang="ru-RU" b="1" i="1" smtClean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Condensed" pitchFamily="18" charset="0"/>
              </a:rPr>
              <a:t>1866 год.</a:t>
            </a:r>
            <a:r>
              <a:rPr lang="ru-RU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Condensed" pitchFamily="18" charset="0"/>
              </a:rPr>
              <a:t> </a:t>
            </a:r>
          </a:p>
          <a:p>
            <a:pPr marL="609600" indent="-60960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Condensed" pitchFamily="18" charset="0"/>
              </a:rPr>
              <a:t>Создан Северогерманский союз из</a:t>
            </a:r>
            <a:endParaRPr lang="en-US" b="1" i="1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Rockwell Condensed" pitchFamily="18" charset="0"/>
            </a:endParaRPr>
          </a:p>
          <a:p>
            <a:pPr marL="609600" indent="-60960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Condensed" pitchFamily="18" charset="0"/>
              </a:rPr>
              <a:t>             22 государств:</a:t>
            </a:r>
          </a:p>
          <a:p>
            <a:pPr marL="609600" indent="-60960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Condensed" pitchFamily="18" charset="0"/>
              </a:rPr>
              <a:t>Глава – прусский король.</a:t>
            </a:r>
          </a:p>
          <a:p>
            <a:pPr marL="609600" indent="-60960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Condensed" pitchFamily="18" charset="0"/>
              </a:rPr>
              <a:t>Рейхстаг – союзный парламент.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1412875"/>
            <a:ext cx="3024187" cy="5445125"/>
          </a:xfrm>
          <a:solidFill>
            <a:schemeClr val="tx1"/>
          </a:solidFill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tx1"/>
            </a:extrusionClr>
          </a:sp3d>
        </p:spPr>
        <p:txBody>
          <a:bodyPr>
            <a:flatTx/>
          </a:bodyPr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b="1" i="1" smtClean="0">
                <a:solidFill>
                  <a:srgbClr val="000000"/>
                </a:solidFill>
                <a:effectLst/>
              </a:rPr>
              <a:t>Война была </a:t>
            </a:r>
            <a:r>
              <a:rPr lang="ru-RU" sz="2400" b="1" i="1" u="sng" smtClean="0">
                <a:solidFill>
                  <a:srgbClr val="000000"/>
                </a:solidFill>
                <a:effectLst/>
              </a:rPr>
              <a:t>разгромной</a:t>
            </a:r>
            <a:r>
              <a:rPr lang="ru-RU" sz="2400" b="1" i="1" smtClean="0">
                <a:solidFill>
                  <a:srgbClr val="000000"/>
                </a:solidFill>
                <a:effectLst/>
              </a:rPr>
              <a:t> для французов, особенно сокрушительным было поражение </a:t>
            </a:r>
            <a:r>
              <a:rPr lang="ru-RU" sz="2400" b="1" i="1" u="sng" smtClean="0">
                <a:solidFill>
                  <a:srgbClr val="000000"/>
                </a:solidFill>
                <a:effectLst/>
              </a:rPr>
              <a:t>под Седаном</a:t>
            </a:r>
            <a:r>
              <a:rPr lang="ru-RU" sz="2400" b="1" i="1" smtClean="0">
                <a:solidFill>
                  <a:srgbClr val="000000"/>
                </a:solidFill>
                <a:effectLst/>
              </a:rPr>
              <a:t>. Наполеон </a:t>
            </a:r>
            <a:r>
              <a:rPr lang="en-US" sz="2400" b="1" i="1" smtClean="0">
                <a:solidFill>
                  <a:srgbClr val="000000"/>
                </a:solidFill>
                <a:effectLst/>
              </a:rPr>
              <a:t>III </a:t>
            </a:r>
            <a:r>
              <a:rPr lang="ru-RU" sz="2400" b="1" i="1" smtClean="0">
                <a:solidFill>
                  <a:srgbClr val="000000"/>
                </a:solidFill>
                <a:effectLst/>
              </a:rPr>
              <a:t> попал в плен. Совсем скоро </a:t>
            </a:r>
            <a:r>
              <a:rPr lang="ru-RU" sz="2400" b="1" i="1" u="sng" smtClean="0">
                <a:solidFill>
                  <a:srgbClr val="000000"/>
                </a:solidFill>
                <a:effectLst/>
              </a:rPr>
              <a:t>французы</a:t>
            </a:r>
            <a:r>
              <a:rPr lang="ru-RU" sz="2400" b="1" i="1" smtClean="0">
                <a:solidFill>
                  <a:srgbClr val="000000"/>
                </a:solidFill>
                <a:effectLst/>
              </a:rPr>
              <a:t> </a:t>
            </a:r>
            <a:r>
              <a:rPr lang="ru-RU" sz="2400" b="1" i="1" u="sng" smtClean="0">
                <a:solidFill>
                  <a:srgbClr val="000000"/>
                </a:solidFill>
                <a:effectLst/>
              </a:rPr>
              <a:t>готовы</a:t>
            </a:r>
            <a:r>
              <a:rPr lang="ru-RU" sz="2400" b="1" i="1" smtClean="0">
                <a:solidFill>
                  <a:srgbClr val="000000"/>
                </a:solidFill>
                <a:effectLst/>
              </a:rPr>
              <a:t> были </a:t>
            </a:r>
            <a:r>
              <a:rPr lang="ru-RU" sz="2400" b="1" i="1" u="sng" smtClean="0">
                <a:solidFill>
                  <a:srgbClr val="000000"/>
                </a:solidFill>
                <a:effectLst/>
              </a:rPr>
              <a:t>капитули-ровать.</a:t>
            </a:r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title"/>
          </p:nvPr>
        </p:nvSpPr>
        <p:spPr>
          <a:xfrm>
            <a:off x="250825" y="260350"/>
            <a:ext cx="8713788" cy="936625"/>
          </a:xfrm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l" eaLnBrk="1" hangingPunct="1">
              <a:defRPr/>
            </a:pPr>
            <a:r>
              <a:rPr lang="ru-RU" sz="3200" b="1" i="1" smtClean="0">
                <a:latin typeface="Rockwell Condensed" pitchFamily="18" charset="0"/>
              </a:rPr>
              <a:t>5. 1870 – 1871 г.г. Франко - Прусская война. </a:t>
            </a:r>
            <a:endParaRPr lang="ru-RU" sz="3200" smtClean="0"/>
          </a:p>
        </p:txBody>
      </p:sp>
      <p:pic>
        <p:nvPicPr>
          <p:cNvPr id="16388" name="Picture 5" descr="немцы под парижем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311525" y="1052513"/>
            <a:ext cx="5832475" cy="580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76600" y="692150"/>
            <a:ext cx="5618163" cy="5976938"/>
          </a:xfrm>
          <a:solidFill>
            <a:schemeClr val="tx1"/>
          </a:solidFill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tx1"/>
            </a:extrusionClr>
          </a:sp3d>
        </p:spPr>
        <p:txBody>
          <a:bodyPr>
            <a:flatTx/>
          </a:bodyPr>
          <a:lstStyle/>
          <a:p>
            <a:pPr eaLnBrk="1" hangingPunct="1">
              <a:defRPr/>
            </a:pPr>
            <a:r>
              <a:rPr lang="ru-RU" sz="2400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Condensed" pitchFamily="18" charset="0"/>
              </a:rPr>
              <a:t>Позиция России. Хотя Александр II с неудовольствием следил за поглощением мелких германских государств Пруссией, вызывающие требования Наполеона III к Вильгельму I рассердили царя. Более существенным являлось обещание Бисмарка поддержать Россию в пересмотре Парижского договора 1856 года, запрещавшего России иметь Черноморский военный флот. 23 июля была опубликована декларация России о нейтралитете с призывом к другим государствам о невмешательстве в франко-прусскую войну. </a:t>
            </a:r>
            <a:br>
              <a:rPr lang="ru-RU" sz="2400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Condensed" pitchFamily="18" charset="0"/>
              </a:rPr>
            </a:br>
            <a:endParaRPr lang="ru-RU" sz="2400" b="1" i="1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Rockwell Condensed" pitchFamily="18" charset="0"/>
            </a:endParaRPr>
          </a:p>
        </p:txBody>
      </p:sp>
      <p:pic>
        <p:nvPicPr>
          <p:cNvPr id="17411" name="Picture 3" descr="Александр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9388" y="188913"/>
            <a:ext cx="3240087" cy="3744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412875"/>
            <a:ext cx="8208962" cy="1223963"/>
          </a:xfrm>
          <a:solidFill>
            <a:schemeClr val="tx1"/>
          </a:solidFill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tx1"/>
            </a:extrusionClr>
          </a:sp3d>
        </p:spPr>
        <p:txBody>
          <a:bodyPr>
            <a:flatTx/>
          </a:bodyPr>
          <a:lstStyle/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b="1" i="1" u="sng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Южные государства Германии</a:t>
            </a:r>
            <a:r>
              <a:rPr lang="ru-RU" sz="1800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, а также </a:t>
            </a:r>
            <a:r>
              <a:rPr lang="ru-RU" sz="1800" b="1" i="1" u="sng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Эльзас и Лотарингия</a:t>
            </a:r>
            <a:r>
              <a:rPr lang="ru-RU" sz="1800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влились в состав единого государства. Австрия частью Германии не стала</a:t>
            </a:r>
            <a:r>
              <a:rPr lang="ru-RU" sz="1800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r>
              <a:rPr lang="ru-RU" sz="16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sz="1800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1800" b="1" i="1" u="sng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Пять миллиардов</a:t>
            </a:r>
            <a:r>
              <a:rPr lang="ru-RU" sz="1800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1800" b="1" i="1" u="sng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франков</a:t>
            </a:r>
            <a:r>
              <a:rPr lang="ru-RU" sz="1800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, которые французы выплатили немцам в качестве контрибуции</a:t>
            </a:r>
            <a:r>
              <a:rPr lang="ru-RU" sz="1400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, </a:t>
            </a:r>
            <a:r>
              <a:rPr lang="ru-RU" sz="1800" b="1" i="1" u="sng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стали прочным фундаментом</a:t>
            </a:r>
            <a:r>
              <a:rPr lang="ru-RU" sz="1800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для немецкой экономики</a:t>
            </a:r>
            <a:r>
              <a:rPr lang="ru-RU" sz="1400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r>
              <a:rPr lang="ru-RU" sz="180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title"/>
          </p:nvPr>
        </p:nvSpPr>
        <p:spPr>
          <a:xfrm>
            <a:off x="250825" y="260350"/>
            <a:ext cx="8713788" cy="936625"/>
          </a:xfrm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ru-RU" sz="2800" b="1" i="1" smtClean="0">
                <a:latin typeface="Rockwell Condensed" pitchFamily="18" charset="0"/>
              </a:rPr>
              <a:t>5. </a:t>
            </a:r>
            <a:r>
              <a:rPr lang="ru-RU" sz="3200" b="1" i="1" smtClean="0">
                <a:latin typeface="Rockwell Condensed" pitchFamily="18" charset="0"/>
              </a:rPr>
              <a:t>1870 – 1871 г.г. Франко - Прусская война. </a:t>
            </a:r>
            <a:r>
              <a:rPr lang="ru-RU" sz="3200" b="1" i="1" u="sng" smtClean="0">
                <a:latin typeface="Rockwell Condensed" pitchFamily="18" charset="0"/>
              </a:rPr>
              <a:t>Итоги:</a:t>
            </a:r>
            <a:endParaRPr lang="ru-RU" sz="3200" u="sng" smtClean="0"/>
          </a:p>
        </p:txBody>
      </p:sp>
      <p:pic>
        <p:nvPicPr>
          <p:cNvPr id="18436" name="Picture 5" descr="Объединение Германии вокруг Пруссии в 1807—187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00113" y="2708275"/>
            <a:ext cx="7345362" cy="388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208962" cy="1727200"/>
          </a:xfrm>
          <a:solidFill>
            <a:schemeClr val="tx1"/>
          </a:solidFill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tx1"/>
            </a:extrusionClr>
          </a:sp3d>
        </p:spPr>
        <p:txBody>
          <a:bodyPr>
            <a:flatTx/>
          </a:bodyPr>
          <a:lstStyle/>
          <a:p>
            <a:pPr marL="609600" indent="-609600"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Condensed" pitchFamily="18" charset="0"/>
              </a:rPr>
              <a:t>18 января 1871 года в Версальском дворце                   под Парижем провозглашена </a:t>
            </a:r>
            <a:r>
              <a:rPr lang="ru-RU" sz="2400" b="1" i="1" u="sng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Condensed" pitchFamily="18" charset="0"/>
              </a:rPr>
              <a:t>Германская империя</a:t>
            </a:r>
            <a:r>
              <a:rPr lang="ru-RU" sz="2400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Condensed" pitchFamily="18" charset="0"/>
              </a:rPr>
              <a:t>.</a:t>
            </a:r>
          </a:p>
          <a:p>
            <a:pPr marL="609600" indent="-609600"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Condensed" pitchFamily="18" charset="0"/>
              </a:rPr>
              <a:t>Кайзер – король Вильгельм </a:t>
            </a:r>
            <a:r>
              <a:rPr lang="en-US" sz="2400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Condensed" pitchFamily="18" charset="0"/>
              </a:rPr>
              <a:t>I</a:t>
            </a:r>
            <a:r>
              <a:rPr lang="ru-RU" sz="2400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Condensed" pitchFamily="18" charset="0"/>
              </a:rPr>
              <a:t>.</a:t>
            </a:r>
          </a:p>
          <a:p>
            <a:pPr marL="609600" indent="-609600"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400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Condensed" pitchFamily="18" charset="0"/>
              </a:rPr>
              <a:t>Рейхсканцлер – Бисмарк.</a:t>
            </a:r>
          </a:p>
        </p:txBody>
      </p:sp>
      <p:pic>
        <p:nvPicPr>
          <p:cNvPr id="19459" name="Picture 3" descr="Провозглашение Германской империи в Версальском дворце под Парижем в 187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187450" y="2997200"/>
            <a:ext cx="6481763" cy="3671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348" name="Rectangle 4"/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8713788" cy="936625"/>
          </a:xfrm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l" eaLnBrk="1" hangingPunct="1">
              <a:defRPr/>
            </a:pPr>
            <a:r>
              <a:rPr lang="ru-RU" sz="2800" b="1" i="1" smtClean="0">
                <a:latin typeface="Rockwell Condensed" pitchFamily="18" charset="0"/>
              </a:rPr>
              <a:t>5. 1870 – 1871 г.г. Франко - Прусская война. Итоги:</a:t>
            </a:r>
            <a:endParaRPr lang="ru-RU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744538"/>
          </a:xfrm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ru-RU" b="1" i="1" u="sng" smtClean="0">
                <a:latin typeface="Rockwell Extra Bold" pitchFamily="18" charset="0"/>
              </a:rPr>
              <a:t>Германская Империя</a:t>
            </a:r>
          </a:p>
        </p:txBody>
      </p:sp>
      <p:pic>
        <p:nvPicPr>
          <p:cNvPr id="20483" name="Picture 4" descr="1 союзный тайлер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76288" y="1524000"/>
            <a:ext cx="7591425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755650" y="404813"/>
            <a:ext cx="7772400" cy="1439862"/>
          </a:xfrm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ru-RU" sz="4800" b="1" i="1" u="sng" dirty="0" smtClean="0">
                <a:solidFill>
                  <a:schemeClr val="tx1"/>
                </a:solidFill>
                <a:latin typeface="Rockwell Condensed" pitchFamily="18" charset="0"/>
              </a:rPr>
              <a:t>Образование Германской Империи</a:t>
            </a:r>
          </a:p>
        </p:txBody>
      </p:sp>
      <p:pic>
        <p:nvPicPr>
          <p:cNvPr id="3075" name="Picture 14" descr="Файл:Wappen Deutsches Reich - Reichsadler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476375" y="1844675"/>
            <a:ext cx="2808288" cy="273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63" name="Rectangle 15"/>
          <p:cNvSpPr>
            <a:spLocks noGrp="1" noChangeArrowheads="1"/>
          </p:cNvSpPr>
          <p:nvPr>
            <p:ph type="subTitle" idx="1"/>
          </p:nvPr>
        </p:nvSpPr>
        <p:spPr>
          <a:xfrm>
            <a:off x="684213" y="4508500"/>
            <a:ext cx="8064500" cy="1943100"/>
          </a:xfrm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ru-RU" sz="2800" i="1" dirty="0" smtClean="0">
                <a:latin typeface="Rockwell Extra Bold" pitchFamily="18" charset="0"/>
              </a:rPr>
              <a:t> </a:t>
            </a:r>
            <a:r>
              <a:rPr lang="ru-RU" sz="2400" b="1" i="1" dirty="0" smtClean="0">
                <a:latin typeface="Rockwell Extra Bold" pitchFamily="18" charset="0"/>
              </a:rPr>
              <a:t>Проблемы объединения германских земель</a:t>
            </a:r>
          </a:p>
          <a:p>
            <a:pPr eaLnBrk="1" hangingPunct="1">
              <a:defRPr/>
            </a:pPr>
            <a:r>
              <a:rPr lang="ru-RU" sz="2400" b="1" i="1" dirty="0" smtClean="0">
                <a:latin typeface="Rockwell Extra Bold" pitchFamily="18" charset="0"/>
              </a:rPr>
              <a:t>Предпосылки объединения</a:t>
            </a:r>
          </a:p>
          <a:p>
            <a:pPr eaLnBrk="1" hangingPunct="1">
              <a:defRPr/>
            </a:pPr>
            <a:r>
              <a:rPr lang="ru-RU" sz="2400" b="1" i="1" dirty="0" smtClean="0">
                <a:latin typeface="Rockwell Extra Bold" pitchFamily="18" charset="0"/>
              </a:rPr>
              <a:t>Этапы объединения Германии</a:t>
            </a:r>
          </a:p>
          <a:p>
            <a:pPr eaLnBrk="1" hangingPunct="1">
              <a:defRPr/>
            </a:pPr>
            <a:r>
              <a:rPr lang="ru-RU" sz="2400" b="1" i="1" dirty="0" smtClean="0">
                <a:latin typeface="Rockwell Extra Bold" pitchFamily="18" charset="0"/>
              </a:rPr>
              <a:t>Германская Империя</a:t>
            </a:r>
          </a:p>
        </p:txBody>
      </p:sp>
      <p:pic>
        <p:nvPicPr>
          <p:cNvPr id="3077" name="Picture 16" descr="Файл:Flag of the German Empire.sv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859338" y="2492375"/>
            <a:ext cx="2879725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333375"/>
            <a:ext cx="7772400" cy="719138"/>
          </a:xfrm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ru-RU" b="1" i="1" u="sng" smtClean="0">
                <a:latin typeface="Rockwell Extra Bold" pitchFamily="18" charset="0"/>
              </a:rPr>
              <a:t>Германская Империя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79388" y="1125538"/>
            <a:ext cx="5688012" cy="48244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2800" b="1" smtClean="0">
                <a:latin typeface="Rockwell Condensed" pitchFamily="18" charset="0"/>
              </a:rPr>
              <a:t>Ни одному другому монарху не было воздвигнуто так много памятников, как Вильгельму I. Первая конная статуя тогда ещё только короля Пруссии Вильгельма была создана берлинским скульптором Фридрихом Драке в 1867 г. Прусский институт памятников насчитал 63 скульптурных изваяния, изображающих кайзера на коне, 231 — стоящим, 5 — сидящим и 126 бюстов Вильгельма I.</a:t>
            </a:r>
          </a:p>
        </p:txBody>
      </p:sp>
      <p:pic>
        <p:nvPicPr>
          <p:cNvPr id="21508" name="Picture 5" descr="памятник вилгельму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95963" y="1268413"/>
            <a:ext cx="3025775" cy="479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260350"/>
            <a:ext cx="7772400" cy="720725"/>
          </a:xfrm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ru-RU" sz="4000" b="1" i="1" u="sng" smtClean="0">
                <a:latin typeface="Rockwell Extra Bold" pitchFamily="18" charset="0"/>
              </a:rPr>
              <a:t>Германская Империя</a:t>
            </a:r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23850" y="3213100"/>
            <a:ext cx="8569325" cy="3168650"/>
          </a:xfrm>
          <a:solidFill>
            <a:schemeClr val="tx1"/>
          </a:solidFill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tx1"/>
            </a:extrusionClr>
          </a:sp3d>
        </p:spPr>
        <p:txBody>
          <a:bodyPr>
            <a:flatTx/>
          </a:bodyPr>
          <a:lstStyle/>
          <a:p>
            <a:pPr algn="l" eaLnBrk="1" hangingPunct="1">
              <a:lnSpc>
                <a:spcPct val="80000"/>
              </a:lnSpc>
              <a:defRPr/>
            </a:pPr>
            <a:r>
              <a:rPr lang="ru-RU" sz="2400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Condensed" pitchFamily="18" charset="0"/>
              </a:rPr>
              <a:t>В мае 1868 года Бисмарк заявил:</a:t>
            </a:r>
          </a:p>
          <a:p>
            <a:pPr algn="l" eaLnBrk="1" hangingPunct="1">
              <a:lnSpc>
                <a:spcPct val="80000"/>
              </a:lnSpc>
              <a:defRPr/>
            </a:pPr>
            <a:r>
              <a:rPr lang="ru-RU" sz="2400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Condensed" pitchFamily="18" charset="0"/>
              </a:rPr>
              <a:t>«Все мы носим в сердце идею национального единения, однако для расчётливого политика на первом месте всегда необходимое, а уже потом желательное, то есть вначале оборудование дома, а только потом его расширение. Если Германия реализует свои национальные устремления до окончания девятнадцатого века, я сочту это величайшим событием, а случись то же самое через десять или даже пять лет — это было бы нечто из ряда вон выходящее, неожиданная милость божья». </a:t>
            </a:r>
          </a:p>
        </p:txBody>
      </p:sp>
      <p:pic>
        <p:nvPicPr>
          <p:cNvPr id="22532" name="Picture 6" descr="Файл:Wappen Deutsches Reich - Reichsadler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339975" y="1125538"/>
            <a:ext cx="1584325" cy="165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Picture 7" descr="Файл:Flag of the German Empire.sv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572000" y="1412875"/>
            <a:ext cx="2016125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333375"/>
            <a:ext cx="7772400" cy="719138"/>
          </a:xfrm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ru-RU" b="1" i="1" u="sng" smtClean="0">
                <a:latin typeface="Rockwell Extra Bold" pitchFamily="18" charset="0"/>
              </a:rPr>
              <a:t>Повторение</a:t>
            </a:r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68313" y="1557338"/>
            <a:ext cx="8135937" cy="4176712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Black" pitchFamily="34" charset="0"/>
              </a:rPr>
              <a:t>Отто фон Бисмарк – </a:t>
            </a:r>
          </a:p>
          <a:p>
            <a:pPr algn="l" eaLnBrk="1" hangingPunct="1">
              <a:defRPr/>
            </a:pPr>
            <a:r>
              <a:rPr lang="ru-RU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Black" pitchFamily="34" charset="0"/>
              </a:rPr>
              <a:t>Вильгельм </a:t>
            </a:r>
            <a:r>
              <a:rPr lang="en-US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Black" pitchFamily="34" charset="0"/>
              </a:rPr>
              <a:t>I</a:t>
            </a:r>
            <a:r>
              <a:rPr lang="ru-RU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Black" pitchFamily="34" charset="0"/>
              </a:rPr>
              <a:t> – </a:t>
            </a:r>
          </a:p>
          <a:p>
            <a:pPr algn="l" eaLnBrk="1" hangingPunct="1">
              <a:defRPr/>
            </a:pPr>
            <a:r>
              <a:rPr lang="ru-RU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Black" pitchFamily="34" charset="0"/>
              </a:rPr>
              <a:t>Рейхстаг – </a:t>
            </a:r>
          </a:p>
          <a:p>
            <a:pPr algn="l" eaLnBrk="1" hangingPunct="1">
              <a:defRPr/>
            </a:pPr>
            <a:r>
              <a:rPr lang="ru-RU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Black" pitchFamily="34" charset="0"/>
              </a:rPr>
              <a:t>Итоги австро-прусской войны – </a:t>
            </a:r>
          </a:p>
          <a:p>
            <a:pPr algn="l" eaLnBrk="1" hangingPunct="1">
              <a:defRPr/>
            </a:pPr>
            <a:r>
              <a:rPr lang="ru-RU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Black" pitchFamily="34" charset="0"/>
              </a:rPr>
              <a:t>Итоги франко-прусской войны –</a:t>
            </a:r>
          </a:p>
          <a:p>
            <a:pPr algn="l" eaLnBrk="1" hangingPunct="1">
              <a:defRPr/>
            </a:pPr>
            <a:r>
              <a:rPr lang="ru-RU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Black" pitchFamily="34" charset="0"/>
              </a:rPr>
              <a:t>Когда</a:t>
            </a:r>
            <a:r>
              <a:rPr lang="en-US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Black" pitchFamily="34" charset="0"/>
              </a:rPr>
              <a:t> </a:t>
            </a:r>
            <a:r>
              <a:rPr lang="ru-RU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Black" pitchFamily="34" charset="0"/>
              </a:rPr>
              <a:t>была провозглашена Германская Империя</a:t>
            </a:r>
            <a:r>
              <a:rPr lang="ru-RU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Rockwell Condensed" pitchFamily="18" charset="0"/>
              </a:rPr>
              <a:t>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611188" y="404813"/>
            <a:ext cx="7772400" cy="792162"/>
          </a:xfrm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ru-RU" i="1" dirty="0" smtClean="0">
                <a:latin typeface="Rockwell Extra Bold" pitchFamily="18" charset="0"/>
              </a:rPr>
              <a:t>Проблемы объединения</a:t>
            </a:r>
            <a:r>
              <a:rPr lang="ru-RU" sz="4000" dirty="0" smtClean="0"/>
              <a:t> </a:t>
            </a:r>
          </a:p>
        </p:txBody>
      </p:sp>
      <p:pic>
        <p:nvPicPr>
          <p:cNvPr id="4099" name="Picture 8" descr="Объединение Германии вокруг Пруссии в 1807—187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9388" y="1557338"/>
            <a:ext cx="8785225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9" descr="Объединение Германии вокруг Пруссии в 1807—187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9388" y="1557338"/>
            <a:ext cx="8785225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404813"/>
            <a:ext cx="7772400" cy="792162"/>
          </a:xfrm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eaLnBrk="1" hangingPunct="1">
              <a:defRPr/>
            </a:pPr>
            <a:endParaRPr lang="ru-RU" smtClean="0"/>
          </a:p>
        </p:txBody>
      </p:sp>
      <p:sp>
        <p:nvSpPr>
          <p:cNvPr id="5123" name="Rectangle 16"/>
          <p:cNvSpPr>
            <a:spLocks noChangeArrowheads="1"/>
          </p:cNvSpPr>
          <p:nvPr/>
        </p:nvSpPr>
        <p:spPr bwMode="auto">
          <a:xfrm>
            <a:off x="179388" y="2060575"/>
            <a:ext cx="3816350" cy="865188"/>
          </a:xfrm>
          <a:prstGeom prst="rect">
            <a:avLst/>
          </a:prstGeom>
          <a:solidFill>
            <a:srgbClr val="FFFFFF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FF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ru-RU" b="1" i="1">
                <a:solidFill>
                  <a:srgbClr val="000000"/>
                </a:solidFill>
                <a:latin typeface="Rockwell Extra Bold" pitchFamily="18" charset="0"/>
              </a:rPr>
              <a:t>Несколько десятков</a:t>
            </a:r>
          </a:p>
          <a:p>
            <a:pPr algn="ctr"/>
            <a:r>
              <a:rPr lang="ru-RU" b="1" i="1">
                <a:solidFill>
                  <a:srgbClr val="000000"/>
                </a:solidFill>
                <a:latin typeface="Rockwell Extra Bold" pitchFamily="18" charset="0"/>
              </a:rPr>
              <a:t>германских государств</a:t>
            </a:r>
            <a:r>
              <a:rPr lang="ru-RU" i="1"/>
              <a:t> </a:t>
            </a:r>
          </a:p>
        </p:txBody>
      </p:sp>
      <p:sp>
        <p:nvSpPr>
          <p:cNvPr id="22545" name="Rectangle 17"/>
          <p:cNvSpPr>
            <a:spLocks noChangeArrowheads="1"/>
          </p:cNvSpPr>
          <p:nvPr/>
        </p:nvSpPr>
        <p:spPr bwMode="auto">
          <a:xfrm>
            <a:off x="611188" y="404813"/>
            <a:ext cx="7848600" cy="792162"/>
          </a:xfrm>
          <a:prstGeom prst="rect">
            <a:avLst/>
          </a:prstGeom>
          <a:solidFill>
            <a:schemeClr val="tx1"/>
          </a:solidFill>
          <a:ln w="25400" cap="sq">
            <a:miter lim="800000"/>
            <a:headEnd type="none" w="sm" len="sm"/>
            <a:tailEnd type="none" w="sm" len="sm"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tx1"/>
            </a:extrusionClr>
          </a:sp3d>
        </p:spPr>
        <p:txBody>
          <a:bodyPr wrap="none" anchor="ctr">
            <a:flatTx/>
          </a:bodyPr>
          <a:lstStyle/>
          <a:p>
            <a:pPr algn="ctr">
              <a:defRPr/>
            </a:pPr>
            <a:r>
              <a:rPr lang="ru-RU" sz="3200" b="1" i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Extra Bold" pitchFamily="18" charset="0"/>
              </a:rPr>
              <a:t>Проблемы объединения</a:t>
            </a:r>
          </a:p>
        </p:txBody>
      </p:sp>
      <p:sp>
        <p:nvSpPr>
          <p:cNvPr id="5125" name="AutoShape 18"/>
          <p:cNvSpPr>
            <a:spLocks noChangeArrowheads="1"/>
          </p:cNvSpPr>
          <p:nvPr/>
        </p:nvSpPr>
        <p:spPr bwMode="auto">
          <a:xfrm rot="5400000">
            <a:off x="1835150" y="1341438"/>
            <a:ext cx="649287" cy="503238"/>
          </a:xfrm>
          <a:prstGeom prst="rightArrow">
            <a:avLst>
              <a:gd name="adj1" fmla="val 50000"/>
              <a:gd name="adj2" fmla="val 32255"/>
            </a:avLst>
          </a:prstGeom>
          <a:solidFill>
            <a:schemeClr val="tx1"/>
          </a:solid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tx1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5126" name="Rectangle 19"/>
          <p:cNvSpPr>
            <a:spLocks noChangeArrowheads="1"/>
          </p:cNvSpPr>
          <p:nvPr/>
        </p:nvSpPr>
        <p:spPr bwMode="auto">
          <a:xfrm>
            <a:off x="1476375" y="3213100"/>
            <a:ext cx="3816350" cy="865188"/>
          </a:xfrm>
          <a:prstGeom prst="rect">
            <a:avLst/>
          </a:prstGeom>
          <a:solidFill>
            <a:schemeClr val="tx1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tx1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ru-RU" b="1" i="1">
                <a:solidFill>
                  <a:srgbClr val="000000"/>
                </a:solidFill>
                <a:latin typeface="Rockwell Extra Bold" pitchFamily="18" charset="0"/>
              </a:rPr>
              <a:t>Неодинаковый  </a:t>
            </a:r>
          </a:p>
          <a:p>
            <a:pPr algn="ctr"/>
            <a:r>
              <a:rPr lang="ru-RU" b="1" i="1">
                <a:solidFill>
                  <a:srgbClr val="000000"/>
                </a:solidFill>
                <a:latin typeface="Rockwell Extra Bold" pitchFamily="18" charset="0"/>
              </a:rPr>
              <a:t>уровень развития</a:t>
            </a:r>
            <a:r>
              <a:rPr lang="ru-RU" sz="2000"/>
              <a:t> </a:t>
            </a:r>
          </a:p>
        </p:txBody>
      </p:sp>
      <p:sp>
        <p:nvSpPr>
          <p:cNvPr id="5127" name="Rectangle 20"/>
          <p:cNvSpPr>
            <a:spLocks noChangeArrowheads="1"/>
          </p:cNvSpPr>
          <p:nvPr/>
        </p:nvSpPr>
        <p:spPr bwMode="auto">
          <a:xfrm>
            <a:off x="2555875" y="4437063"/>
            <a:ext cx="4608513" cy="865187"/>
          </a:xfrm>
          <a:prstGeom prst="rect">
            <a:avLst/>
          </a:prstGeom>
          <a:solidFill>
            <a:schemeClr val="tx1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tx1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ru-RU" b="1" i="1">
                <a:solidFill>
                  <a:srgbClr val="000000"/>
                </a:solidFill>
                <a:latin typeface="Rockwell Extra Bold" pitchFamily="18" charset="0"/>
              </a:rPr>
              <a:t>Борьба за главенство </a:t>
            </a:r>
          </a:p>
          <a:p>
            <a:pPr algn="ctr"/>
            <a:r>
              <a:rPr lang="ru-RU" b="1" i="1">
                <a:solidFill>
                  <a:srgbClr val="000000"/>
                </a:solidFill>
                <a:latin typeface="Rockwell Extra Bold" pitchFamily="18" charset="0"/>
              </a:rPr>
              <a:t>между Австрией и Пруссией</a:t>
            </a:r>
          </a:p>
        </p:txBody>
      </p:sp>
      <p:sp>
        <p:nvSpPr>
          <p:cNvPr id="5128" name="Rectangle 21"/>
          <p:cNvSpPr>
            <a:spLocks noChangeArrowheads="1"/>
          </p:cNvSpPr>
          <p:nvPr/>
        </p:nvSpPr>
        <p:spPr bwMode="auto">
          <a:xfrm>
            <a:off x="4932363" y="5734050"/>
            <a:ext cx="3816350" cy="865188"/>
          </a:xfrm>
          <a:prstGeom prst="rect">
            <a:avLst/>
          </a:prstGeom>
          <a:solidFill>
            <a:schemeClr val="tx1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tx1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ru-RU" b="1" i="1">
                <a:solidFill>
                  <a:srgbClr val="000000"/>
                </a:solidFill>
                <a:latin typeface="Rockwell Extra Bold" pitchFamily="18" charset="0"/>
              </a:rPr>
              <a:t>Католицизм на юге</a:t>
            </a:r>
          </a:p>
          <a:p>
            <a:pPr algn="ctr"/>
            <a:r>
              <a:rPr lang="ru-RU" b="1" i="1">
                <a:solidFill>
                  <a:srgbClr val="000000"/>
                </a:solidFill>
                <a:latin typeface="Rockwell Extra Bold" pitchFamily="18" charset="0"/>
              </a:rPr>
              <a:t>Протестантизм на севере</a:t>
            </a:r>
          </a:p>
        </p:txBody>
      </p:sp>
      <p:sp>
        <p:nvSpPr>
          <p:cNvPr id="5129" name="AutoShape 24"/>
          <p:cNvSpPr>
            <a:spLocks noChangeArrowheads="1"/>
          </p:cNvSpPr>
          <p:nvPr/>
        </p:nvSpPr>
        <p:spPr bwMode="auto">
          <a:xfrm rot="5400000">
            <a:off x="3960019" y="1953419"/>
            <a:ext cx="1727200" cy="503238"/>
          </a:xfrm>
          <a:prstGeom prst="rightArrow">
            <a:avLst>
              <a:gd name="adj1" fmla="val 50000"/>
              <a:gd name="adj2" fmla="val 85804"/>
            </a:avLst>
          </a:prstGeom>
          <a:solidFill>
            <a:schemeClr val="tx1"/>
          </a:solid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tx1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5130" name="AutoShape 27"/>
          <p:cNvSpPr>
            <a:spLocks noChangeArrowheads="1"/>
          </p:cNvSpPr>
          <p:nvPr/>
        </p:nvSpPr>
        <p:spPr bwMode="auto">
          <a:xfrm rot="5400000">
            <a:off x="4787901" y="2565400"/>
            <a:ext cx="2951162" cy="503237"/>
          </a:xfrm>
          <a:prstGeom prst="rightArrow">
            <a:avLst>
              <a:gd name="adj1" fmla="val 50000"/>
              <a:gd name="adj2" fmla="val 146609"/>
            </a:avLst>
          </a:prstGeom>
          <a:solidFill>
            <a:schemeClr val="tx1"/>
          </a:solid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tx1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sp>
        <p:nvSpPr>
          <p:cNvPr id="5131" name="AutoShape 28"/>
          <p:cNvSpPr>
            <a:spLocks noChangeArrowheads="1"/>
          </p:cNvSpPr>
          <p:nvPr/>
        </p:nvSpPr>
        <p:spPr bwMode="auto">
          <a:xfrm rot="5400000">
            <a:off x="5795169" y="3213894"/>
            <a:ext cx="4248150" cy="503238"/>
          </a:xfrm>
          <a:prstGeom prst="rightArrow">
            <a:avLst>
              <a:gd name="adj1" fmla="val 50000"/>
              <a:gd name="adj2" fmla="val 211041"/>
            </a:avLst>
          </a:prstGeom>
          <a:solidFill>
            <a:schemeClr val="tx1"/>
          </a:solid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tx1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8" name="Rectangle 6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792163"/>
          </a:xfrm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ru-RU" sz="4800" b="1" i="1" u="sng" smtClean="0">
                <a:latin typeface="Rockwell Extra Bold" pitchFamily="18" charset="0"/>
              </a:rPr>
              <a:t>Предпосылки объединения</a:t>
            </a:r>
          </a:p>
        </p:txBody>
      </p:sp>
      <p:sp>
        <p:nvSpPr>
          <p:cNvPr id="6147" name="Rectangle 11"/>
          <p:cNvSpPr>
            <a:spLocks noChangeArrowheads="1"/>
          </p:cNvSpPr>
          <p:nvPr/>
        </p:nvSpPr>
        <p:spPr bwMode="auto">
          <a:xfrm>
            <a:off x="323850" y="1309688"/>
            <a:ext cx="8208963" cy="4491037"/>
          </a:xfrm>
          <a:prstGeom prst="rect">
            <a:avLst/>
          </a:prstGeom>
          <a:solidFill>
            <a:schemeClr val="tx1"/>
          </a:solid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tx1"/>
            </a:extrusionClr>
          </a:sp3d>
        </p:spPr>
        <p:txBody>
          <a:bodyPr anchor="ctr">
            <a:spAutoFit/>
            <a:flatTx/>
          </a:bodyPr>
          <a:lstStyle/>
          <a:p>
            <a:r>
              <a:rPr lang="ru-RU" sz="3200" b="1" i="1">
                <a:solidFill>
                  <a:srgbClr val="000000"/>
                </a:solidFill>
                <a:latin typeface="Rockwell Condensed" pitchFamily="18" charset="0"/>
              </a:rPr>
              <a:t>-1814 год </a:t>
            </a:r>
          </a:p>
          <a:p>
            <a:r>
              <a:rPr lang="ru-RU" sz="3200" b="1" i="1">
                <a:solidFill>
                  <a:srgbClr val="000000"/>
                </a:solidFill>
                <a:latin typeface="Rockwell Condensed" pitchFamily="18" charset="0"/>
              </a:rPr>
              <a:t>Венский конгресс:</a:t>
            </a:r>
          </a:p>
          <a:p>
            <a:r>
              <a:rPr lang="ru-RU" sz="3200" b="1" i="1">
                <a:solidFill>
                  <a:srgbClr val="000000"/>
                </a:solidFill>
                <a:latin typeface="Rockwell Condensed" pitchFamily="18" charset="0"/>
              </a:rPr>
              <a:t>Создание германского союза из 38 государств.</a:t>
            </a:r>
          </a:p>
          <a:p>
            <a:endParaRPr lang="ru-RU" sz="3200" b="1" i="1">
              <a:solidFill>
                <a:srgbClr val="000000"/>
              </a:solidFill>
              <a:latin typeface="Rockwell Condensed" pitchFamily="18" charset="0"/>
            </a:endParaRPr>
          </a:p>
          <a:p>
            <a:r>
              <a:rPr lang="ru-RU" sz="3200" b="1" i="1">
                <a:solidFill>
                  <a:srgbClr val="000000"/>
                </a:solidFill>
                <a:latin typeface="Rockwell Condensed" pitchFamily="18" charset="0"/>
              </a:rPr>
              <a:t>-1834 год</a:t>
            </a:r>
          </a:p>
          <a:p>
            <a:r>
              <a:rPr lang="ru-RU" sz="3200" b="1" i="1">
                <a:solidFill>
                  <a:srgbClr val="000000"/>
                </a:solidFill>
                <a:latin typeface="Rockwell Condensed" pitchFamily="18" charset="0"/>
              </a:rPr>
              <a:t>Таможенный союз из 18 германских государств.</a:t>
            </a:r>
          </a:p>
          <a:p>
            <a:pPr eaLnBrk="0" hangingPunct="0"/>
            <a:endParaRPr lang="ru-RU" sz="3200" b="1" i="1">
              <a:solidFill>
                <a:srgbClr val="000000"/>
              </a:solidFill>
              <a:latin typeface="Rockwell Condense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792163"/>
          </a:xfrm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ru-RU" sz="4800" b="1" i="1" u="sng" smtClean="0">
                <a:latin typeface="Rockwell Extra Bold" pitchFamily="18" charset="0"/>
              </a:rPr>
              <a:t>Предпосылки объединения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395288" y="1341438"/>
            <a:ext cx="8353425" cy="1812925"/>
          </a:xfrm>
          <a:prstGeom prst="rect">
            <a:avLst/>
          </a:prstGeom>
          <a:solidFill>
            <a:schemeClr val="tx1"/>
          </a:solid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tx1"/>
            </a:extrusionClr>
          </a:sp3d>
        </p:spPr>
        <p:txBody>
          <a:bodyPr anchor="ctr">
            <a:spAutoFit/>
            <a:flatTx/>
          </a:bodyPr>
          <a:lstStyle/>
          <a:p>
            <a:r>
              <a:rPr lang="ru-RU" sz="2800" b="1" i="1">
                <a:solidFill>
                  <a:srgbClr val="000000"/>
                </a:solidFill>
                <a:latin typeface="Rockwell Condensed" pitchFamily="18" charset="0"/>
              </a:rPr>
              <a:t>-1848-1849</a:t>
            </a:r>
          </a:p>
          <a:p>
            <a:r>
              <a:rPr lang="ru-RU" sz="2800" b="1" i="1">
                <a:solidFill>
                  <a:srgbClr val="000000"/>
                </a:solidFill>
                <a:latin typeface="Rockwell Condensed" pitchFamily="18" charset="0"/>
              </a:rPr>
              <a:t> Работал общегерманский парламент. </a:t>
            </a:r>
          </a:p>
          <a:p>
            <a:r>
              <a:rPr lang="ru-RU" sz="2800" b="1" i="1">
                <a:solidFill>
                  <a:srgbClr val="000000"/>
                </a:solidFill>
                <a:latin typeface="Rockwell Condensed" pitchFamily="18" charset="0"/>
              </a:rPr>
              <a:t>29 германских государств признали единую конституцию.</a:t>
            </a:r>
          </a:p>
        </p:txBody>
      </p:sp>
      <p:pic>
        <p:nvPicPr>
          <p:cNvPr id="7172" name="Picture 4" descr="1948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116013" y="3213100"/>
            <a:ext cx="6840537" cy="331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792163"/>
          </a:xfrm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ru-RU" sz="4800" b="1" i="1" u="sng" smtClean="0">
                <a:latin typeface="Rockwell Extra Bold" pitchFamily="18" charset="0"/>
              </a:rPr>
              <a:t>Предпосылки объединения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323850" y="1916113"/>
            <a:ext cx="4824413" cy="2541587"/>
          </a:xfrm>
          <a:prstGeom prst="rect">
            <a:avLst/>
          </a:prstGeom>
          <a:solidFill>
            <a:schemeClr val="tx1"/>
          </a:solid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tx1"/>
            </a:extrusionClr>
          </a:sp3d>
        </p:spPr>
        <p:txBody>
          <a:bodyPr anchor="ctr">
            <a:spAutoFit/>
            <a:flatTx/>
          </a:bodyPr>
          <a:lstStyle/>
          <a:p>
            <a:r>
              <a:rPr lang="ru-RU" sz="3200" b="1" i="1">
                <a:solidFill>
                  <a:srgbClr val="000000"/>
                </a:solidFill>
                <a:latin typeface="Rockwell Condensed" pitchFamily="18" charset="0"/>
              </a:rPr>
              <a:t>- Сеть железных дорог соединила германские земли.</a:t>
            </a:r>
          </a:p>
          <a:p>
            <a:r>
              <a:rPr lang="ru-RU" sz="3200" b="1" i="1">
                <a:solidFill>
                  <a:srgbClr val="000000"/>
                </a:solidFill>
                <a:latin typeface="Rockwell Condensed" pitchFamily="18" charset="0"/>
              </a:rPr>
              <a:t>- Рост буржуазии. Гроссбауэры.</a:t>
            </a:r>
          </a:p>
        </p:txBody>
      </p:sp>
      <p:pic>
        <p:nvPicPr>
          <p:cNvPr id="8196" name="Picture 4" descr="Фридрих Вильгельм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364163" y="1412875"/>
            <a:ext cx="33147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323850" y="1916113"/>
            <a:ext cx="4824413" cy="2541587"/>
          </a:xfrm>
          <a:prstGeom prst="rect">
            <a:avLst/>
          </a:prstGeom>
          <a:solidFill>
            <a:schemeClr val="tx1"/>
          </a:solidFill>
          <a:ln w="9525"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tx1"/>
            </a:extrusionClr>
          </a:sp3d>
        </p:spPr>
        <p:txBody>
          <a:bodyPr anchor="ctr">
            <a:spAutoFit/>
            <a:flatTx/>
          </a:bodyPr>
          <a:lstStyle/>
          <a:p>
            <a:r>
              <a:rPr lang="ru-RU" sz="3200" b="1" i="1">
                <a:solidFill>
                  <a:srgbClr val="000000"/>
                </a:solidFill>
                <a:latin typeface="Rockwell Condensed" pitchFamily="18" charset="0"/>
              </a:rPr>
              <a:t>- Сеть железных дорог соединила германские земли.</a:t>
            </a:r>
          </a:p>
          <a:p>
            <a:r>
              <a:rPr lang="ru-RU" sz="3200" b="1" i="1">
                <a:solidFill>
                  <a:srgbClr val="000000"/>
                </a:solidFill>
                <a:latin typeface="Rockwell Condensed" pitchFamily="18" charset="0"/>
              </a:rPr>
              <a:t>- Рост буржуазии. </a:t>
            </a:r>
            <a:r>
              <a:rPr lang="en-US" sz="3200" b="1" i="1">
                <a:solidFill>
                  <a:srgbClr val="000000"/>
                </a:solidFill>
                <a:latin typeface="Rockwell Condensed" pitchFamily="18" charset="0"/>
              </a:rPr>
              <a:t>  </a:t>
            </a:r>
            <a:r>
              <a:rPr lang="ru-RU" sz="3200" b="1" i="1">
                <a:solidFill>
                  <a:srgbClr val="000000"/>
                </a:solidFill>
                <a:latin typeface="Rockwell Condensed" pitchFamily="18" charset="0"/>
              </a:rPr>
              <a:t>Гроссбауэры.</a:t>
            </a:r>
          </a:p>
        </p:txBody>
      </p:sp>
      <p:sp>
        <p:nvSpPr>
          <p:cNvPr id="8198" name="Rectangle 7"/>
          <p:cNvSpPr>
            <a:spLocks noChangeArrowheads="1"/>
          </p:cNvSpPr>
          <p:nvPr/>
        </p:nvSpPr>
        <p:spPr bwMode="auto">
          <a:xfrm>
            <a:off x="5364163" y="6165850"/>
            <a:ext cx="347345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anchor="ctr">
            <a:spAutoFit/>
          </a:bodyPr>
          <a:lstStyle/>
          <a:p>
            <a:r>
              <a:rPr lang="ru-RU"/>
              <a:t>Фридрих Вильгельм IV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8229600" cy="863600"/>
          </a:xfrm>
          <a:effectLst>
            <a:outerShdw dist="107763" dir="81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ru-RU" b="1" i="1" u="sng" smtClean="0">
                <a:latin typeface="Rockwell Extra Bold" pitchFamily="18" charset="0"/>
              </a:rPr>
              <a:t>Этапы объединения Германии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5256212" cy="4105275"/>
          </a:xfrm>
          <a:solidFill>
            <a:schemeClr val="tx1"/>
          </a:solidFill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tx1"/>
            </a:extrusionClr>
          </a:sp3d>
        </p:spPr>
        <p:txBody>
          <a:bodyPr>
            <a:flatTx/>
          </a:bodyPr>
          <a:lstStyle/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Condensed" pitchFamily="18" charset="0"/>
              </a:rPr>
              <a:t>1.  Вильгельм </a:t>
            </a:r>
            <a:r>
              <a:rPr lang="en-US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Condensed" pitchFamily="18" charset="0"/>
              </a:rPr>
              <a:t>I</a:t>
            </a:r>
            <a:r>
              <a:rPr lang="ru-RU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Condensed" pitchFamily="18" charset="0"/>
              </a:rPr>
              <a:t> – король Пруссии с 1861 года.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Condensed" pitchFamily="18" charset="0"/>
              </a:rPr>
              <a:t>Вводит всеобщую воинскую повинность на 3 года.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Condensed" pitchFamily="18" charset="0"/>
              </a:rPr>
              <a:t>Численность армии</a:t>
            </a:r>
            <a:r>
              <a:rPr lang="en-US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Condensed" pitchFamily="18" charset="0"/>
              </a:rPr>
              <a:t>      </a:t>
            </a:r>
            <a:r>
              <a:rPr lang="ru-RU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Condensed" pitchFamily="18" charset="0"/>
              </a:rPr>
              <a:t> 400</a:t>
            </a:r>
            <a:r>
              <a:rPr lang="en-US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Condensed" pitchFamily="18" charset="0"/>
              </a:rPr>
              <a:t> </a:t>
            </a:r>
            <a:r>
              <a:rPr lang="ru-RU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Condensed" pitchFamily="18" charset="0"/>
              </a:rPr>
              <a:t>тысяч.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Condensed" pitchFamily="18" charset="0"/>
              </a:rPr>
              <a:t>Назначает канцлером Отто фон Бисмарка.</a:t>
            </a:r>
          </a:p>
        </p:txBody>
      </p:sp>
      <p:pic>
        <p:nvPicPr>
          <p:cNvPr id="9220" name="Picture 7" descr="вильгельм 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95963" y="1412875"/>
            <a:ext cx="3097212" cy="482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/>
          <p:cNvSpPr>
            <a:spLocks noGrp="1" noChangeArrowheads="1"/>
          </p:cNvSpPr>
          <p:nvPr>
            <p:ph type="ctrTitle"/>
          </p:nvPr>
        </p:nvSpPr>
        <p:spPr>
          <a:xfrm>
            <a:off x="2771775" y="1700213"/>
            <a:ext cx="6121400" cy="4897437"/>
          </a:xfrm>
          <a:solidFill>
            <a:schemeClr val="tx1"/>
          </a:solidFill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tx1"/>
            </a:extrusionClr>
          </a:sp3d>
        </p:spPr>
        <p:txBody>
          <a:bodyPr>
            <a:flatTx/>
          </a:bodyPr>
          <a:lstStyle/>
          <a:p>
            <a:pPr eaLnBrk="1" hangingPunct="1">
              <a:defRPr/>
            </a:pPr>
            <a:r>
              <a:rPr lang="ru-RU" sz="28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Condensed" pitchFamily="18" charset="0"/>
              </a:rPr>
              <a:t>«Границы Пруссии в соответствии с Венскими соглашениями не благоприятствуют нормальной жизни государства; не речами и высочайшими постановлениями решаются важные вопросы современности — это была крупная ошибка 1848 и 1849 годов, — а </a:t>
            </a:r>
            <a:r>
              <a:rPr lang="ru-RU" sz="2800" b="1" u="sng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Condensed" pitchFamily="18" charset="0"/>
              </a:rPr>
              <a:t>железом и кровью</a:t>
            </a:r>
            <a:r>
              <a:rPr lang="ru-RU" sz="28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Rockwell Condensed" pitchFamily="18" charset="0"/>
              </a:rPr>
              <a:t>»</a:t>
            </a:r>
            <a:r>
              <a:rPr lang="ru-RU" sz="40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sp>
        <p:nvSpPr>
          <p:cNvPr id="31753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3779838" y="549275"/>
            <a:ext cx="3457575" cy="431800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  <a:defRPr/>
            </a:pPr>
            <a:r>
              <a:rPr lang="ru-RU" sz="2800" b="1" smtClean="0">
                <a:latin typeface="Rockwell Extra Bold" pitchFamily="18" charset="0"/>
              </a:rPr>
              <a:t>Отто фон Бисмарк :</a:t>
            </a:r>
          </a:p>
        </p:txBody>
      </p:sp>
      <p:pic>
        <p:nvPicPr>
          <p:cNvPr id="10244" name="Picture 6" descr="Бисмарк на посту канцлера Германии, 1871 год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9388" y="333375"/>
            <a:ext cx="2376487" cy="338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377</TotalTime>
  <Words>721</Words>
  <Application>Microsoft Office PowerPoint</Application>
  <PresentationFormat>Экран (4:3)</PresentationFormat>
  <Paragraphs>96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0" baseType="lpstr">
      <vt:lpstr>Tahoma</vt:lpstr>
      <vt:lpstr>Arial</vt:lpstr>
      <vt:lpstr>Wingdings</vt:lpstr>
      <vt:lpstr>Calibri</vt:lpstr>
      <vt:lpstr>Rockwell Condensed</vt:lpstr>
      <vt:lpstr>Rockwell Extra Bold</vt:lpstr>
      <vt:lpstr>Arial Black</vt:lpstr>
      <vt:lpstr>Textured</vt:lpstr>
      <vt:lpstr>Образование Германской Империи</vt:lpstr>
      <vt:lpstr>Образование Германской Империи</vt:lpstr>
      <vt:lpstr>Проблемы объединения </vt:lpstr>
      <vt:lpstr>Слайд 4</vt:lpstr>
      <vt:lpstr>Предпосылки объединения</vt:lpstr>
      <vt:lpstr>Предпосылки объединения</vt:lpstr>
      <vt:lpstr>Предпосылки объединения</vt:lpstr>
      <vt:lpstr>Этапы объединения Германии</vt:lpstr>
      <vt:lpstr>«Границы Пруссии в соответствии с Венскими соглашениями не благоприятствуют нормальной жизни государства; не речами и высочайшими постановлениями решаются важные вопросы современности — это была крупная ошибка 1848 и 1849 годов, — а железом и кровью» </vt:lpstr>
      <vt:lpstr>Этапы объединения Германии</vt:lpstr>
      <vt:lpstr>Этапы объединения Германии</vt:lpstr>
      <vt:lpstr>Бисмарк: «Германия слишком тесна для Австрии и Пруссии. Поэтому в близком будущем нам придется отстаивать против Австрии наше право на существование, и не от нас зависит избежать конфликта; течение событий в Германии       не допускает другого исхода». </vt:lpstr>
      <vt:lpstr>Этапы объединения Германии</vt:lpstr>
      <vt:lpstr>Этапы объединения Германии</vt:lpstr>
      <vt:lpstr>5. 1870 – 1871 г.г. Франко - Прусская война. </vt:lpstr>
      <vt:lpstr>Позиция России. Хотя Александр II с неудовольствием следил за поглощением мелких германских государств Пруссией, вызывающие требования Наполеона III к Вильгельму I рассердили царя. Более существенным являлось обещание Бисмарка поддержать Россию в пересмотре Парижского договора 1856 года, запрещавшего России иметь Черноморский военный флот. 23 июля была опубликована декларация России о нейтралитете с призывом к другим государствам о невмешательстве в франко-прусскую войну.  </vt:lpstr>
      <vt:lpstr>5. 1870 – 1871 г.г. Франко - Прусская война. Итоги:</vt:lpstr>
      <vt:lpstr>5. 1870 – 1871 г.г. Франко - Прусская война. Итоги:</vt:lpstr>
      <vt:lpstr>Германская Империя</vt:lpstr>
      <vt:lpstr>Германская Империя</vt:lpstr>
      <vt:lpstr>Германская Империя</vt:lpstr>
      <vt:lpstr>Повторение</vt:lpstr>
    </vt:vector>
  </TitlesOfParts>
  <Company>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Образование Германской Империи</dc:title>
  <dc:creator>admin</dc:creator>
  <cp:lastModifiedBy>revaz</cp:lastModifiedBy>
  <cp:revision>38</cp:revision>
  <dcterms:created xsi:type="dcterms:W3CDTF">2009-10-12T07:04:45Z</dcterms:created>
  <dcterms:modified xsi:type="dcterms:W3CDTF">2013-01-14T17:32:58Z</dcterms:modified>
</cp:coreProperties>
</file>