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ink/ink18.xml" ContentType="application/inkml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ink/ink6.xml" ContentType="application/inkml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ink/ink4.xml" ContentType="application/inkml+xml"/>
  <Override PartName="/ppt/ink/ink14.xml" ContentType="application/inkml+xml"/>
  <Override PartName="/ppt/ink/ink23.xml" ContentType="application/inkml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ink/ink2.xml" ContentType="application/inkml+xml"/>
  <Override PartName="/ppt/ink/ink12.xml" ContentType="application/inkml+xml"/>
  <Override PartName="/ppt/ink/ink21.xml" ContentType="application/inkml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ink/ink9.xml" ContentType="application/inkml+xml"/>
  <Override PartName="/ppt/ink/ink19.xml" ContentType="application/inkml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Override PartName="/ppt/notesSlides/notesSlide17.xml" ContentType="application/vnd.openxmlformats-officedocument.presentationml.notesSlide+xml"/>
  <Override PartName="/ppt/ink/ink7.xml" ContentType="application/inkml+xml"/>
  <Override PartName="/ppt/ink/ink17.xml" ContentType="application/inkml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ink/ink3.xml" ContentType="application/inkml+xml"/>
  <Override PartName="/ppt/ink/ink5.xml" ContentType="application/inkml+xml"/>
  <Override PartName="/ppt/ink/ink15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ink/ink1.xml" ContentType="application/inkml+xml"/>
  <Override PartName="/ppt/ink/ink13.xml" ContentType="application/inkml+xml"/>
  <Override PartName="/ppt/ink/ink22.xml" ContentType="application/inkml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1.xml" ContentType="application/inkml+xml"/>
  <Override PartName="/ppt/ink/ink20.xml" ContentType="application/inkml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ink/ink8.xml" ContentType="application/inkml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ink/ink16.xml" ContentType="application/inkml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88" r:id="rId3"/>
    <p:sldId id="289" r:id="rId4"/>
    <p:sldId id="294" r:id="rId5"/>
    <p:sldId id="257" r:id="rId6"/>
    <p:sldId id="258" r:id="rId7"/>
    <p:sldId id="295" r:id="rId8"/>
    <p:sldId id="296" r:id="rId9"/>
    <p:sldId id="262" r:id="rId10"/>
    <p:sldId id="259" r:id="rId11"/>
    <p:sldId id="260" r:id="rId12"/>
    <p:sldId id="263" r:id="rId13"/>
    <p:sldId id="281" r:id="rId14"/>
    <p:sldId id="266" r:id="rId15"/>
    <p:sldId id="267" r:id="rId16"/>
    <p:sldId id="270" r:id="rId17"/>
    <p:sldId id="282" r:id="rId18"/>
    <p:sldId id="276" r:id="rId19"/>
    <p:sldId id="283" r:id="rId20"/>
    <p:sldId id="275" r:id="rId21"/>
    <p:sldId id="284" r:id="rId22"/>
    <p:sldId id="277" r:id="rId23"/>
    <p:sldId id="279" r:id="rId24"/>
    <p:sldId id="272" r:id="rId25"/>
    <p:sldId id="285" r:id="rId26"/>
    <p:sldId id="286" r:id="rId27"/>
    <p:sldId id="290" r:id="rId28"/>
    <p:sldId id="287" r:id="rId29"/>
    <p:sldId id="292" r:id="rId30"/>
    <p:sldId id="29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90E4CB2-C2B3-4B00-870D-1B83AA7C3DE7}">
          <p14:sldIdLst>
            <p14:sldId id="256"/>
            <p14:sldId id="288"/>
            <p14:sldId id="289"/>
            <p14:sldId id="294"/>
            <p14:sldId id="257"/>
            <p14:sldId id="258"/>
            <p14:sldId id="295"/>
            <p14:sldId id="296"/>
            <p14:sldId id="262"/>
            <p14:sldId id="259"/>
            <p14:sldId id="260"/>
            <p14:sldId id="263"/>
            <p14:sldId id="281"/>
            <p14:sldId id="266"/>
            <p14:sldId id="267"/>
            <p14:sldId id="270"/>
            <p14:sldId id="282"/>
            <p14:sldId id="276"/>
            <p14:sldId id="283"/>
            <p14:sldId id="275"/>
            <p14:sldId id="284"/>
            <p14:sldId id="277"/>
            <p14:sldId id="279"/>
            <p14:sldId id="272"/>
          </p14:sldIdLst>
        </p14:section>
        <p14:section name="Раздел без заголовка" id="{293CB590-ADE6-4AC7-9240-280DEFE9FC47}">
          <p14:sldIdLst>
            <p14:sldId id="285"/>
            <p14:sldId id="286"/>
            <p14:sldId id="290"/>
            <p14:sldId id="287"/>
            <p14:sldId id="292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89486" autoAdjust="0"/>
  </p:normalViewPr>
  <p:slideViewPr>
    <p:cSldViewPr>
      <p:cViewPr varScale="1">
        <p:scale>
          <a:sx n="70" d="100"/>
          <a:sy n="70" d="100"/>
        </p:scale>
        <p:origin x="-8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1:15:31.8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B2D27A6-ECD4-4707-97DC-BC28CE93F71C}" emma:medium="tactile" emma:mode="ink">
          <msink:context xmlns:msink="http://schemas.microsoft.com/ink/2010/main" type="writingRegion" rotatedBoundingBox="7506,7582 7521,7582 7521,7597 7506,7597"/>
        </emma:interpretation>
      </emma:emma>
    </inkml:annotationXML>
    <inkml:traceGroup>
      <inkml:annotationXML>
        <emma:emma xmlns:emma="http://www.w3.org/2003/04/emma" version="1.0">
          <emma:interpretation id="{F1BEB391-F155-4951-8810-6A1757651F00}" emma:medium="tactile" emma:mode="ink">
            <msink:context xmlns:msink="http://schemas.microsoft.com/ink/2010/main" type="paragraph" rotatedBoundingBox="7506,7582 7521,7582 7521,7597 7506,75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DE8028-FEB1-4FAA-A505-13893F463CB5}" emma:medium="tactile" emma:mode="ink">
              <msink:context xmlns:msink="http://schemas.microsoft.com/ink/2010/main" type="line" rotatedBoundingBox="7506,7582 7521,7582 7521,7597 7506,7597"/>
            </emma:interpretation>
          </emma:emma>
        </inkml:annotationXML>
        <inkml:traceGroup>
          <inkml:annotationXML>
            <emma:emma xmlns:emma="http://www.w3.org/2003/04/emma" version="1.0">
              <emma:interpretation id="{5095145C-06E1-4DB8-94EA-AAE84635F8EA}" emma:medium="tactile" emma:mode="ink">
                <msink:context xmlns:msink="http://schemas.microsoft.com/ink/2010/main" type="inkWord" rotatedBoundingBox="7506,7582 7521,7582 7521,7597 7506,7597"/>
              </emma:interpretation>
              <emma:one-of disjunction-type="recognition" id="oneOf0">
                <emma:interpretation id="interp0" emma:lang="en-US" emma:confidence="0">
                  <emma:literal>...t</emma:literal>
                </emma:interpretation>
                <emma:interpretation id="interp1" emma:lang="en-US" emma:confidence="0">
                  <emma:literal>...a</emma:literal>
                </emma:interpretation>
                <emma:interpretation id="interp2" emma:lang="en-US" emma:confidence="0">
                  <emma:literal>...on</emma:literal>
                </emma:interpretation>
                <emma:interpretation id="interp3" emma:lang="en-US" emma:confidence="0">
                  <emma:literal>...in</emma:literal>
                </emma:interpretation>
                <emma:interpretation id="interp4" emma:lang="en-US" emma:confidence="0">
                  <emma:literal>...7-7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25:06.584"/>
    </inkml:context>
    <inkml:brush xml:id="br0">
      <inkml:brushProperty name="width" value="0.00882" units="cm"/>
      <inkml:brushProperty name="height" value="0.00882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16EC9B3F-97E5-4269-B1A6-CB202AF36BDA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25:07.567"/>
    </inkml:context>
    <inkml:brush xml:id="br0">
      <inkml:brushProperty name="width" value="0.00882" units="cm"/>
      <inkml:brushProperty name="height" value="0.00882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085423D3-3443-4FE7-AC9A-3A66095E6CE6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25:11.794"/>
    </inkml:context>
    <inkml:brush xml:id="br0">
      <inkml:brushProperty name="width" value="0.00882" units="cm"/>
      <inkml:brushProperty name="height" value="0.00882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C3EDEB83-8E9F-4388-BB24-4785FA4EB962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25:13.916"/>
    </inkml:context>
    <inkml:brush xml:id="br0">
      <inkml:brushProperty name="width" value="0.00882" units="cm"/>
      <inkml:brushProperty name="height" value="0.00882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C4BA9CF8-011C-4B9E-BF21-7D520E21F8FC}" emma:medium="tactile" emma:mode="ink">
          <msink:context xmlns:msink="http://schemas.microsoft.com/ink/2010/main" type="inkDrawing"/>
        </emma:interpretation>
      </emma:emma>
    </inkml:annotationXML>
    <inkml:trace contextRef="#ctx0" brushRef="#br0">0 0,'27'0,"-1"0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25:43.837"/>
    </inkml:context>
    <inkml:brush xml:id="br0">
      <inkml:brushProperty name="width" value="0.00882" units="cm"/>
      <inkml:brushProperty name="height" value="0.00882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0FCA78C3-E969-4455-8718-36C7097F6131}" emma:medium="tactile" emma:mode="ink">
          <msink:context xmlns:msink="http://schemas.microsoft.com/ink/2010/main" type="writingRegion" rotatedBoundingBox="-7567,767 -7552,767 -7552,782 -7567,782"/>
        </emma:interpretation>
      </emma:emma>
    </inkml:annotationXML>
    <inkml:traceGroup>
      <inkml:annotationXML>
        <emma:emma xmlns:emma="http://www.w3.org/2003/04/emma" version="1.0">
          <emma:interpretation id="{A6332538-39A4-4069-B27D-1A693DE46A6B}" emma:medium="tactile" emma:mode="ink">
            <msink:context xmlns:msink="http://schemas.microsoft.com/ink/2010/main" type="paragraph" rotatedBoundingBox="-7567,767 -7552,767 -7552,782 -7567,7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5AA871-040B-4B9A-8BAC-A34728B5359C}" emma:medium="tactile" emma:mode="ink">
              <msink:context xmlns:msink="http://schemas.microsoft.com/ink/2010/main" type="line" rotatedBoundingBox="-7567,767 -7552,767 -7552,782 -7567,782"/>
            </emma:interpretation>
          </emma:emma>
        </inkml:annotationXML>
        <inkml:traceGroup>
          <inkml:annotationXML>
            <emma:emma xmlns:emma="http://www.w3.org/2003/04/emma" version="1.0">
              <emma:interpretation id="{FD7668F5-0628-4F26-94FE-8B67AA7F56CE}" emma:medium="tactile" emma:mode="ink">
                <msink:context xmlns:msink="http://schemas.microsoft.com/ink/2010/main" type="inkWord" rotatedBoundingBox="-7567,767 -7552,767 -7552,782 -7567,782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31:36.959"/>
    </inkml:context>
    <inkml:brush xml:id="br0">
      <inkml:brushProperty name="width" value="0.00882" units="cm"/>
      <inkml:brushProperty name="height" value="0.00882" units="cm"/>
      <inkml:brushProperty name="fitToCurve" value="1"/>
    </inkml:brush>
  </inkml:definitions>
  <inkml:traceGroup>
    <inkml:annotationXML>
      <emma:emma xmlns:emma="http://www.w3.org/2003/04/emma" version="1.0">
        <emma:interpretation id="{DFDB9355-9AA0-4AAF-AE5D-A23A928E8A08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1T20:43:10.272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1F73E3AC-B9E9-41A9-8994-C520F1F86A38}" emma:medium="tactile" emma:mode="ink">
          <msink:context xmlns:msink="http://schemas.microsoft.com/ink/2010/main" type="writingRegion" rotatedBoundingBox="4471,4471 4486,4471 4486,4486 4471,4486"/>
        </emma:interpretation>
      </emma:emma>
    </inkml:annotationXML>
    <inkml:traceGroup>
      <inkml:annotationXML>
        <emma:emma xmlns:emma="http://www.w3.org/2003/04/emma" version="1.0">
          <emma:interpretation id="{BA6FB803-3806-4719-810D-F9264CE97672}" emma:medium="tactile" emma:mode="ink">
            <msink:context xmlns:msink="http://schemas.microsoft.com/ink/2010/main" type="paragraph" rotatedBoundingBox="4471,4471 4486,4471 4486,4486 4471,44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FE2280-1FF5-4278-80B5-128BC40A078B}" emma:medium="tactile" emma:mode="ink">
              <msink:context xmlns:msink="http://schemas.microsoft.com/ink/2010/main" type="line" rotatedBoundingBox="4471,4471 4486,4471 4486,4486 4471,4486"/>
            </emma:interpretation>
          </emma:emma>
        </inkml:annotationXML>
        <inkml:traceGroup>
          <inkml:annotationXML>
            <emma:emma xmlns:emma="http://www.w3.org/2003/04/emma" version="1.0">
              <emma:interpretation id="{4F9A190A-7C32-43B6-825E-9393558AE2D5}" emma:medium="tactile" emma:mode="ink">
                <msink:context xmlns:msink="http://schemas.microsoft.com/ink/2010/main" type="inkWord" rotatedBoundingBox="4471,4471 4486,4471 4486,4486 4471,4486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'</emma:literal>
                </emma:interpretation>
                <emma:interpretation id="interp3" emma:lang="ru-RU" emma:confidence="0">
                  <emma:literal>,</emma:literal>
                </emma:interpretation>
                <emma:interpretation id="interp4" emma:lang="ru-RU" emma:confidence="0">
                  <emma:literal>1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08:42:21.844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0882" units="cm"/>
      <inkml:brushProperty name="height" value="0.00882" units="cm"/>
      <inkml:brushProperty name="fitToCurve" value="1"/>
    </inkml:brush>
  </inkml:definitions>
  <inkml:traceGroup>
    <inkml:annotationXML>
      <emma:emma xmlns:emma="http://www.w3.org/2003/04/emma" version="1.0">
        <emma:interpretation id="{510E34B9-680E-4AB8-943C-B3AA702B8371}" emma:medium="tactile" emma:mode="ink">
          <msink:context xmlns:msink="http://schemas.microsoft.com/ink/2010/main" type="writingRegion" rotatedBoundingBox="4340,6901 4656,6901 4656,10054 4340,10054"/>
        </emma:interpretation>
      </emma:emma>
    </inkml:annotationXML>
    <inkml:traceGroup>
      <inkml:annotationXML>
        <emma:emma xmlns:emma="http://www.w3.org/2003/04/emma" version="1.0">
          <emma:interpretation id="{B5E4B25B-69FF-4162-8D58-5E8882D772B3}" emma:medium="tactile" emma:mode="ink">
            <msink:context xmlns:msink="http://schemas.microsoft.com/ink/2010/main" type="paragraph" rotatedBoundingBox="4340,6901 4656,6901 4656,10054 4340,100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DDE45C-9E6D-4C8F-B131-6BC682A1360B}" emma:medium="tactile" emma:mode="ink">
              <msink:context xmlns:msink="http://schemas.microsoft.com/ink/2010/main" type="line" rotatedBoundingBox="4340,6901 4656,6901 4656,10054 4340,10054"/>
            </emma:interpretation>
          </emma:emma>
        </inkml:annotationXML>
        <inkml:traceGroup>
          <inkml:annotationXML>
            <emma:emma xmlns:emma="http://www.w3.org/2003/04/emma" version="1.0">
              <emma:interpretation id="{C1475A05-78F6-4D03-BB7E-6B3DA8B3AEB7}" emma:medium="tactile" emma:mode="ink">
                <msink:context xmlns:msink="http://schemas.microsoft.com/ink/2010/main" type="inkWord" rotatedBoundingBox="4497,9736 4656,9736 4656,10054 4497,10054"/>
              </emma:interpretation>
              <emma:one-of disjunction-type="recognition" id="oneOf0">
                <emma:interpretation id="interp0" emma:lang="en-US" emma:confidence="1">
                  <emma:literal>: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!</emma:literal>
                </emma:interpretation>
                <emma:interpretation id="interp4" emma:lang="en-US" emma:confidence="0">
                  <emma:literal>(</emma:literal>
                </emma:interpretation>
              </emma:one-of>
            </emma:emma>
          </inkml:annotationXML>
          <inkml:trace contextRef="#ctx0" brushRef="#br0">157 2825,'0'0,"0"0,53 0,0 0,-53 53,53-53,-53 53,0-53,0 53,0 0,0-53,0 0,0 53,0-53,0 53</inkml:trace>
          <inkml:trace contextRef="#ctx0" brushRef="#br1" timeOffset="-1.63045E9">0 109,'30'0,"-1"0,-29 0,30 0,-30-30,29 30,-29 0,0 0,30 0,-1 0,-29 0,0-29,30 29,-30 0,29 0,-29-30,30 30,-30 0,0 0,0-29,0 29,0 29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01T11:48:06.931"/>
    </inkml:context>
    <inkml:brush xml:id="br0">
      <inkml:brushProperty name="width" value="0.00882" units="cm"/>
      <inkml:brushProperty name="height" value="0.00882" units="cm"/>
      <inkml:brushProperty name="fitToCurve" value="1"/>
    </inkml:brush>
  </inkml:definitions>
  <inkml:traceGroup>
    <inkml:annotationXML>
      <emma:emma xmlns:emma="http://www.w3.org/2003/04/emma" version="1.0">
        <emma:interpretation id="{75E2619B-463B-4D2F-A320-FA72C8B705B7}" emma:medium="tactile" emma:mode="ink">
          <msink:context xmlns:msink="http://schemas.microsoft.com/ink/2010/main" type="writingRegion" rotatedBoundingBox="-2101,9814 -2014,9814 -2014,10138 -2101,10138"/>
        </emma:interpretation>
      </emma:emma>
    </inkml:annotationXML>
    <inkml:traceGroup>
      <inkml:annotationXML>
        <emma:emma xmlns:emma="http://www.w3.org/2003/04/emma" version="1.0">
          <emma:interpretation id="{F0140568-1B0D-42D9-9ECD-2AE40765C38F}" emma:medium="tactile" emma:mode="ink">
            <msink:context xmlns:msink="http://schemas.microsoft.com/ink/2010/main" type="paragraph" rotatedBoundingBox="-2101,9814 -2014,9814 -2014,10138 -2101,101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5F5795-A3BB-44B6-B1D5-8D8760F22011}" emma:medium="tactile" emma:mode="ink">
              <msink:context xmlns:msink="http://schemas.microsoft.com/ink/2010/main" type="line" rotatedBoundingBox="-2101,9814 -2014,9814 -2014,10138 -2101,10138"/>
            </emma:interpretation>
          </emma:emma>
        </inkml:annotationXML>
        <inkml:traceGroup>
          <inkml:annotationXML>
            <emma:emma xmlns:emma="http://www.w3.org/2003/04/emma" version="1.0">
              <emma:interpretation id="{CAD922B8-EE06-420D-BCCD-C9A410CDF8BD}" emma:medium="tactile" emma:mode="ink">
                <msink:context xmlns:msink="http://schemas.microsoft.com/ink/2010/main" type="inkWord" rotatedBoundingBox="-2101,9814 -2014,9814 -2014,10138 -2101,10138"/>
              </emma:interpretation>
              <emma:one-of disjunction-type="recognition" id="oneOf0">
                <emma:interpretation id="interp0" emma:lang="en-US" emma:confidence="0">
                  <emma:literal>n</emma:literal>
                </emma:interpretation>
                <emma:interpretation id="interp1" emma:lang="en-US" emma:confidence="0">
                  <emma:literal>p</emma:literal>
                </emma:interpretation>
                <emma:interpretation id="interp2" emma:lang="en-US" emma:confidence="0">
                  <emma:literal>V</emma:literal>
                </emma:interpretation>
                <emma:interpretation id="interp3" emma:lang="en-US" emma:confidence="0">
                  <emma:literal>P</emma:literal>
                </emma:interpretation>
                <emma:interpretation id="interp4" emma:lang="en-US" emma:confidence="0">
                  <emma:literal>•</emma:literal>
                </emma:interpretation>
              </emma:one-of>
            </emma:emma>
          </inkml:annotationXML>
          <inkml:trace contextRef="#ctx0" brushRef="#br0">0 89,'0'0,"0"0,0 0,0 0,29 0,0 0,-29 29,0 1,0-30,0 29,29-29,-29 0,0 29,0-29,0 30,0-1,0-29,0 30,0-30,0 29,0-29,0 0,0-29,0 29,0-30,0 1,0 29,0-30,0 30,0-29,0 0,0 29,0-30,0 30,0 0,0-29,0 29,0 0,-29 0,29-30,-29 30,29-29,0 29,0 0,-29 0,29-30,0 30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08:42:30.4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A801C35-9942-40C7-8183-718075E0C6C3}" emma:medium="tactile" emma:mode="ink">
          <msink:context xmlns:msink="http://schemas.microsoft.com/ink/2010/main" type="writingRegion" rotatedBoundingBox="24765,21060 24780,21060 24780,21075 24765,21075"/>
        </emma:interpretation>
      </emma:emma>
    </inkml:annotationXML>
    <inkml:traceGroup>
      <inkml:annotationXML>
        <emma:emma xmlns:emma="http://www.w3.org/2003/04/emma" version="1.0">
          <emma:interpretation id="{1A47850E-EDF9-488A-897E-03DD9AB167B6}" emma:medium="tactile" emma:mode="ink">
            <msink:context xmlns:msink="http://schemas.microsoft.com/ink/2010/main" type="paragraph" rotatedBoundingBox="24765,21060 24780,21060 24780,21075 24765,210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145EA9-E37E-4BAE-AA3B-ECDB19FCC2CF}" emma:medium="tactile" emma:mode="ink">
              <msink:context xmlns:msink="http://schemas.microsoft.com/ink/2010/main" type="line" rotatedBoundingBox="24765,21060 24780,21060 24780,21075 24765,21075"/>
            </emma:interpretation>
          </emma:emma>
        </inkml:annotationXML>
        <inkml:traceGroup>
          <inkml:annotationXML>
            <emma:emma xmlns:emma="http://www.w3.org/2003/04/emma" version="1.0">
              <emma:interpretation id="{DCD7682C-8842-414C-9150-CB94A189CAD8}" emma:medium="tactile" emma:mode="ink">
                <msink:context xmlns:msink="http://schemas.microsoft.com/ink/2010/main" type="inkWord" rotatedBoundingBox="24765,21060 24780,21060 24780,21075 24765,21075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2:01:27.691"/>
    </inkml:context>
    <inkml:brush xml:id="br0">
      <inkml:brushProperty name="width" value="0.00882" units="cm"/>
      <inkml:brushProperty name="height" value="0.00882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C5161F5-D06A-481E-A3DC-61125939C274}" emma:medium="tactile" emma:mode="ink">
          <msink:context xmlns:msink="http://schemas.microsoft.com/ink/2010/main" type="writingRegion" rotatedBoundingBox="22156,8557 26021,8557 26021,8810 22156,8810"/>
        </emma:interpretation>
      </emma:emma>
    </inkml:annotationXML>
    <inkml:traceGroup>
      <inkml:annotationXML>
        <emma:emma xmlns:emma="http://www.w3.org/2003/04/emma" version="1.0">
          <emma:interpretation id="{57D453DB-BE33-4F86-819D-04D4ADEC29A3}" emma:medium="tactile" emma:mode="ink">
            <msink:context xmlns:msink="http://schemas.microsoft.com/ink/2010/main" type="paragraph" rotatedBoundingBox="22156,8557 26021,8557 26021,8810 22156,88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466324-8D00-47FC-8BC4-3EBB6944567B}" emma:medium="tactile" emma:mode="ink">
              <msink:context xmlns:msink="http://schemas.microsoft.com/ink/2010/main" type="line" rotatedBoundingBox="22156,8557 26021,8557 26021,8810 22156,8810"/>
            </emma:interpretation>
          </emma:emma>
        </inkml:annotationXML>
        <inkml:traceGroup>
          <inkml:annotationXML>
            <emma:emma xmlns:emma="http://www.w3.org/2003/04/emma" version="1.0">
              <emma:interpretation id="{1B553041-9BFB-413B-A6C4-06187B2CD22D}" emma:medium="tactile" emma:mode="ink">
                <msink:context xmlns:msink="http://schemas.microsoft.com/ink/2010/main" type="inkWord" rotatedBoundingBox="22156,8557 22171,8557 22171,8572 22156,8572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-3850-238,'0'0</inkml:trace>
        </inkml:traceGroup>
        <inkml:traceGroup>
          <inkml:annotationXML>
            <emma:emma xmlns:emma="http://www.w3.org/2003/04/emma" version="1.0">
              <emma:interpretation id="{57679665-2F85-4AAD-A14F-3DF12D967577}" emma:medium="tactile" emma:mode="ink">
                <msink:context xmlns:msink="http://schemas.microsoft.com/ink/2010/main" type="inkWord" rotatedBoundingBox="26006,8795 26021,8795 26021,8810 26006,8810"/>
              </emma:interpretation>
              <emma:one-of disjunction-type="recognition" id="oneOf1">
                <emma:interpretation id="interp5" emma:lang="en-US" emma:confidence="0">
                  <emma:literal>.</emma:literal>
                </emma:interpretation>
                <emma:interpretation id="interp6" emma:lang="en-US" emma:confidence="0">
                  <emma:literal>v</emma:literal>
                </emma:interpretation>
                <emma:interpretation id="interp7" emma:lang="en-US" emma:confidence="0">
                  <emma:literal>}</emma:literal>
                </emma:interpretation>
                <emma:interpretation id="interp8" emma:lang="en-US" emma:confidence="0">
                  <emma:literal>w</emma:literal>
                </emma:interpretation>
                <emma:interpretation id="interp9" emma:lang="en-US" emma:confidence="0">
                  <emma:literal>3</emma:literal>
                </emma:interpretation>
              </emma:one-of>
            </emma:emma>
          </inkml:annotationXML>
          <inkml:trace contextRef="#ctx0" brushRef="#br1" timeOffset="-157217.0761">0 0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47:14.287"/>
    </inkml:context>
    <inkml:brush xml:id="br0">
      <inkml:brushProperty name="width" value="0.00882" units="cm"/>
      <inkml:brushProperty name="height" value="0.00882" units="cm"/>
      <inkml:brushProperty name="color" value="#7F7F7F"/>
      <inkml:brushProperty name="fitToCurve" value="1"/>
    </inkml:brush>
  </inkml:definitions>
  <inkml:traceGroup>
    <inkml:annotationXML>
      <emma:emma xmlns:emma="http://www.w3.org/2003/04/emma" version="1.0">
        <emma:interpretation id="{269213D0-874D-457C-BC02-A1507B119E97}" emma:medium="tactile" emma:mode="ink">
          <msink:context xmlns:msink="http://schemas.microsoft.com/ink/2010/main" type="writingRegion" rotatedBoundingBox="6190,8652 6470,8652 6470,8825 6190,8825"/>
        </emma:interpretation>
      </emma:emma>
    </inkml:annotationXML>
    <inkml:traceGroup>
      <inkml:annotationXML>
        <emma:emma xmlns:emma="http://www.w3.org/2003/04/emma" version="1.0">
          <emma:interpretation id="{5DC77279-CB62-4928-B030-CCEC60A2C2C8}" emma:medium="tactile" emma:mode="ink">
            <msink:context xmlns:msink="http://schemas.microsoft.com/ink/2010/main" type="paragraph" rotatedBoundingBox="6190,8652 6470,8652 6470,8825 6190,88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450FE5-F157-43C3-9844-A811ED31A7DC}" emma:medium="tactile" emma:mode="ink">
              <msink:context xmlns:msink="http://schemas.microsoft.com/ink/2010/main" type="line" rotatedBoundingBox="6190,8652 6470,8652 6470,8825 6190,8825"/>
            </emma:interpretation>
          </emma:emma>
        </inkml:annotationXML>
        <inkml:traceGroup>
          <inkml:annotationXML>
            <emma:emma xmlns:emma="http://www.w3.org/2003/04/emma" version="1.0">
              <emma:interpretation id="{E656309E-8FEA-4602-85DD-8B2BF82FCB87}" emma:medium="tactile" emma:mode="ink">
                <msink:context xmlns:msink="http://schemas.microsoft.com/ink/2010/main" type="inkWord" rotatedBoundingBox="6190,8652 6470,8652 6470,8825 6190,8825"/>
              </emma:interpretation>
              <emma:one-of disjunction-type="recognition" id="oneOf0">
                <emma:interpretation id="interp0" emma:lang="ru-RU" emma:confidence="0">
                  <emma:literal>..</emma:literal>
                </emma:interpretation>
                <emma:interpretation id="interp1" emma:lang="ru-RU" emma:confidence="0">
                  <emma:literal>у:</emma:literal>
                </emma:interpretation>
                <emma:interpretation id="interp2" emma:lang="ru-RU" emma:confidence="0">
                  <emma:literal>0:</emma:literal>
                </emma:interpretation>
                <emma:interpretation id="interp3" emma:lang="ru-RU" emma:confidence="0">
                  <emma:literal>:</emma:literal>
                </emma:interpretation>
                <emma:interpretation id="interp4" emma:lang="ru-RU" emma:confidence="0">
                  <emma:literal>Е:</emma:literal>
                </emma:interpretation>
              </emma:one-of>
            </emma:emma>
          </inkml:annotationXML>
          <inkml:trace contextRef="#ctx0" brushRef="#br0">-186 53</inkml:trace>
          <inkml:trace contextRef="#ctx0" brushRef="#br0" timeOffset="-1528.8026">0 0</inkml:trace>
          <inkml:trace contextRef="#ctx0" brushRef="#br0" timeOffset="35786.4629">79-105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47:51.274"/>
    </inkml:context>
    <inkml:brush xml:id="br0">
      <inkml:brushProperty name="width" value="0.00882" units="cm"/>
      <inkml:brushProperty name="height" value="0.00882" units="cm"/>
      <inkml:brushProperty name="color" value="#7F7F7F"/>
      <inkml:brushProperty name="fitToCurve" value="1"/>
    </inkml:brush>
  </inkml:definitions>
  <inkml:trace contextRef="#ctx0" brushRef="#br0">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8-05T22:03:45.705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6448C3F9-6B5B-4392-A00F-BBDF0ACC1F24}" emma:medium="tactile" emma:mode="ink">
          <msink:context xmlns:msink="http://schemas.microsoft.com/ink/2010/main" type="writingRegion" rotatedBoundingBox="2032,15240 2047,15240 2047,15255 2032,15255"/>
        </emma:interpretation>
      </emma:emma>
    </inkml:annotationXML>
    <inkml:traceGroup>
      <inkml:annotationXML>
        <emma:emma xmlns:emma="http://www.w3.org/2003/04/emma" version="1.0">
          <emma:interpretation id="{F68C7F8B-AABF-4D4E-A447-778AFDB735A5}" emma:medium="tactile" emma:mode="ink">
            <msink:context xmlns:msink="http://schemas.microsoft.com/ink/2010/main" type="paragraph" rotatedBoundingBox="2032,15240 2047,15240 2047,15255 2032,152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5E3341-DF7E-4B92-96D7-CD0117914EE6}" emma:medium="tactile" emma:mode="ink">
              <msink:context xmlns:msink="http://schemas.microsoft.com/ink/2010/main" type="line" rotatedBoundingBox="2032,15240 2047,15240 2047,15255 2032,15255"/>
            </emma:interpretation>
          </emma:emma>
        </inkml:annotationXML>
        <inkml:traceGroup>
          <inkml:annotationXML>
            <emma:emma xmlns:emma="http://www.w3.org/2003/04/emma" version="1.0">
              <emma:interpretation id="{151FC927-310E-4C1B-8074-0A53FA2AFA61}" emma:medium="tactile" emma:mode="ink">
                <msink:context xmlns:msink="http://schemas.microsoft.com/ink/2010/main" type="inkWord" rotatedBoundingBox="2032,15240 2047,15240 2047,15255 2032,15255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'</emma:literal>
                </emma:interpretation>
                <emma:interpretation id="interp3" emma:lang="ru-RU" emma:confidence="0">
                  <emma:literal>,</emma:literal>
                </emma:interpretation>
                <emma:interpretation id="interp4" emma:lang="ru-RU" emma:confidence="0">
                  <emma:literal>1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8-05T22:03:59.449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6603DC6-1451-40B4-B4D4-91130113CA4C}" emma:medium="tactile" emma:mode="ink">
          <msink:context xmlns:msink="http://schemas.microsoft.com/ink/2010/main" type="inkDrawing" rotatedBoundingBox="12361,16552 12403,16552 12403,16567 12361,16567" shapeName="Other"/>
        </emma:interpretation>
      </emma:emma>
    </inkml:annotationXML>
    <inkml:trace contextRef="#ctx0" brushRef="#br0">0 0,'42'0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2:14:09.237"/>
    </inkml:context>
    <inkml:brush xml:id="br0">
      <inkml:brushProperty name="width" value="0.00882" units="cm"/>
      <inkml:brushProperty name="height" value="0.0088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0E84CC1-59CB-4339-BD96-7B649469217A}" emma:medium="tactile" emma:mode="ink">
          <msink:context xmlns:msink="http://schemas.microsoft.com/ink/2010/main" type="writingRegion" rotatedBoundingBox="8436,4629 11205,6879 8164,10623 5395,8373"/>
        </emma:interpretation>
      </emma:emma>
    </inkml:annotationXML>
    <inkml:traceGroup>
      <inkml:annotationXML>
        <emma:emma xmlns:emma="http://www.w3.org/2003/04/emma" version="1.0">
          <emma:interpretation id="{F377C309-C719-4116-9676-F2D79FD6A429}" emma:medium="tactile" emma:mode="ink">
            <msink:context xmlns:msink="http://schemas.microsoft.com/ink/2010/main" type="paragraph" rotatedBoundingBox="8436,4629 11205,6879 8164,10623 5395,83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0D626F-4431-43B1-98E1-88B52A794B82}" emma:medium="tactile" emma:mode="ink">
              <msink:context xmlns:msink="http://schemas.microsoft.com/ink/2010/main" type="line" rotatedBoundingBox="8436,4629 11205,6879 8164,10623 5395,8373"/>
            </emma:interpretation>
          </emma:emma>
        </inkml:annotationXML>
        <inkml:traceGroup>
          <inkml:annotationXML>
            <emma:emma xmlns:emma="http://www.w3.org/2003/04/emma" version="1.0">
              <emma:interpretation id="{6F1FC68D-71CD-483B-9EFA-C3BDB5D423FF}" emma:medium="tactile" emma:mode="ink">
                <msink:context xmlns:msink="http://schemas.microsoft.com/ink/2010/main" type="inkWord" rotatedBoundingBox="7898,10386 7910,10396 7900,10409 7888,10399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'</emma:literal>
                </emma:interpretation>
                <emma:interpretation id="interp3" emma:lang="ru-RU" emma:confidence="0">
                  <emma:literal>,</emma:literal>
                </emma:interpretation>
                <emma:interpretation id="interp4" emma:lang="ru-RU" emma:confidence="0">
                  <emma:literal>1</emma:literal>
                </emma:interpretation>
              </emma:one-of>
            </emma:emma>
          </inkml:annotationXML>
          <inkml:trace contextRef="#ctx0" brushRef="#br0">4689 3517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2:43:06.155"/>
    </inkml:context>
    <inkml:brush xml:id="br0">
      <inkml:brushProperty name="width" value="0.00882" units="cm"/>
      <inkml:brushProperty name="height" value="0.00882" units="cm"/>
      <inkml:brushProperty name="fitToCurve" value="1"/>
    </inkml:brush>
  </inkml:definitions>
  <inkml:traceGroup>
    <inkml:annotationXML>
      <emma:emma xmlns:emma="http://www.w3.org/2003/04/emma" version="1.0">
        <emma:interpretation id="{3332297F-5CB3-4352-8541-3B0DF2074E5E}" emma:medium="tactile" emma:mode="ink">
          <msink:context xmlns:msink="http://schemas.microsoft.com/ink/2010/main" type="writingRegion" rotatedBoundingBox="1211,14028 1226,14028 1226,14043 1211,14043"/>
        </emma:interpretation>
      </emma:emma>
    </inkml:annotationXML>
    <inkml:traceGroup>
      <inkml:annotationXML>
        <emma:emma xmlns:emma="http://www.w3.org/2003/04/emma" version="1.0">
          <emma:interpretation id="{15A3A854-8617-45EA-9855-2F4AFBB53442}" emma:medium="tactile" emma:mode="ink">
            <msink:context xmlns:msink="http://schemas.microsoft.com/ink/2010/main" type="paragraph" rotatedBoundingBox="1211,14028 1226,14028 1226,14043 1211,140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2FA62E-1861-479A-99ED-4ADE8CF2B4FF}" emma:medium="tactile" emma:mode="ink">
              <msink:context xmlns:msink="http://schemas.microsoft.com/ink/2010/main" type="line" rotatedBoundingBox="1211,14028 1226,14028 1226,14043 1211,14043"/>
            </emma:interpretation>
          </emma:emma>
        </inkml:annotationXML>
        <inkml:traceGroup>
          <inkml:annotationXML>
            <emma:emma xmlns:emma="http://www.w3.org/2003/04/emma" version="1.0">
              <emma:interpretation id="{ACFAFB67-CA49-4A61-AD9A-843A085A0E91}" emma:medium="tactile" emma:mode="ink">
                <msink:context xmlns:msink="http://schemas.microsoft.com/ink/2010/main" type="inkWord" rotatedBoundingBox="1211,14028 1226,14028 1226,14043 1211,14043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'</emma:literal>
                </emma:interpretation>
                <emma:interpretation id="interp3" emma:lang="ru-RU" emma:confidence="0">
                  <emma:literal>,</emma:literal>
                </emma:interpretation>
                <emma:interpretation id="interp4" emma:lang="ru-RU" emma:confidence="0">
                  <emma:literal>1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5.xml><?xml version="1.0" encoding="utf-8"?>
<inkml:ink xmlns:inkml="http://www.w3.org/2003/InkML">
  <inkml:definitions/>
  <inkml:traceGroup>
    <inkml:annotationXML>
      <emma:emma xmlns:emma="http://www.w3.org/2003/04/emma" version="1.0">
        <emma:interpretation id="{6FDB4793-A98D-4766-BFC4-538E40809D37}" emma:medium="tactile" emma:mode="ink">
          <msink:context xmlns:msink="http://schemas.microsoft.com/ink/2010/main" type="writingRegion" rotatedBoundingBox="2931,3907 3243,3907 3243,3922 2931,3922"/>
        </emma:interpretation>
      </emma:emma>
    </inkml:annotationXML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2:16:54.598"/>
    </inkml:context>
    <inkml:brush xml:id="br0">
      <inkml:brushProperty name="width" value="0.00882" units="cm"/>
      <inkml:brushProperty name="height" value="0.00882" units="cm"/>
      <inkml:brushProperty name="fitToCurve" value="1"/>
    </inkml:brush>
  </inkml:definitions>
  <inkml:traceGroup>
    <inkml:annotationXML>
      <emma:emma xmlns:emma="http://www.w3.org/2003/04/emma" version="1.0">
        <emma:interpretation id="{4A74742D-359B-4E21-B72E-01E769E0D792}" emma:medium="tactile" emma:mode="ink">
          <msink:context xmlns:msink="http://schemas.microsoft.com/ink/2010/main" type="writingRegion" rotatedBoundingBox="2872,6072 3145,6072 3145,6268 2872,6268"/>
        </emma:interpretation>
      </emma:emma>
    </inkml:annotationXML>
    <inkml:traceGroup>
      <inkml:annotationXML>
        <emma:emma xmlns:emma="http://www.w3.org/2003/04/emma" version="1.0">
          <emma:interpretation id="{68F9CDF0-23D5-417E-B795-5B5A295BB504}" emma:medium="tactile" emma:mode="ink">
            <msink:context xmlns:msink="http://schemas.microsoft.com/ink/2010/main" type="paragraph" rotatedBoundingBox="2872,6072 3145,6072 3145,6268 2872,6268" alignmentLevel="1"/>
          </emma:interpretation>
        </emma:emma>
      </inkml:annotationXML>
    </inkml:traceGroup>
    <inkml:traceGroup>
      <inkml:annotationXML>
        <emma:emma xmlns:emma="http://www.w3.org/2003/04/emma" version="1.0">
          <emma:interpretation id="{958A2FD7-D8AD-4558-B440-18A8E5166E2A}" emma:medium="tactile" emma:mode="ink">
            <msink:context xmlns:msink="http://schemas.microsoft.com/ink/2010/main" type="paragraph" rotatedBoundingBox="2931,3907 3243,3907 3243,3922 2931,39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C814B0-89AC-44EF-AB82-13823C3ABB98}" emma:medium="tactile" emma:mode="ink">
              <msink:context xmlns:msink="http://schemas.microsoft.com/ink/2010/main" type="line" rotatedBoundingBox="2931,3907 3243,3907 3243,3922 2931,3922"/>
            </emma:interpretation>
          </emma:emma>
        </inkml:annotationXML>
        <inkml:traceGroup>
          <inkml:annotationXML>
            <emma:emma xmlns:emma="http://www.w3.org/2003/04/emma" version="1.0">
              <emma:interpretation id="{B3A19DDA-A6A3-4A88-AC54-087F6859C6C8}" emma:medium="tactile" emma:mode="ink">
                <msink:context xmlns:msink="http://schemas.microsoft.com/ink/2010/main" type="inkWord" rotatedBoundingBox="2931,3907 3243,3907 3243,3922 2931,3922"/>
              </emma:interpretation>
            </emma:emma>
          </inkml:annotationXML>
          <inkml:trace contextRef="#ctx0" brushRef="#br0">0 1,'0'0,"39"0,-39 0,78 0,-78 0,39 39,-39-39,0 0,0 39,39-39,-39 0,0 0,39 0,-39 39,0 1,39-40,-39 39</inkml:trace>
        </inkml:traceGroup>
      </inkml:traceGroup>
      <inkml:traceGroup>
        <inkml:annotationXML>
          <emma:emma xmlns:emma="http://www.w3.org/2003/04/emma" version="1.0">
            <emma:interpretation id="{F414B189-DB0B-4B61-8B54-EA43D6CF09D1}" emma:medium="tactile" emma:mode="ink">
              <msink:context xmlns:msink="http://schemas.microsoft.com/ink/2010/main" type="line" rotatedBoundingBox="2872,6072 3145,6072 3145,6268 2872,6268"/>
            </emma:interpretation>
          </emma:emma>
        </inkml:annotationXML>
        <inkml:traceGroup>
          <inkml:annotationXML>
            <emma:emma xmlns:emma="http://www.w3.org/2003/04/emma" version="1.0">
              <emma:interpretation id="{30D1A163-C592-4677-9368-F583B544D536}" emma:medium="tactile" emma:mode="ink">
                <msink:context xmlns:msink="http://schemas.microsoft.com/ink/2010/main" type="inkWord" rotatedBoundingBox="2872,6072 3145,6072 3145,6268 2872,6268"/>
              </emma:interpretation>
              <emma:one-of disjunction-type="recognition" id="oneOf0">
                <emma:interpretation id="interp0" emma:lang="en-US" emma:confidence="0">
                  <emma:literal>n</emma:literal>
                </emma:interpretation>
                <emma:interpretation id="interp1" emma:lang="en-US" emma:confidence="0">
                  <emma:literal>'</emma:literal>
                </emma:interpretation>
                <emma:interpretation id="interp2" emma:lang="en-US" emma:confidence="0">
                  <emma:literal>\</emma:literal>
                </emma:interpretation>
                <emma:interpretation id="interp3" emma:lang="en-US" emma:confidence="0">
                  <emma:literal>7</emma:literal>
                </emma:interpretation>
                <emma:interpretation id="interp4" emma:lang="en-US" emma:confidence="0">
                  <emma:literal>,</emma:literal>
                </emma:interpretation>
              </emma:one-of>
            </emma:emma>
          </inkml:annotationXML>
          <inkml:trace contextRef="#ctx0" brushRef="#br0">0 1,'0'0,"39"0,-39 0,78 0,-78 0,39 39,-39-39,0 0,0 39,39-39,-39 0,0 0,39 0,-39 39,0 1,39-40,-39 39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22:37.182"/>
    </inkml:context>
    <inkml:brush xml:id="br0">
      <inkml:brushProperty name="width" value="0.00882" units="cm"/>
      <inkml:brushProperty name="height" value="0.00882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9AB53FCC-24D9-43D3-A70C-8B22482AD0B0}" emma:medium="tactile" emma:mode="ink">
          <msink:context xmlns:msink="http://schemas.microsoft.com/ink/2010/main" type="inkDrawing"/>
        </emma:interpretation>
      </emma:emma>
    </inkml:annotationXML>
    <inkml:trace contextRef="#ctx0" brushRef="#br0">0 27,'26'0,"-26"0,27 0,-1 0,-26-26,0 26,27 0,-27 0,26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22:37.884"/>
    </inkml:context>
    <inkml:brush xml:id="br0">
      <inkml:brushProperty name="width" value="0.00882" units="cm"/>
      <inkml:brushProperty name="height" value="0.00882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60ED5F94-D665-4967-BECB-EBBB9673B81F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0,'0'0,"26"0,0 0,-26 0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12-07-20T18:25:05.929"/>
    </inkml:context>
    <inkml:brush xml:id="br0">
      <inkml:brushProperty name="width" value="0.00882" units="cm"/>
      <inkml:brushProperty name="height" value="0.00882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92566AB7-78EC-42E6-87EC-A38DFCF2D575}" emma:medium="tactile" emma:mode="ink">
          <msink:context xmlns:msink="http://schemas.microsoft.com/ink/2010/main" type="inkDrawing"/>
        </emma:interpretation>
      </emma:emma>
    </inkml:annotationXML>
    <inkml:trace contextRef="#ctx0" brushRef="#br0">0 0,'0'0,"27"0,-27 0,26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FF84D-FAA8-4DF2-86C1-8BFDB47CCB96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A68CC-60D8-4317-BB56-116F9E658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748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800" b="1" dirty="0" smtClean="0"/>
              <a:t>Законы</a:t>
            </a:r>
            <a:r>
              <a:rPr lang="ru-RU" sz="4800" b="1" baseline="0" dirty="0" smtClean="0"/>
              <a:t> физики не зависят от наших знаний, но знание этих законов облегчает жизнь и ограждает от непредвиденных  ситуаций.  </a:t>
            </a:r>
          </a:p>
          <a:p>
            <a:r>
              <a:rPr lang="ru-RU" sz="4800" b="1" dirty="0" smtClean="0"/>
              <a:t>Грамотное решение задач</a:t>
            </a:r>
            <a:r>
              <a:rPr lang="ru-RU" sz="4800" b="1" baseline="0" dirty="0" smtClean="0"/>
              <a:t> на движение транспорта позволит избежать различные неприятности, связанные со сложностями дорожного движения.</a:t>
            </a:r>
            <a:endParaRPr lang="en-US" sz="4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7682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Самостоятельное решение задач способствует усвоению изученного</a:t>
            </a:r>
            <a:r>
              <a:rPr lang="ru-RU" baseline="0" dirty="0" smtClean="0"/>
              <a:t> материала.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2182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111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машину не занесло на повороте, следует учитывать не только радиус траектории, но</a:t>
            </a:r>
            <a:r>
              <a:rPr lang="ru-RU" baseline="0" dirty="0" smtClean="0"/>
              <a:t> и коэффициент трения, который на сколькой дороге зимой гораздо меньше.</a:t>
            </a:r>
          </a:p>
          <a:p>
            <a:r>
              <a:rPr lang="ru-RU" baseline="0" dirty="0" smtClean="0"/>
              <a:t>Будьте внимательны к дорожным знакам!!!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002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Отвечая на вопросы мы учимся размышлять и находить правильные ответы.</a:t>
            </a:r>
          </a:p>
          <a:p>
            <a:r>
              <a:rPr lang="ru-RU" dirty="0" smtClean="0"/>
              <a:t>А это всегда полезно!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6538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Народную мудрость знать – бед не видать!!!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6088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9718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СЧАСТЛИВОГО</a:t>
            </a:r>
            <a:r>
              <a:rPr lang="ru-RU" baseline="0" smtClean="0"/>
              <a:t> ПУТИ!!!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7172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800" b="1" dirty="0" smtClean="0"/>
              <a:t>Законы</a:t>
            </a:r>
            <a:r>
              <a:rPr lang="ru-RU" sz="4800" b="1" baseline="0" dirty="0" smtClean="0"/>
              <a:t> физики не зависят от наших знаний, но знание этих законов облегчает жизнь и ограждает от непредвиденных  ситуаций.  </a:t>
            </a:r>
          </a:p>
          <a:p>
            <a:r>
              <a:rPr lang="ru-RU" sz="4800" b="1" dirty="0" smtClean="0"/>
              <a:t>Грамотное решение задач</a:t>
            </a:r>
            <a:r>
              <a:rPr lang="ru-RU" sz="4800" b="1" baseline="0" dirty="0" smtClean="0"/>
              <a:t> на движение транспорта позволит избежать различные неприятности, связанные со сложностями дорожного движения.</a:t>
            </a:r>
            <a:endParaRPr lang="en-US" sz="4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7682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485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Задача на зависимость тормозного пути от скорости движения транспорта.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543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Переход дороги в неположенном месте может</a:t>
            </a:r>
            <a:r>
              <a:rPr lang="ru-RU" baseline="0" dirty="0" smtClean="0"/>
              <a:t> привести к трагическим последствиям.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8027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следует забывать о законе инерции! При торможении поезда можно и упасть с полки…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256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dirty="0" smtClean="0"/>
              <a:t>При торможении поезда скорость его уменьшается, а скорость пассажира должна бы остаться прежней и тогда пассажир соскользнет.</a:t>
            </a:r>
          </a:p>
          <a:p>
            <a:pPr marL="0" indent="0">
              <a:buNone/>
            </a:pPr>
            <a:r>
              <a:rPr lang="ru-RU" sz="1200" dirty="0" smtClean="0"/>
              <a:t> Его  удерживает от падения сила трения  между пассажиром и полкой, которая </a:t>
            </a:r>
          </a:p>
          <a:p>
            <a:pPr marL="0" indent="0">
              <a:buNone/>
            </a:pPr>
            <a:r>
              <a:rPr lang="ru-RU" sz="1200" dirty="0" smtClean="0"/>
              <a:t>появляется сразу же, как только пассажир начинает скользить.</a:t>
            </a:r>
          </a:p>
          <a:p>
            <a:pPr marL="0" indent="0">
              <a:buNone/>
            </a:pPr>
            <a:r>
              <a:rPr lang="ru-RU" sz="1200" dirty="0" smtClean="0"/>
              <a:t>  Именно эта сила и создает тормозящее ускорение, которое должно быть равным ускорению поезда.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2067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Силой, которая дает автомобилю изменить траекторию движения, то есть создать возможность поворота, является сила трения.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3509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2954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Равнодействующая силы тяги и центростремительной</a:t>
            </a:r>
            <a:r>
              <a:rPr lang="ru-RU" baseline="0" dirty="0" smtClean="0"/>
              <a:t> силы не должна превышать силы трения!!!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4100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дорога на вираже имеет наклон к горизонту, то следует выбрать нужную скорость, чтобы сила трения соответствовала</a:t>
            </a:r>
            <a:r>
              <a:rPr lang="ru-RU" baseline="0" dirty="0" smtClean="0"/>
              <a:t> необходимой величине центростремительной силы.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A68CC-60D8-4317-BB56-116F9E6586E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036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EA8F35C-C84B-43FF-9DC2-0125E784A5E8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C4BBFEC-5065-4828-8FFB-A3F458C8EF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openxmlformats.org/officeDocument/2006/relationships/tags" Target="../tags/tag1.xml"/><Relationship Id="rId6" Type="http://schemas.openxmlformats.org/officeDocument/2006/relationships/hyperlink" Target="http://www.hq-wallpapers.ru/wallpapers/14/hq-wallpapers_ru_nature_65579_1920x1080.jpg" TargetMode="External"/><Relationship Id="rId5" Type="http://schemas.openxmlformats.org/officeDocument/2006/relationships/audio" Target="../media/audio1.wav"/><Relationship Id="rId10" Type="http://schemas.openxmlformats.org/officeDocument/2006/relationships/audio" Target="../media/audio1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microsoft.com/office/2007/relationships/media" Target="../media/media7.wav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6" Type="http://schemas.openxmlformats.org/officeDocument/2006/relationships/image" Target="../media/image3.png"/><Relationship Id="rId5" Type="http://schemas.microsoft.com/office/2007/relationships/media" Target="../media/media8.wa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9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6" Type="http://schemas.openxmlformats.org/officeDocument/2006/relationships/hyperlink" Target="http://www.avto.goodfon.ru/bmw/wallpaper-64958.html" TargetMode="External"/><Relationship Id="rId5" Type="http://schemas.openxmlformats.org/officeDocument/2006/relationships/image" Target="../media/image15.jpeg"/><Relationship Id="rId10" Type="http://schemas.openxmlformats.org/officeDocument/2006/relationships/audio" Target="../media/audio71.wav"/><Relationship Id="rId4" Type="http://schemas.openxmlformats.org/officeDocument/2006/relationships/audio" Target="../media/audio7.wav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4.xml"/><Relationship Id="rId18" Type="http://schemas.openxmlformats.org/officeDocument/2006/relationships/customXml" Target="../ink/ink5.xml"/><Relationship Id="rId51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emf"/><Relationship Id="rId34" Type="http://schemas.openxmlformats.org/officeDocument/2006/relationships/customXml" Target="../ink/ink8.xml"/><Relationship Id="rId42" Type="http://schemas.openxmlformats.org/officeDocument/2006/relationships/customXml" Target="../ink/ink11.xml"/><Relationship Id="rId47" Type="http://schemas.openxmlformats.org/officeDocument/2006/relationships/image" Target="../media/image29.emf"/><Relationship Id="rId50" Type="http://schemas.openxmlformats.org/officeDocument/2006/relationships/image" Target="../media/image30.emf"/><Relationship Id="rId68" Type="http://schemas.microsoft.com/office/2007/relationships/media" Target="../media/media10.wav"/><Relationship Id="rId7" Type="http://schemas.openxmlformats.org/officeDocument/2006/relationships/image" Target="../media/image17.emf"/><Relationship Id="rId12" Type="http://schemas.openxmlformats.org/officeDocument/2006/relationships/image" Target="../media/image20.png"/><Relationship Id="rId46" Type="http://schemas.openxmlformats.org/officeDocument/2006/relationships/customXml" Target="../ink/ink14.xml"/><Relationship Id="rId67" Type="http://schemas.openxmlformats.org/officeDocument/2006/relationships/image" Target="../media/image32.emf"/><Relationship Id="rId2" Type="http://schemas.openxmlformats.org/officeDocument/2006/relationships/audio" Target="../media/media10.wav"/><Relationship Id="rId20" Type="http://schemas.openxmlformats.org/officeDocument/2006/relationships/customXml" Target="../ink/ink6.xml"/><Relationship Id="rId41" Type="http://schemas.openxmlformats.org/officeDocument/2006/relationships/image" Target="../media/image27.emf"/><Relationship Id="rId1" Type="http://schemas.openxmlformats.org/officeDocument/2006/relationships/tags" Target="../tags/tag6.xml"/><Relationship Id="rId6" Type="http://schemas.openxmlformats.org/officeDocument/2006/relationships/customXml" Target="../ink/ink1.xml"/><Relationship Id="rId11" Type="http://schemas.openxmlformats.org/officeDocument/2006/relationships/image" Target="../media/image19.emf"/><Relationship Id="rId37" Type="http://schemas.openxmlformats.org/officeDocument/2006/relationships/image" Target="../media/image26.emf"/><Relationship Id="rId40" Type="http://schemas.openxmlformats.org/officeDocument/2006/relationships/customXml" Target="../ink/ink10.xml"/><Relationship Id="rId45" Type="http://schemas.openxmlformats.org/officeDocument/2006/relationships/customXml" Target="../ink/ink13.xml"/><Relationship Id="rId66" Type="http://schemas.openxmlformats.org/officeDocument/2006/relationships/customXml" Target="../ink/ink16.xml"/><Relationship Id="rId23" Type="http://schemas.openxmlformats.org/officeDocument/2006/relationships/image" Target="../media/image24.emf"/><Relationship Id="rId36" Type="http://schemas.openxmlformats.org/officeDocument/2006/relationships/customXml" Target="../ink/ink9.xml"/><Relationship Id="rId49" Type="http://schemas.openxmlformats.org/officeDocument/2006/relationships/customXml" Target="../ink/ink15.xml"/><Relationship Id="rId10" Type="http://schemas.openxmlformats.org/officeDocument/2006/relationships/customXml" Target="../ink/ink3.xml"/><Relationship Id="rId19" Type="http://schemas.openxmlformats.org/officeDocument/2006/relationships/image" Target="../media/image22.emf"/><Relationship Id="rId44" Type="http://schemas.openxmlformats.org/officeDocument/2006/relationships/image" Target="../media/image28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emf"/><Relationship Id="rId14" Type="http://schemas.openxmlformats.org/officeDocument/2006/relationships/image" Target="../media/image21.emf"/><Relationship Id="rId22" Type="http://schemas.openxmlformats.org/officeDocument/2006/relationships/customXml" Target="../ink/ink7.xml"/><Relationship Id="rId35" Type="http://schemas.openxmlformats.org/officeDocument/2006/relationships/image" Target="../media/image25.emf"/><Relationship Id="rId43" Type="http://schemas.openxmlformats.org/officeDocument/2006/relationships/customXml" Target="../ink/ink12.xml"/><Relationship Id="rId6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6" Type="http://schemas.openxmlformats.org/officeDocument/2006/relationships/image" Target="../media/image3.png"/><Relationship Id="rId5" Type="http://schemas.microsoft.com/office/2007/relationships/media" Target="../media/media11.wav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9.xml"/><Relationship Id="rId7" Type="http://schemas.microsoft.com/office/2007/relationships/media" Target="../media/media1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6" Type="http://schemas.openxmlformats.org/officeDocument/2006/relationships/image" Target="../media/image34.jpeg"/><Relationship Id="rId5" Type="http://schemas.openxmlformats.org/officeDocument/2006/relationships/hyperlink" Target="http://images.yandex.ru/yandsearch?text=%D0%B4%D0%BE%D1%80%D0%BE%D0%B3%D0%B0%20%D1%83%D0%BA%D0%BB%D0%BE%D0%BD%D0%BE%D0%BC%20%D1%84%D0%BE%D1%82%D0%BE%20%D0%BA%D0%B0%D1%80%D1%82%D0%B8%D0%BD%D0%BA%D0%B8&amp;img_url=st.gdefon.ru/wallpapers_original/wallpapers/53576_mashiny_5616x3744_(www.GdeFon.ru).jpg&amp;pos=0&amp;rpt=simage&amp;lr=213&amp;noreask=1" TargetMode="External"/><Relationship Id="rId4" Type="http://schemas.openxmlformats.org/officeDocument/2006/relationships/audio" Target="../media/audio5.wav"/><Relationship Id="rId9" Type="http://schemas.openxmlformats.org/officeDocument/2006/relationships/audio" Target="../media/audio5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customXml" Target="../ink/ink21.xml"/><Relationship Id="rId3" Type="http://schemas.openxmlformats.org/officeDocument/2006/relationships/image" Target="../media/image35.png"/><Relationship Id="rId7" Type="http://schemas.openxmlformats.org/officeDocument/2006/relationships/customXml" Target="../ink/ink18.xml"/><Relationship Id="rId12" Type="http://schemas.openxmlformats.org/officeDocument/2006/relationships/image" Target="../media/image39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audio" Target="../media/media13.wav"/><Relationship Id="rId6" Type="http://schemas.openxmlformats.org/officeDocument/2006/relationships/image" Target="../media/image36.emf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5" Type="http://schemas.microsoft.com/office/2007/relationships/media" Target="../media/media13.wav"/><Relationship Id="rId10" Type="http://schemas.openxmlformats.org/officeDocument/2006/relationships/image" Target="../media/image38.emf"/><Relationship Id="rId9" Type="http://schemas.openxmlformats.org/officeDocument/2006/relationships/customXml" Target="../ink/ink19.xml"/><Relationship Id="rId1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microsoft.com/office/2007/relationships/media" Target="../media/media14.wav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6" Type="http://schemas.openxmlformats.org/officeDocument/2006/relationships/audio" Target="../media/audio21.wav"/><Relationship Id="rId5" Type="http://schemas.openxmlformats.org/officeDocument/2006/relationships/image" Target="../media/image3.png"/><Relationship Id="rId4" Type="http://schemas.microsoft.com/office/2007/relationships/media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7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8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2.xml"/><Relationship Id="rId7" Type="http://schemas.microsoft.com/office/2007/relationships/media" Target="../media/media19.wav"/><Relationship Id="rId12" Type="http://schemas.openxmlformats.org/officeDocument/2006/relationships/image" Target="../media/image43.emf"/><Relationship Id="rId2" Type="http://schemas.openxmlformats.org/officeDocument/2006/relationships/audio" Target="../media/media19.wav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11" Type="http://schemas.openxmlformats.org/officeDocument/2006/relationships/customXml" Target="../ink/ink23.xml"/><Relationship Id="rId5" Type="http://schemas.openxmlformats.org/officeDocument/2006/relationships/audio" Target="../media/audio5.wav"/><Relationship Id="rId10" Type="http://schemas.openxmlformats.org/officeDocument/2006/relationships/image" Target="../media/image42.emf"/><Relationship Id="rId4" Type="http://schemas.openxmlformats.org/officeDocument/2006/relationships/notesSlide" Target="../notesSlides/notesSlide11.xml"/><Relationship Id="rId9" Type="http://schemas.openxmlformats.org/officeDocument/2006/relationships/customXml" Target="../ink/ink22.xml"/><Relationship Id="rId14" Type="http://schemas.openxmlformats.org/officeDocument/2006/relationships/audio" Target="../media/audio5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microsoft.com/office/2007/relationships/media" Target="../media/media20.wav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2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21.wav"/><Relationship Id="rId1" Type="http://schemas.openxmlformats.org/officeDocument/2006/relationships/tags" Target="../tags/tag10.xml"/><Relationship Id="rId6" Type="http://schemas.openxmlformats.org/officeDocument/2006/relationships/hyperlink" Target="http://www.autodealer.ru/images/autopedia/Povorot.jpg" TargetMode="External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81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2.wav"/><Relationship Id="rId6" Type="http://schemas.openxmlformats.org/officeDocument/2006/relationships/image" Target="../media/image3.png"/><Relationship Id="rId5" Type="http://schemas.microsoft.com/office/2007/relationships/media" Target="../media/media22.wav"/><Relationship Id="rId4" Type="http://schemas.openxmlformats.org/officeDocument/2006/relationships/audio" Target="../media/audio8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81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3.wav"/><Relationship Id="rId6" Type="http://schemas.openxmlformats.org/officeDocument/2006/relationships/image" Target="../media/image3.png"/><Relationship Id="rId5" Type="http://schemas.microsoft.com/office/2007/relationships/media" Target="../media/media23.wav"/><Relationship Id="rId4" Type="http://schemas.openxmlformats.org/officeDocument/2006/relationships/audio" Target="../media/audio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31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4.wav"/><Relationship Id="rId6" Type="http://schemas.openxmlformats.org/officeDocument/2006/relationships/image" Target="../media/image3.png"/><Relationship Id="rId5" Type="http://schemas.microsoft.com/office/2007/relationships/media" Target="../media/media24.wav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5.wav"/><Relationship Id="rId6" Type="http://schemas.openxmlformats.org/officeDocument/2006/relationships/image" Target="../media/image48.jpeg"/><Relationship Id="rId11" Type="http://schemas.openxmlformats.org/officeDocument/2006/relationships/audio" Target="../media/audio81.wav"/><Relationship Id="rId5" Type="http://schemas.openxmlformats.org/officeDocument/2006/relationships/hyperlink" Target="http://kotofot.ru/gdefon/kotofots/download/4553-kotofotsfull" TargetMode="External"/><Relationship Id="rId10" Type="http://schemas.openxmlformats.org/officeDocument/2006/relationships/image" Target="../media/image3.png"/><Relationship Id="rId4" Type="http://schemas.openxmlformats.org/officeDocument/2006/relationships/audio" Target="../media/audio8.wav"/><Relationship Id="rId9" Type="http://schemas.microsoft.com/office/2007/relationships/media" Target="../media/media25.wav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openxmlformats.org/officeDocument/2006/relationships/tags" Target="../tags/tag11.xml"/><Relationship Id="rId6" Type="http://schemas.openxmlformats.org/officeDocument/2006/relationships/hyperlink" Target="http://www.hq-wallpapers.ru/wallpapers/14/hq-wallpapers_ru_nature_65579_1920x1080.jpg" TargetMode="External"/><Relationship Id="rId5" Type="http://schemas.openxmlformats.org/officeDocument/2006/relationships/audio" Target="../media/audio5.wav"/><Relationship Id="rId10" Type="http://schemas.openxmlformats.org/officeDocument/2006/relationships/audio" Target="../media/audio51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6" Type="http://schemas.openxmlformats.org/officeDocument/2006/relationships/audio" Target="../media/audio31.wav"/><Relationship Id="rId5" Type="http://schemas.openxmlformats.org/officeDocument/2006/relationships/image" Target="../media/image3.png"/><Relationship Id="rId4" Type="http://schemas.microsoft.com/office/2007/relationships/media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audio" Target="../media/audio81.wav"/><Relationship Id="rId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.xml"/><Relationship Id="rId7" Type="http://schemas.microsoft.com/office/2007/relationships/media" Target="../media/media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6" Type="http://schemas.openxmlformats.org/officeDocument/2006/relationships/image" Target="../media/image8.jpeg"/><Relationship Id="rId5" Type="http://schemas.openxmlformats.org/officeDocument/2006/relationships/hyperlink" Target="http://open.az/index.php?newsid=6882" TargetMode="External"/><Relationship Id="rId4" Type="http://schemas.openxmlformats.org/officeDocument/2006/relationships/audio" Target="../media/audio4.wav"/><Relationship Id="rId9" Type="http://schemas.openxmlformats.org/officeDocument/2006/relationships/audio" Target="../media/audio4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5" Type="http://schemas.openxmlformats.org/officeDocument/2006/relationships/image" Target="../media/image3.png"/><Relationship Id="rId4" Type="http://schemas.microsoft.com/office/2007/relationships/media" Target="../media/media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audio" Target="../media/audio51.wav"/><Relationship Id="rId5" Type="http://schemas.openxmlformats.org/officeDocument/2006/relationships/image" Target="../media/image10.pn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3" Type="http://schemas.openxmlformats.org/officeDocument/2006/relationships/audio" Target="../media/audio6.wav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6" Type="http://schemas.openxmlformats.org/officeDocument/2006/relationships/hyperlink" Target="http://train-photo.ru/data/media/40/ChS2-808_20070708_072.jpg" TargetMode="External"/><Relationship Id="rId5" Type="http://schemas.openxmlformats.org/officeDocument/2006/relationships/image" Target="../media/image12.jpeg"/><Relationship Id="rId10" Type="http://schemas.openxmlformats.org/officeDocument/2006/relationships/audio" Target="../media/audio61.wav"/><Relationship Id="rId4" Type="http://schemas.openxmlformats.org/officeDocument/2006/relationships/hyperlink" Target="http://koenigbicycle.ru/photos/v0315005.jpg" TargetMode="Externa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656183"/>
          </a:xfrm>
        </p:spPr>
        <p:txBody>
          <a:bodyPr/>
          <a:lstStyle/>
          <a:p>
            <a:r>
              <a:rPr lang="ru-RU" b="1" dirty="0" smtClean="0"/>
              <a:t>Отправляясь в путь, законы не забудь</a:t>
            </a:r>
            <a:r>
              <a:rPr lang="ru-RU" dirty="0" smtClean="0"/>
              <a:t>!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Рисунок 3" descr="Дорога, поворот, обрыв, дерево, горы, камни 1920x1080">
            <a:hlinkClick r:id="rId6" tgtFrame="_blank" tooltip="&quot;Дорога, поворот, обрыв, дерево, горы, камни 1920x1080&quot;"/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2214554"/>
            <a:ext cx="784887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0987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089">
        <p:sndAc>
          <p:stSnd>
            <p:snd r:embed="rId10" name="explode.wav"/>
          </p:stSnd>
        </p:sndAc>
      </p:transition>
    </mc:Choice>
    <mc:Fallback>
      <p:transition spd="slow" advClick="0" advTm="9089"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i="1" dirty="0"/>
              <a:t>Поезд, подходя к станции со скоростью 72км/ч, начинает равномерно тормозить. Каково наименьшее время торможения поезда до полной остановки, безопасное для спящих пассажиров</a:t>
            </a:r>
            <a:r>
              <a:rPr lang="ru-RU" sz="2800" b="1" i="1" dirty="0" smtClean="0"/>
              <a:t>?</a:t>
            </a:r>
            <a:endParaRPr lang="en-US" sz="2800" b="1" i="1" dirty="0" smtClean="0"/>
          </a:p>
          <a:p>
            <a:r>
              <a:rPr lang="ru-RU" sz="2800" b="1" i="1" dirty="0" smtClean="0"/>
              <a:t> </a:t>
            </a:r>
            <a:r>
              <a:rPr lang="ru-RU" sz="2800" b="1" i="1" dirty="0"/>
              <a:t>Коэффициент трения пассажира о полку    µ =0,2.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№3</a:t>
            </a:r>
            <a:endParaRPr lang="en-US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3669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742">
        <p:sndAc>
          <p:endSnd/>
        </p:sndAc>
      </p:transition>
    </mc:Choice>
    <mc:Fallback>
      <p:transition spd="slow" advTm="10742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69126" y="788280"/>
                <a:ext cx="8229600" cy="5853820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buNone/>
                </a:pPr>
                <a:r>
                  <a:rPr lang="en-US" sz="7200" b="1" dirty="0" smtClean="0"/>
                  <a:t> </a:t>
                </a:r>
                <a:r>
                  <a:rPr lang="ru-RU" sz="8000" b="1" dirty="0" smtClean="0"/>
                  <a:t>Дано</a:t>
                </a:r>
                <a:r>
                  <a:rPr lang="ru-RU" sz="7200" b="1" dirty="0" smtClean="0"/>
                  <a:t>           СИ</a:t>
                </a:r>
                <a:r>
                  <a:rPr lang="ru-RU" sz="7200" b="1" dirty="0"/>
                  <a:t>	</a:t>
                </a:r>
                <a:r>
                  <a:rPr lang="en-US" sz="8000" b="1" dirty="0" smtClean="0"/>
                  <a:t>                                    </a:t>
                </a:r>
                <a:r>
                  <a:rPr lang="ru-RU" sz="8000" b="1" dirty="0" smtClean="0"/>
                  <a:t>Решение</a:t>
                </a:r>
              </a:p>
              <a:p>
                <a:pPr marL="0" indent="0">
                  <a:buNone/>
                </a:pPr>
                <a:r>
                  <a:rPr lang="ru-RU" sz="4800" b="1" i="1" dirty="0" smtClean="0"/>
                  <a:t>                                                                                                                                                                                    </a:t>
                </a:r>
                <a:r>
                  <a:rPr lang="en-US" sz="4800" b="1" dirty="0" smtClean="0"/>
                  <a:t>y</a:t>
                </a:r>
                <a:r>
                  <a:rPr lang="ru-RU" sz="6600" b="1" dirty="0" smtClean="0"/>
                  <a:t> </a:t>
                </a:r>
                <a:r>
                  <a:rPr lang="ru-RU" sz="6600" dirty="0" smtClean="0"/>
                  <a:t>  </a:t>
                </a:r>
                <a:endParaRPr lang="ru-RU" sz="6400" b="1" i="1" dirty="0" smtClean="0"/>
              </a:p>
              <a:p>
                <a:pPr marL="0" lvl="0" indent="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  <a:tabLst>
                    <a:tab pos="935038" algn="l"/>
                    <a:tab pos="2392363" algn="l"/>
                  </a:tabLst>
                </a:pPr>
                <a:r>
                  <a:rPr kumimoji="0" lang="en-US" sz="5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Vo=72</a:t>
                </a:r>
                <a:r>
                  <a:rPr kumimoji="0" lang="ru-RU" sz="5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км/ч</a:t>
                </a:r>
                <a:r>
                  <a:rPr kumimoji="0" lang="ru-RU" sz="5600" b="1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kumimoji="0" lang="ru-RU" sz="5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6400" b="1" dirty="0" smtClean="0"/>
                  <a:t>20м/</a:t>
                </a:r>
                <a:r>
                  <a:rPr lang="ru-RU" sz="5600" dirty="0" smtClean="0"/>
                  <a:t>с  </a:t>
                </a:r>
                <a:r>
                  <a:rPr lang="ru-RU" sz="4800" dirty="0" smtClean="0"/>
                  <a:t>                              </a:t>
                </a:r>
                <a:r>
                  <a:rPr lang="ru-RU" sz="4800" b="1" dirty="0" smtClean="0"/>
                  <a:t> </a:t>
                </a:r>
                <a:r>
                  <a:rPr lang="en-US" sz="4800" b="1" dirty="0" smtClean="0"/>
                  <a:t>N</a:t>
                </a:r>
                <a:r>
                  <a:rPr lang="ru-RU" sz="4800" b="1" dirty="0" smtClean="0"/>
                  <a:t>                        </a:t>
                </a:r>
                <a:endParaRPr kumimoji="0" lang="ru-RU" sz="4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indent="0">
                  <a:buNone/>
                </a:pPr>
                <a:r>
                  <a:rPr lang="en-US" sz="6400" b="1" dirty="0" smtClean="0"/>
                  <a:t>V</a:t>
                </a:r>
                <a:r>
                  <a:rPr lang="ru-RU" sz="6400" b="1" dirty="0" smtClean="0"/>
                  <a:t>=</a:t>
                </a:r>
                <a:r>
                  <a:rPr lang="en-US" sz="6400" b="1" dirty="0" smtClean="0"/>
                  <a:t> </a:t>
                </a:r>
                <a:r>
                  <a:rPr lang="ru-RU" sz="6400" b="1" dirty="0" smtClean="0"/>
                  <a:t>0</a:t>
                </a:r>
                <a:r>
                  <a:rPr lang="en-US" sz="6400" b="1" dirty="0" smtClean="0"/>
                  <a:t> </a:t>
                </a:r>
                <a:r>
                  <a:rPr lang="ru-RU" sz="6400" b="1" dirty="0" smtClean="0"/>
                  <a:t>м/с                    </a:t>
                </a:r>
                <a:r>
                  <a:rPr lang="en-US" sz="5600" b="1" dirty="0" smtClean="0"/>
                  <a:t>F</a:t>
                </a:r>
                <a:r>
                  <a:rPr lang="ru-RU" sz="5600" b="1" dirty="0" err="1" smtClean="0"/>
                  <a:t>т</a:t>
                </a:r>
                <a:r>
                  <a:rPr lang="ru-RU" sz="5600" dirty="0" err="1" smtClean="0"/>
                  <a:t>р</a:t>
                </a:r>
                <a:r>
                  <a:rPr lang="ru-RU" sz="5600" dirty="0" smtClean="0"/>
                  <a:t>            </a:t>
                </a:r>
                <a:r>
                  <a:rPr lang="ru-RU" sz="4800" dirty="0" smtClean="0"/>
                  <a:t>      </a:t>
                </a:r>
                <a:endParaRPr lang="ru-RU" sz="4800" b="1" i="1" dirty="0" smtClean="0"/>
              </a:p>
              <a:p>
                <a:pPr marL="0" indent="0">
                  <a:buNone/>
                </a:pPr>
                <a:r>
                  <a:rPr lang="ru-RU" sz="6600" b="1" dirty="0" smtClean="0"/>
                  <a:t>µ =0,2</a:t>
                </a:r>
                <a:r>
                  <a:rPr lang="ru-RU" sz="6600" dirty="0" smtClean="0"/>
                  <a:t>                  </a:t>
                </a:r>
                <a:r>
                  <a:rPr lang="en-US" sz="6600" dirty="0" smtClean="0"/>
                  <a:t> </a:t>
                </a:r>
                <a:r>
                  <a:rPr lang="ru-RU" sz="4800" dirty="0" smtClean="0"/>
                  <a:t>                                                                                                                                </a:t>
                </a:r>
                <a:r>
                  <a:rPr lang="en-US" sz="4800" dirty="0" smtClean="0"/>
                  <a:t>             </a:t>
                </a:r>
                <a:r>
                  <a:rPr lang="ru-RU" sz="4800" dirty="0" smtClean="0"/>
                  <a:t> </a:t>
                </a:r>
                <a:r>
                  <a:rPr lang="en-US" sz="4800" b="1" dirty="0"/>
                  <a:t>x</a:t>
                </a:r>
                <a:endParaRPr lang="ru-RU" sz="4800" b="1" dirty="0" smtClean="0"/>
              </a:p>
              <a:p>
                <a:pPr marL="0" indent="0">
                  <a:buNone/>
                </a:pPr>
                <a:r>
                  <a:rPr lang="ru-RU" sz="4800" dirty="0"/>
                  <a:t> </a:t>
                </a:r>
                <a:r>
                  <a:rPr lang="ru-RU" sz="4800" dirty="0" smtClean="0"/>
                  <a:t>                                                                                                                                                                                        </a:t>
                </a:r>
                <a:endParaRPr lang="en-US" sz="4800" dirty="0" smtClean="0"/>
              </a:p>
              <a:p>
                <a:pPr marL="0" indent="0">
                  <a:buNone/>
                </a:pPr>
                <a:r>
                  <a:rPr lang="ru-RU" sz="7200" b="1" dirty="0" smtClean="0"/>
                  <a:t>Найти: </a:t>
                </a:r>
                <a:r>
                  <a:rPr lang="en-US" sz="7200" b="1" i="1" dirty="0"/>
                  <a:t>a</a:t>
                </a:r>
                <a:r>
                  <a:rPr lang="ru-RU" sz="7200" b="1" dirty="0" smtClean="0"/>
                  <a:t>                                 </a:t>
                </a:r>
                <a:endParaRPr lang="en-US" sz="7200" b="1" dirty="0" smtClean="0"/>
              </a:p>
              <a:p>
                <a:pPr marL="0" indent="0">
                  <a:buNone/>
                </a:pPr>
                <a:r>
                  <a:rPr lang="ru-RU" sz="5600" dirty="0"/>
                  <a:t>	</a:t>
                </a:r>
                <a:r>
                  <a:rPr lang="ru-RU" sz="5600" dirty="0" smtClean="0"/>
                  <a:t>                                    </a:t>
                </a:r>
                <a:r>
                  <a:rPr lang="en-US" sz="5600" b="1" dirty="0" smtClean="0"/>
                  <a:t>mg</a:t>
                </a:r>
                <a:r>
                  <a:rPr lang="ru-RU" sz="5600" dirty="0" smtClean="0"/>
                  <a:t>        </a:t>
                </a:r>
              </a:p>
              <a:p>
                <a:pPr marL="0" indent="0">
                  <a:buNone/>
                </a:pPr>
                <a:endParaRPr lang="en-US" sz="8000" dirty="0"/>
              </a:p>
              <a:p>
                <a:pPr marL="0" indent="0">
                  <a:buNone/>
                </a:pPr>
                <a:r>
                  <a:rPr lang="ru-RU" sz="8000" dirty="0" smtClean="0"/>
                  <a:t> </a:t>
                </a:r>
                <a:r>
                  <a:rPr lang="ru-RU" sz="11200" dirty="0"/>
                  <a:t>Максимально возможное ускорение может сообщить </a:t>
                </a:r>
                <a:r>
                  <a:rPr lang="ru-RU" sz="11200" dirty="0" smtClean="0"/>
                  <a:t>максимальная </a:t>
                </a:r>
                <a:r>
                  <a:rPr lang="ru-RU" sz="11200" dirty="0"/>
                  <a:t>сила трения покоя, </a:t>
                </a:r>
              </a:p>
              <a:p>
                <a:pPr marL="0" indent="0">
                  <a:buNone/>
                </a:pPr>
                <a:r>
                  <a:rPr lang="ru-RU" sz="11200" dirty="0"/>
                  <a:t>которая приблизительно равна </a:t>
                </a:r>
                <a:r>
                  <a:rPr lang="en-US" sz="11200" b="1" dirty="0"/>
                  <a:t>F</a:t>
                </a:r>
                <a:r>
                  <a:rPr lang="ru-RU" sz="11200" b="1" dirty="0" err="1"/>
                  <a:t>ск</a:t>
                </a:r>
                <a:r>
                  <a:rPr lang="ru-RU" sz="11200" b="1" dirty="0"/>
                  <a:t>= µ</a:t>
                </a:r>
                <a:r>
                  <a:rPr lang="en-US" sz="11200" b="1" dirty="0"/>
                  <a:t>N</a:t>
                </a:r>
                <a:r>
                  <a:rPr lang="ru-RU" sz="11200" b="1" dirty="0"/>
                  <a:t> </a:t>
                </a:r>
                <a:r>
                  <a:rPr lang="ru-RU" sz="11200" dirty="0" smtClean="0"/>
                  <a:t>,</a:t>
                </a:r>
                <a:endParaRPr lang="en-US" sz="11200" dirty="0" smtClean="0"/>
              </a:p>
              <a:p>
                <a:pPr marL="0" indent="0">
                  <a:buNone/>
                </a:pPr>
                <a:r>
                  <a:rPr lang="ru-RU" sz="11200" dirty="0" smtClean="0"/>
                  <a:t> </a:t>
                </a:r>
                <a:r>
                  <a:rPr lang="ru-RU" sz="11200" dirty="0"/>
                  <a:t>где </a:t>
                </a:r>
                <a:r>
                  <a:rPr lang="en-US" sz="11200" b="1" dirty="0"/>
                  <a:t>N</a:t>
                </a:r>
                <a:r>
                  <a:rPr lang="ru-RU" sz="11200" b="1" dirty="0"/>
                  <a:t>=</a:t>
                </a:r>
                <a:r>
                  <a:rPr lang="en-US" sz="11200" b="1" dirty="0"/>
                  <a:t>mg</a:t>
                </a:r>
                <a:r>
                  <a:rPr lang="ru-RU" sz="11200" b="1" dirty="0"/>
                  <a:t>   </a:t>
                </a:r>
                <a:r>
                  <a:rPr lang="ru-RU" sz="11200" dirty="0"/>
                  <a:t>и </a:t>
                </a:r>
                <a:r>
                  <a:rPr lang="ru-RU" sz="11200" dirty="0" smtClean="0"/>
                  <a:t>поэтому    </a:t>
                </a:r>
                <a:r>
                  <a:rPr lang="ru-RU" sz="11200" b="1" dirty="0"/>
                  <a:t>µ</a:t>
                </a:r>
                <a:r>
                  <a:rPr lang="en-US" sz="11200" b="1" dirty="0"/>
                  <a:t>N</a:t>
                </a:r>
                <a:r>
                  <a:rPr lang="ru-RU" sz="11200" b="1" dirty="0"/>
                  <a:t>  ≥  </a:t>
                </a:r>
                <a:r>
                  <a:rPr lang="en-US" sz="11200" b="1" dirty="0"/>
                  <a:t>ma</a:t>
                </a:r>
                <a:r>
                  <a:rPr lang="ru-RU" sz="11200" dirty="0"/>
                  <a:t>,   т.е.     </a:t>
                </a:r>
                <a:r>
                  <a:rPr lang="ru-RU" sz="11200" b="1" dirty="0"/>
                  <a:t>а ≤ µ</a:t>
                </a:r>
                <a:r>
                  <a:rPr lang="en-US" sz="11200" b="1" dirty="0"/>
                  <a:t>g</a:t>
                </a:r>
                <a:r>
                  <a:rPr lang="ru-RU" sz="8000" dirty="0"/>
                  <a:t>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ru-RU" sz="8000" b="1" i="1" dirty="0"/>
                  <a:t>   </a:t>
                </a:r>
                <a:r>
                  <a:rPr lang="ru-RU" sz="8000" b="1" i="1" dirty="0" smtClean="0"/>
                  <a:t> </a:t>
                </a:r>
                <a:r>
                  <a:rPr lang="ru-RU" sz="11200" dirty="0"/>
                  <a:t>Учитывая, что </a:t>
                </a:r>
                <a:r>
                  <a:rPr lang="en-US" sz="11200" dirty="0"/>
                  <a:t>  </a:t>
                </a:r>
                <a:r>
                  <a:rPr lang="en-US" sz="11200" b="1" i="1" dirty="0"/>
                  <a:t>a</a:t>
                </a:r>
                <a:r>
                  <a:rPr lang="ru-RU" sz="11200" b="1" i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2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11200" b="1" i="1">
                            <a:latin typeface="Cambria Math"/>
                          </a:rPr>
                          <m:t>𝑽</m:t>
                        </m:r>
                        <m:r>
                          <a:rPr lang="ru-RU" sz="11200" b="1" i="1">
                            <a:latin typeface="Cambria Math"/>
                          </a:rPr>
                          <m:t>−</m:t>
                        </m:r>
                        <m:r>
                          <a:rPr lang="en-US" sz="11200" b="1" i="1">
                            <a:latin typeface="Cambria Math"/>
                          </a:rPr>
                          <m:t>𝑽</m:t>
                        </m:r>
                        <m:r>
                          <a:rPr lang="ru-RU" sz="11200" b="1" i="1">
                            <a:latin typeface="Cambria Math"/>
                          </a:rPr>
                          <m:t>о</m:t>
                        </m:r>
                      </m:num>
                      <m:den>
                        <m:r>
                          <a:rPr lang="en-US" sz="11200" b="1" i="1">
                            <a:latin typeface="Cambria Math"/>
                          </a:rPr>
                          <m:t>𝒕</m:t>
                        </m:r>
                      </m:den>
                    </m:f>
                    <m:r>
                      <a:rPr lang="ru-RU" sz="11200" b="1" i="1">
                        <a:latin typeface="Cambria Math"/>
                      </a:rPr>
                      <m:t>,        </m:t>
                    </m:r>
                  </m:oMath>
                </a14:m>
                <a:r>
                  <a:rPr lang="ru-RU" sz="11200" b="1" i="1" dirty="0"/>
                  <a:t> </a:t>
                </a:r>
                <a:r>
                  <a:rPr lang="ru-RU" sz="11200" b="1" dirty="0"/>
                  <a:t>получаем</a:t>
                </a:r>
                <a:r>
                  <a:rPr lang="ru-RU" sz="11200" b="1" i="1" dirty="0"/>
                  <a:t>:  </a:t>
                </a:r>
                <a:r>
                  <a:rPr lang="en-US" sz="11200" b="1" i="1" dirty="0"/>
                  <a:t>t </a:t>
                </a:r>
                <a:r>
                  <a:rPr lang="ru-RU" sz="11200" b="1" i="1" dirty="0"/>
                  <a:t>≥</a:t>
                </a:r>
                <a14:m>
                  <m:oMath xmlns:m="http://schemas.openxmlformats.org/officeDocument/2006/math">
                    <m:r>
                      <a:rPr lang="ru-RU" sz="11200" b="1" i="1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112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11200" b="1" i="1">
                            <a:latin typeface="Cambria Math"/>
                          </a:rPr>
                          <m:t>𝑽</m:t>
                        </m:r>
                        <m:r>
                          <a:rPr lang="ru-RU" sz="11200" b="1" i="1">
                            <a:latin typeface="Cambria Math"/>
                          </a:rPr>
                          <m:t>о</m:t>
                        </m:r>
                      </m:num>
                      <m:den>
                        <m:r>
                          <a:rPr lang="ru-RU" sz="11200" b="1" i="1">
                            <a:latin typeface="Cambria Math"/>
                          </a:rPr>
                          <m:t>𝒂</m:t>
                        </m:r>
                      </m:den>
                    </m:f>
                  </m:oMath>
                </a14:m>
                <a:r>
                  <a:rPr lang="ru-RU" sz="11200" b="1" i="1" dirty="0"/>
                  <a:t> = 10</a:t>
                </a:r>
                <a:r>
                  <a:rPr lang="en-US" sz="11200" b="1" i="1" dirty="0"/>
                  <a:t>c</a:t>
                </a:r>
                <a:r>
                  <a:rPr lang="ru-RU" sz="11200" b="1" i="1" dirty="0"/>
                  <a:t>.        </a:t>
                </a:r>
              </a:p>
              <a:p>
                <a:pPr marL="0" indent="0">
                  <a:buNone/>
                </a:pPr>
                <a:r>
                  <a:rPr lang="ru-RU" sz="8000" b="1" i="1" dirty="0"/>
                  <a:t>                                                                          </a:t>
                </a:r>
                <a:r>
                  <a:rPr lang="ru-RU" sz="14400" b="1" i="1" dirty="0" smtClean="0"/>
                  <a:t>Ответ:   10с.          </a:t>
                </a:r>
                <a:r>
                  <a:rPr lang="ru-RU" sz="8000" b="1" i="1" dirty="0" smtClean="0"/>
                  <a:t>      </a:t>
                </a:r>
                <a:r>
                  <a:rPr lang="ru-RU" sz="8000" dirty="0" smtClean="0"/>
                  <a:t>              </a:t>
                </a:r>
                <a:r>
                  <a:rPr lang="ru-RU" sz="9600" dirty="0" smtClean="0"/>
                  <a:t>                                                                               </a:t>
                </a:r>
                <a:r>
                  <a:rPr lang="ru-RU" sz="5600" dirty="0" smtClean="0"/>
                  <a:t>             </a:t>
                </a:r>
                <a:endParaRPr lang="en-US" sz="5600" dirty="0" smtClean="0"/>
              </a:p>
              <a:p>
                <a:pPr marL="0" indent="0">
                  <a:buNone/>
                </a:pPr>
                <a:endParaRPr lang="en-US" sz="7200" dirty="0" smtClean="0"/>
              </a:p>
              <a:p>
                <a:pPr marL="0" indent="0">
                  <a:buNone/>
                </a:pPr>
                <a:endParaRPr lang="en-US" sz="11200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126" y="788280"/>
                <a:ext cx="8229600" cy="5853820"/>
              </a:xfrm>
              <a:blipFill rotWithShape="1">
                <a:blip r:embed="rId4" cstate="email"/>
                <a:stretch>
                  <a:fillRect l="-1556" t="-1457" r="-7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131" y="103503"/>
            <a:ext cx="8229600" cy="5549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Решение задачи №3:</a:t>
            </a:r>
            <a:endParaRPr lang="en-US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-6496050" y="1829562"/>
            <a:ext cx="6496050" cy="20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611984" y="2060848"/>
            <a:ext cx="86367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-1766803" y="2850067"/>
            <a:ext cx="2870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-2264122" y="5517232"/>
            <a:ext cx="287020" cy="30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-1766803" y="4509120"/>
            <a:ext cx="2654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-2124022" y="5661059"/>
            <a:ext cx="159385" cy="1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-828600" y="3069314"/>
            <a:ext cx="0" cy="95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-832272" y="2433491"/>
            <a:ext cx="52705" cy="6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-994026" y="2576830"/>
            <a:ext cx="0" cy="6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-396552" y="3011529"/>
            <a:ext cx="0" cy="105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-1188640" y="4509120"/>
            <a:ext cx="159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-1886063" y="643894"/>
            <a:ext cx="84455" cy="6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-828600" y="2774894"/>
            <a:ext cx="1276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-1017825" y="4848366"/>
            <a:ext cx="0" cy="6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-1713463" y="3862212"/>
            <a:ext cx="1803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-2454498" y="2133491"/>
            <a:ext cx="371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-1764019" y="5229200"/>
            <a:ext cx="2647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-1813793" y="4208409"/>
            <a:ext cx="1803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-1834421" y="4797152"/>
            <a:ext cx="349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-1569953" y="5825207"/>
            <a:ext cx="52705" cy="95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-1019095" y="3015974"/>
            <a:ext cx="1270" cy="2019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-829870" y="4135998"/>
            <a:ext cx="1270" cy="297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-2141443" y="2426473"/>
            <a:ext cx="3492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8964488" y="6669360"/>
            <a:ext cx="15621" cy="3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186188" y="1540520"/>
            <a:ext cx="16954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152400" y="835968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2238" algn="l"/>
                <a:tab pos="1573213" algn="l"/>
                <a:tab pos="1871663" algn="l"/>
                <a:tab pos="2211388" algn="l"/>
                <a:tab pos="2849563" algn="l"/>
              </a:tabLst>
            </a:pP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2238" algn="l"/>
                <a:tab pos="1573213" algn="l"/>
                <a:tab pos="1871663" algn="l"/>
                <a:tab pos="2211388" algn="l"/>
                <a:tab pos="2849563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811530" y="185356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-2555780" y="2353945"/>
            <a:ext cx="2870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-2598008" y="3717032"/>
            <a:ext cx="287020" cy="30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-2454499" y="1529858"/>
            <a:ext cx="143511" cy="44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-2520309" y="5085184"/>
            <a:ext cx="159385" cy="1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-1358185" y="2124684"/>
            <a:ext cx="0" cy="95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-1479783" y="5243418"/>
            <a:ext cx="52705" cy="6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-2587461" y="6093296"/>
            <a:ext cx="0" cy="6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-2598008" y="5719797"/>
            <a:ext cx="0" cy="105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-2014125" y="4848366"/>
            <a:ext cx="159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-1876648" y="3659744"/>
            <a:ext cx="84455" cy="6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-2518316" y="2850067"/>
            <a:ext cx="1276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-2141443" y="4221088"/>
            <a:ext cx="0" cy="6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-1358185" y="2124684"/>
            <a:ext cx="1803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-1479783" y="1115167"/>
            <a:ext cx="6511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-2264122" y="3415923"/>
            <a:ext cx="2647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-1569953" y="1898152"/>
            <a:ext cx="1803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-1410885" y="3014649"/>
            <a:ext cx="349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-1244051" y="2530840"/>
            <a:ext cx="0" cy="25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 flipV="1">
            <a:off x="-1559116" y="3371721"/>
            <a:ext cx="1270" cy="2019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-2267849" y="3911229"/>
            <a:ext cx="1270" cy="297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-2371594" y="2717269"/>
            <a:ext cx="3492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6372200" y="1815955"/>
            <a:ext cx="552450" cy="101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-1548680" y="2455302"/>
            <a:ext cx="13779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2835880" y="2426473"/>
            <a:ext cx="16954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-2268760" y="3429000"/>
            <a:ext cx="25463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3019266" y="1297633"/>
            <a:ext cx="1587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7"/>
          <p:cNvSpPr>
            <a:spLocks noChangeArrowheads="1"/>
          </p:cNvSpPr>
          <p:nvPr/>
        </p:nvSpPr>
        <p:spPr bwMode="auto">
          <a:xfrm>
            <a:off x="-154255" y="834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" name="Rectangle 68"/>
          <p:cNvSpPr>
            <a:spLocks noChangeArrowheads="1"/>
          </p:cNvSpPr>
          <p:nvPr/>
        </p:nvSpPr>
        <p:spPr bwMode="auto">
          <a:xfrm>
            <a:off x="152400" y="707394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35038" algn="l"/>
                <a:tab pos="2392363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2" name="Прямая со стрелкой 101"/>
          <p:cNvCxnSpPr/>
          <p:nvPr/>
        </p:nvCxnSpPr>
        <p:spPr>
          <a:xfrm flipV="1">
            <a:off x="6356852" y="1231862"/>
            <a:ext cx="0" cy="59599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1475656" y="854653"/>
            <a:ext cx="0" cy="1440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2036712" y="835968"/>
            <a:ext cx="0" cy="1440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V="1">
            <a:off x="467968" y="1091164"/>
            <a:ext cx="7776440" cy="240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656807" y="1552295"/>
            <a:ext cx="8417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2789168" y="1628055"/>
            <a:ext cx="618505" cy="5048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2317115" y="2132856"/>
            <a:ext cx="462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3407673" y="1556048"/>
            <a:ext cx="84207" cy="72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-2155777" y="992720"/>
            <a:ext cx="0" cy="244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>
            <a:off x="2779395" y="1880455"/>
            <a:ext cx="2084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 flipV="1">
            <a:off x="2779395" y="1700808"/>
            <a:ext cx="9773" cy="179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2784281" y="1700808"/>
            <a:ext cx="2035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2987824" y="1700808"/>
            <a:ext cx="0" cy="179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V="1">
            <a:off x="2987824" y="1700808"/>
            <a:ext cx="216024" cy="179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V="1">
            <a:off x="2987824" y="1592051"/>
            <a:ext cx="216024" cy="1087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3203848" y="1574733"/>
            <a:ext cx="0" cy="126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flipV="1">
            <a:off x="2784281" y="1592051"/>
            <a:ext cx="203543" cy="1087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 flipV="1">
            <a:off x="2987824" y="1574733"/>
            <a:ext cx="216024" cy="17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>
            <a:off x="2955594" y="1752463"/>
            <a:ext cx="0" cy="5753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/>
          <p:cNvCxnSpPr/>
          <p:nvPr/>
        </p:nvCxnSpPr>
        <p:spPr>
          <a:xfrm>
            <a:off x="-1977102" y="-20700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/>
          <p:nvPr/>
        </p:nvCxnSpPr>
        <p:spPr>
          <a:xfrm flipH="1">
            <a:off x="2296328" y="1752463"/>
            <a:ext cx="65926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 flipV="1">
            <a:off x="2955594" y="1307592"/>
            <a:ext cx="0" cy="4448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3407673" y="1540520"/>
            <a:ext cx="84207" cy="105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3401037" y="1568286"/>
            <a:ext cx="97478" cy="69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2789168" y="1700808"/>
            <a:ext cx="2162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>
            <a:off x="3491880" y="1574733"/>
            <a:ext cx="6635" cy="126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2789168" y="2132856"/>
            <a:ext cx="0" cy="870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Звук 2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847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685"/>
    </mc:Choice>
    <mc:Fallback>
      <p:transition spd="slow" advTm="1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uiExpand="1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 smtClean="0"/>
              <a:t>Автомобиль</a:t>
            </a:r>
            <a:r>
              <a:rPr lang="ru-RU" sz="2800" b="1" i="1" dirty="0"/>
              <a:t>, трогаясь с </a:t>
            </a:r>
            <a:r>
              <a:rPr lang="ru-RU" sz="2800" b="1" i="1" dirty="0" smtClean="0"/>
              <a:t>   места</a:t>
            </a:r>
            <a:r>
              <a:rPr lang="ru-RU" sz="2800" b="1" i="1" dirty="0"/>
              <a:t>, движется на </a:t>
            </a:r>
            <a:r>
              <a:rPr lang="ru-RU" sz="2800" b="1" i="1" dirty="0" smtClean="0"/>
              <a:t>повороте </a:t>
            </a:r>
            <a:r>
              <a:rPr lang="ru-RU" sz="2800" b="1" i="1" dirty="0"/>
              <a:t>радиусом 100м, поворачивая при этом на 90◦. С какой скоростью он выйдет на прямой участок дороги? Коэффициент трения колес о землю равен 0,3</a:t>
            </a:r>
            <a:r>
              <a:rPr lang="ru-RU" sz="2800" b="1" i="1" dirty="0" smtClean="0"/>
              <a:t>.     </a:t>
            </a:r>
            <a:endParaRPr lang="en-US" sz="2800" dirty="0"/>
          </a:p>
          <a:p>
            <a:r>
              <a:rPr lang="ru-RU" dirty="0" smtClean="0"/>
              <a:t>                                                     </a:t>
            </a: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908720"/>
          </a:xfrm>
        </p:spPr>
        <p:txBody>
          <a:bodyPr/>
          <a:lstStyle/>
          <a:p>
            <a:r>
              <a:rPr lang="ru-RU" dirty="0" smtClean="0"/>
              <a:t>Задача №4:</a:t>
            </a:r>
            <a:endParaRPr lang="en-US" dirty="0"/>
          </a:p>
        </p:txBody>
      </p:sp>
      <p:pic>
        <p:nvPicPr>
          <p:cNvPr id="10" name="Рисунок 9" descr="http://in-drive.ru/uploads/downloads/2008-08/1219760358.8f2d_4_5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858" r="-3227"/>
          <a:stretch/>
        </p:blipFill>
        <p:spPr bwMode="auto">
          <a:xfrm>
            <a:off x="1403648" y="3753514"/>
            <a:ext cx="2806700" cy="2221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беха, машина, авто, тачка, поворот, дорога, скорость, bmw, auto, road, speed обои">
            <a:hlinkClick r:id="rId6" tooltip="&quot;беха, машина, авто, тачка, поворот, дорога, скорость, bmw, auto, road, speed обои&quot;"/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796134" y="3753514"/>
            <a:ext cx="2304257" cy="190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881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417">
        <p:sndAc>
          <p:stSnd loop="1">
            <p:snd r:embed="rId10" name="laser.wav"/>
          </p:stSnd>
        </p:sndAc>
      </p:transition>
    </mc:Choice>
    <mc:Fallback>
      <p:transition spd="slow" advClick="0" advTm="9417">
        <p:sndAc>
          <p:stSnd loop="1">
            <p:snd r:embed="rId4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73368"/>
            <a:ext cx="8581846" cy="483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     </a:t>
            </a:r>
            <a:r>
              <a:rPr lang="ru-RU" sz="1200" dirty="0" smtClean="0"/>
              <a:t>                </a:t>
            </a:r>
          </a:p>
          <a:p>
            <a:pPr marL="0" indent="0">
              <a:buNone/>
            </a:pPr>
            <a:r>
              <a:rPr lang="ru-RU" sz="1200" b="1" dirty="0" smtClean="0"/>
              <a:t> </a:t>
            </a:r>
            <a:r>
              <a:rPr lang="en-US" sz="1200" b="1" dirty="0" smtClean="0"/>
              <a:t>                                </a:t>
            </a:r>
            <a:r>
              <a:rPr lang="ru-RU" sz="2000" dirty="0" smtClean="0"/>
              <a:t> 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        </a:t>
            </a:r>
            <a:r>
              <a:rPr lang="ru-RU" sz="1200" b="1" dirty="0" smtClean="0"/>
              <a:t>                                                            </a:t>
            </a:r>
            <a:endParaRPr lang="ru-RU" sz="1200" b="1" dirty="0"/>
          </a:p>
          <a:p>
            <a:pPr marL="0" indent="0">
              <a:buNone/>
            </a:pPr>
            <a:r>
              <a:rPr lang="en-US" sz="1200" dirty="0" smtClean="0"/>
              <a:t>   </a:t>
            </a:r>
            <a:r>
              <a:rPr lang="ru-RU" sz="1200" dirty="0" smtClean="0"/>
              <a:t>                                   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V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200" dirty="0" smtClean="0"/>
              <a:t> </a:t>
            </a:r>
            <a:r>
              <a:rPr lang="ru-RU" sz="1200" dirty="0" smtClean="0"/>
              <a:t>     </a:t>
            </a:r>
            <a:r>
              <a:rPr lang="en-US" sz="1200" dirty="0" smtClean="0"/>
              <a:t> </a:t>
            </a:r>
            <a:r>
              <a:rPr lang="en-US" sz="1400" b="1" dirty="0" smtClean="0"/>
              <a:t>R</a:t>
            </a:r>
            <a:endParaRPr lang="ru-RU" sz="1400" b="1" dirty="0"/>
          </a:p>
          <a:p>
            <a:pPr marL="0" indent="0">
              <a:buNone/>
            </a:pPr>
            <a:r>
              <a:rPr lang="ru-RU" sz="1200" dirty="0" smtClean="0"/>
              <a:t>             </a:t>
            </a:r>
            <a:r>
              <a:rPr lang="el-GR" sz="1200" b="1" dirty="0" smtClean="0"/>
              <a:t>α</a:t>
            </a:r>
            <a:r>
              <a:rPr lang="ru-RU" sz="1200" dirty="0" smtClean="0"/>
              <a:t>         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200" b="1" dirty="0" smtClean="0"/>
              <a:t>           </a:t>
            </a:r>
          </a:p>
          <a:p>
            <a:pPr marL="0" indent="0">
              <a:buNone/>
            </a:pPr>
            <a:r>
              <a:rPr lang="en-US" sz="1200" b="1" dirty="0" smtClean="0"/>
              <a:t>                                 </a:t>
            </a:r>
            <a:r>
              <a:rPr lang="ru-RU" sz="1200" b="1" dirty="0" smtClean="0"/>
              <a:t>       </a:t>
            </a:r>
            <a:r>
              <a:rPr lang="en-US" sz="1200" b="1" dirty="0" smtClean="0"/>
              <a:t>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b="1" dirty="0" smtClean="0"/>
              <a:t>          </a:t>
            </a:r>
            <a:endParaRPr lang="ru-RU" sz="900" b="1" dirty="0" smtClean="0"/>
          </a:p>
          <a:p>
            <a:pPr marL="0" indent="0">
              <a:buNone/>
            </a:pPr>
            <a:r>
              <a:rPr lang="ru-RU" sz="1600" b="1" dirty="0" smtClean="0"/>
              <a:t>        </a:t>
            </a:r>
            <a:r>
              <a:rPr lang="en-US" sz="1600" b="1" dirty="0" smtClean="0"/>
              <a:t> </a:t>
            </a:r>
            <a:r>
              <a:rPr lang="ru-RU" sz="1600" b="1" dirty="0" smtClean="0"/>
              <a:t>     </a:t>
            </a:r>
            <a:r>
              <a:rPr lang="en-US" sz="1600" b="1" dirty="0" smtClean="0"/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200" b="1" dirty="0"/>
              <a:t> </a:t>
            </a:r>
            <a:r>
              <a:rPr lang="en-US" sz="1200" b="1" dirty="0" smtClean="0"/>
              <a:t>             </a:t>
            </a:r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Решение задачи №4: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16" name="Рукописные данные 15"/>
              <p14:cNvContentPartPr/>
              <p14:nvPr/>
            </p14:nvContentPartPr>
            <p14:xfrm>
              <a:off x="2702278" y="2729708"/>
              <a:ext cx="360" cy="360"/>
            </p14:xfrm>
          </p:contentPart>
        </mc:Choice>
        <mc:Fallback>
          <p:pic>
            <p:nvPicPr>
              <p:cNvPr id="16" name="Рукописные данные 15"/>
              <p:cNvPicPr/>
              <p:nvPr/>
            </p:nvPicPr>
            <p:blipFill>
              <a:blip r:embed="rId7" cstate="email"/>
              <a:stretch>
                <a:fillRect/>
              </a:stretch>
            </p:blipFill>
            <p:spPr>
              <a:xfrm>
                <a:off x="2693998" y="2721428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8">
            <p14:nvContentPartPr>
              <p14:cNvPr id="10" name="Рукописные данные 9"/>
              <p14:cNvContentPartPr/>
              <p14:nvPr/>
            </p14:nvContentPartPr>
            <p14:xfrm>
              <a:off x="7976243" y="3080797"/>
              <a:ext cx="1386395" cy="85951"/>
            </p14:xfrm>
          </p:contentPart>
        </mc:Choice>
        <mc:Fallback>
          <p:pic>
            <p:nvPicPr>
              <p:cNvPr id="10" name="Рукописные данные 9"/>
              <p:cNvPicPr/>
              <p:nvPr/>
            </p:nvPicPr>
            <p:blipFill>
              <a:blip r:embed="rId9" cstate="email"/>
              <a:stretch>
                <a:fillRect/>
              </a:stretch>
            </p:blipFill>
            <p:spPr>
              <a:xfrm>
                <a:off x="7974803" y="3079358"/>
                <a:ext cx="1399715" cy="992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0">
            <p14:nvContentPartPr>
              <p14:cNvPr id="13" name="Рукописные данные 12"/>
              <p14:cNvContentPartPr/>
              <p14:nvPr/>
            </p14:nvContentPartPr>
            <p14:xfrm>
              <a:off x="2853185" y="2475637"/>
              <a:ext cx="389" cy="360"/>
            </p14:xfrm>
          </p:contentPart>
        </mc:Choice>
        <mc:Fallback>
          <p:pic>
            <p:nvPicPr>
              <p:cNvPr id="13" name="Рукописные данные 12"/>
              <p:cNvPicPr/>
              <p:nvPr/>
            </p:nvPicPr>
            <p:blipFill>
              <a:blip r:embed="rId11" cstate="email"/>
              <a:stretch>
                <a:fillRect/>
              </a:stretch>
            </p:blipFill>
            <p:spPr>
              <a:xfrm>
                <a:off x="1032665" y="1208077"/>
                <a:ext cx="1822349" cy="126936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Прямая соединительная линия 25"/>
          <p:cNvCxnSpPr/>
          <p:nvPr/>
        </p:nvCxnSpPr>
        <p:spPr>
          <a:xfrm flipV="1">
            <a:off x="991021" y="3230273"/>
            <a:ext cx="32725" cy="706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995954" y="3929688"/>
            <a:ext cx="9097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943839" y="3929688"/>
            <a:ext cx="0" cy="37345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1341881" y="3933056"/>
            <a:ext cx="616440" cy="35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1322666" y="4303147"/>
            <a:ext cx="616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1349873" y="3925302"/>
            <a:ext cx="0" cy="369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1295250" y="3936938"/>
            <a:ext cx="616440" cy="36994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5" name="Прямоугольник 54"/>
              <p:cNvSpPr/>
              <p:nvPr/>
            </p:nvSpPr>
            <p:spPr>
              <a:xfrm>
                <a:off x="2555776" y="1997839"/>
                <a:ext cx="6113664" cy="4005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dirty="0" smtClean="0"/>
                  <a:t>Трогаясь </a:t>
                </a:r>
                <a:r>
                  <a:rPr lang="ru-RU" sz="2400" dirty="0"/>
                  <a:t>с места, автомобиль набирает скорость,  </a:t>
                </a:r>
                <a:r>
                  <a:rPr lang="ru-RU" sz="2400" dirty="0" smtClean="0"/>
                  <a:t>следовательно,  движется  </a:t>
                </a:r>
                <a:r>
                  <a:rPr lang="en-US" sz="2400" dirty="0" smtClean="0"/>
                  <a:t>c </a:t>
                </a:r>
                <a:r>
                  <a:rPr lang="ru-RU" sz="2400" dirty="0" smtClean="0"/>
                  <a:t>ускорением</a:t>
                </a:r>
                <a:r>
                  <a:rPr lang="ru-RU" sz="2400" dirty="0"/>
                  <a:t>. А так как скорость при движении по криволинейной траектории направлена по касательной к ней, </a:t>
                </a:r>
                <a:r>
                  <a:rPr lang="ru-RU" sz="2400" dirty="0" smtClean="0"/>
                  <a:t>то</a:t>
                </a:r>
                <a:r>
                  <a:rPr lang="en-US" sz="2400" dirty="0" smtClean="0"/>
                  <a:t> </a:t>
                </a:r>
                <a:r>
                  <a:rPr lang="ru-RU" sz="2400" dirty="0" smtClean="0"/>
                  <a:t>и сила</a:t>
                </a:r>
                <a:r>
                  <a:rPr lang="ru-RU" sz="2400" dirty="0"/>
                  <a:t>, создающая это ускорение, направлена по касательной к </a:t>
                </a:r>
                <a:r>
                  <a:rPr lang="ru-RU" sz="2400" dirty="0" smtClean="0"/>
                  <a:t>траектории</a:t>
                </a:r>
                <a:r>
                  <a:rPr lang="en-US" sz="2400" dirty="0" smtClean="0"/>
                  <a:t> . </a:t>
                </a:r>
                <a:r>
                  <a:rPr lang="ru-RU" sz="2400" dirty="0" smtClean="0"/>
                  <a:t>Причем</a:t>
                </a:r>
                <a:r>
                  <a:rPr lang="ru-RU" sz="2400" dirty="0"/>
                  <a:t>, скорость в конце пути связана с пройденным </a:t>
                </a:r>
                <a:r>
                  <a:rPr lang="ru-RU" sz="2400" dirty="0" smtClean="0"/>
                  <a:t>путем:</a:t>
                </a:r>
                <a:r>
                  <a:rPr lang="en-US" sz="2400" dirty="0" smtClean="0"/>
                  <a:t>                                 </a:t>
                </a:r>
                <a:r>
                  <a:rPr lang="en-US" sz="2400" b="1" dirty="0" smtClean="0"/>
                  <a:t>S</a:t>
                </a:r>
                <a:r>
                  <a:rPr lang="ru-RU" sz="2400" b="1" dirty="0"/>
                  <a:t>=</a:t>
                </a:r>
                <a14:m>
                  <m:oMath xmlns:m="http://schemas.openxmlformats.org/officeDocument/2006/math">
                    <m:r>
                      <a:rPr lang="ru-RU" sz="2400" b="1" i="1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2400" b="1" i="1">
                                <a:latin typeface="Cambria Math"/>
                              </a:rPr>
                              <m:t>𝑽</m:t>
                            </m:r>
                          </m:e>
                          <m:sup>
                            <m:r>
                              <a:rPr lang="ru-RU" sz="2400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sz="2400" b="1" i="1">
                            <a:latin typeface="Cambria Math"/>
                          </a:rPr>
                          <m:t>𝟐</m:t>
                        </m:r>
                        <m:r>
                          <a:rPr lang="ru-RU" sz="2400" b="1" i="1">
                            <a:latin typeface="Cambria Math"/>
                          </a:rPr>
                          <m:t>𝒂</m:t>
                        </m:r>
                      </m:den>
                    </m:f>
                    <m:r>
                      <a:rPr lang="ru-RU" sz="2400" b="1" i="1" smtClean="0">
                        <a:latin typeface="Cambria Math"/>
                      </a:rPr>
                      <m:t>; </m:t>
                    </m:r>
                    <m:r>
                      <a:rPr lang="en-US" sz="2400" b="1" i="1">
                        <a:latin typeface="Cambria Math"/>
                      </a:rPr>
                      <m:t>𝒂</m:t>
                    </m:r>
                    <m:r>
                      <a:rPr lang="en-US" sz="24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2400" b="1" i="1">
                                <a:latin typeface="Cambria Math"/>
                              </a:rPr>
                              <m:t>𝑽</m:t>
                            </m:r>
                          </m:e>
                          <m:sup>
                            <m:r>
                              <a:rPr lang="ru-RU" sz="2400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sz="2400" b="1" i="1">
                            <a:latin typeface="Cambria Math"/>
                          </a:rPr>
                          <m:t>𝟐</m:t>
                        </m:r>
                        <m:r>
                          <a:rPr lang="en-US" sz="2400" b="1" i="1">
                            <a:latin typeface="Cambria Math"/>
                          </a:rPr>
                          <m:t>𝑺</m:t>
                        </m:r>
                      </m:den>
                    </m:f>
                    <m:r>
                      <a:rPr lang="ru-RU" sz="2400" b="0" i="1" smtClean="0">
                        <a:latin typeface="Cambria Math"/>
                      </a:rPr>
                      <m:t>;</m:t>
                    </m:r>
                    <m:r>
                      <a:rPr lang="ru-RU" sz="2400" b="1" i="1" smtClean="0">
                        <a:latin typeface="Cambria Math"/>
                      </a:rPr>
                      <m:t>             </m:t>
                    </m:r>
                    <m:r>
                      <a:rPr lang="ru-RU" sz="2400" b="1" i="1">
                        <a:latin typeface="Cambria Math"/>
                      </a:rPr>
                      <m:t>𝑭</m:t>
                    </m:r>
                    <m:r>
                      <a:rPr lang="ru-RU" sz="2400" b="1" i="1">
                        <a:latin typeface="Cambria Math"/>
                      </a:rPr>
                      <m:t>к=</m:t>
                    </m:r>
                    <m:r>
                      <a:rPr lang="ru-RU" sz="2400" b="1" i="1">
                        <a:latin typeface="Cambria Math"/>
                      </a:rPr>
                      <m:t>𝒎</m:t>
                    </m:r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2400" b="1" i="1">
                                <a:latin typeface="Cambria Math"/>
                              </a:rPr>
                              <m:t>𝑽</m:t>
                            </m:r>
                          </m:e>
                          <m:sup>
                            <m:r>
                              <a:rPr lang="ru-RU" sz="2400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sz="2400" b="1" i="1">
                            <a:latin typeface="Cambria Math"/>
                          </a:rPr>
                          <m:t>𝟐</m:t>
                        </m:r>
                        <m:r>
                          <a:rPr lang="en-US" sz="2400" b="1" i="1">
                            <a:latin typeface="Cambria Math"/>
                          </a:rPr>
                          <m:t>𝑺</m:t>
                        </m:r>
                      </m:den>
                    </m:f>
                  </m:oMath>
                </a14:m>
                <a:r>
                  <a:rPr lang="ru-RU" sz="2400" b="1" dirty="0"/>
                  <a:t> </a:t>
                </a:r>
                <a:r>
                  <a:rPr lang="ru-RU" sz="2400" dirty="0"/>
                  <a:t>. </a:t>
                </a:r>
                <a:endParaRPr lang="en-US" sz="2400" dirty="0"/>
              </a:p>
            </p:txBody>
          </p:sp>
        </mc:Choice>
        <mc:Fallback>
          <p:sp>
            <p:nvSpPr>
              <p:cNvPr id="55" name="Прямоугольник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997839"/>
                <a:ext cx="6113664" cy="4005007"/>
              </a:xfrm>
              <a:prstGeom prst="rect">
                <a:avLst/>
              </a:prstGeom>
              <a:blipFill rotWithShape="1">
                <a:blip r:embed="rId12" cstate="email"/>
                <a:stretch>
                  <a:fillRect l="-1496" t="-1218" r="-1396" b="-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Прямая со стрелкой 56"/>
          <p:cNvCxnSpPr/>
          <p:nvPr/>
        </p:nvCxnSpPr>
        <p:spPr>
          <a:xfrm>
            <a:off x="1327399" y="4437112"/>
            <a:ext cx="206521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1522178" y="3617513"/>
            <a:ext cx="2268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1978315" y="4116259"/>
            <a:ext cx="25189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="" Requires="p14">
          <p:contentPart p14:bwMode="auto" r:id="rId13">
            <p14:nvContentPartPr>
              <p14:cNvPr id="68" name="Рукописные данные 67"/>
              <p14:cNvContentPartPr/>
              <p14:nvPr/>
            </p14:nvContentPartPr>
            <p14:xfrm>
              <a:off x="436015" y="5050357"/>
              <a:ext cx="360" cy="360"/>
            </p14:xfrm>
          </p:contentPart>
        </mc:Choice>
        <mc:Fallback>
          <p:pic>
            <p:nvPicPr>
              <p:cNvPr id="68" name="Рукописные данные 6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4575" y="5048917"/>
                <a:ext cx="3240" cy="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8">
            <p14:nvContentPartPr>
              <p14:cNvPr id="6" name="Рукописные данные 5"/>
              <p14:cNvContentPartPr/>
              <p14:nvPr/>
            </p14:nvContentPartPr>
            <p14:xfrm>
              <a:off x="1055215" y="1406797"/>
              <a:ext cx="112680" cy="360"/>
            </p14:xfrm>
          </p:contentPart>
        </mc:Choice>
        <mc:Fallback>
          <p:pic>
            <p:nvPicPr>
              <p:cNvPr id="6" name="Рукописные данные 5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053775" y="1405357"/>
                <a:ext cx="115560" cy="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0">
            <p14:nvContentPartPr>
              <p14:cNvPr id="7" name="Рукописные данные 6"/>
              <p14:cNvContentPartPr/>
              <p14:nvPr/>
            </p14:nvContentPartPr>
            <p14:xfrm>
              <a:off x="1011115" y="3854022"/>
              <a:ext cx="100440" cy="71280"/>
            </p14:xfrm>
          </p:contentPart>
        </mc:Choice>
        <mc:Fallback>
          <p:pic>
            <p:nvPicPr>
              <p:cNvPr id="7" name="Рукописные данные 6"/>
              <p:cNvPicPr/>
              <p:nvPr/>
            </p:nvPicPr>
            <p:blipFill>
              <a:blip r:embed="rId21" cstate="email"/>
              <a:stretch>
                <a:fillRect/>
              </a:stretch>
            </p:blipFill>
            <p:spPr>
              <a:xfrm>
                <a:off x="1009675" y="3852582"/>
                <a:ext cx="10332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2">
            <p14:nvContentPartPr>
              <p14:cNvPr id="78" name="Рукописные данные 77"/>
              <p14:cNvContentPartPr/>
              <p14:nvPr/>
            </p14:nvContentPartPr>
            <p14:xfrm>
              <a:off x="1076370" y="1428555"/>
              <a:ext cx="47880" cy="10080"/>
            </p14:xfrm>
          </p:contentPart>
        </mc:Choice>
        <mc:Fallback>
          <p:pic>
            <p:nvPicPr>
              <p:cNvPr id="78" name="Рукописные данные 77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074930" y="1427115"/>
                <a:ext cx="50760" cy="1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34">
            <p14:nvContentPartPr>
              <p14:cNvPr id="79" name="Рукописные данные 78"/>
              <p14:cNvContentPartPr/>
              <p14:nvPr/>
            </p14:nvContentPartPr>
            <p14:xfrm>
              <a:off x="1152690" y="1428915"/>
              <a:ext cx="19080" cy="360"/>
            </p14:xfrm>
          </p:contentPart>
        </mc:Choice>
        <mc:Fallback>
          <p:pic>
            <p:nvPicPr>
              <p:cNvPr id="79" name="Рукописные данные 7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151250" y="1427475"/>
                <a:ext cx="21960" cy="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36">
            <p14:nvContentPartPr>
              <p14:cNvPr id="100" name="Рукописные данные 99"/>
              <p14:cNvContentPartPr/>
              <p14:nvPr/>
            </p14:nvContentPartPr>
            <p14:xfrm>
              <a:off x="1123890" y="1428915"/>
              <a:ext cx="19440" cy="360"/>
            </p14:xfrm>
          </p:contentPart>
        </mc:Choice>
        <mc:Fallback>
          <p:pic>
            <p:nvPicPr>
              <p:cNvPr id="100" name="Рукописные данные 9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22450" y="1427475"/>
                <a:ext cx="22320" cy="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40">
            <p14:nvContentPartPr>
              <p14:cNvPr id="101" name="Рукописные данные 100"/>
              <p14:cNvContentPartPr/>
              <p14:nvPr/>
            </p14:nvContentPartPr>
            <p14:xfrm>
              <a:off x="1162050" y="1419195"/>
              <a:ext cx="360" cy="360"/>
            </p14:xfrm>
          </p:contentPart>
        </mc:Choice>
        <mc:Fallback>
          <p:pic>
            <p:nvPicPr>
              <p:cNvPr id="101" name="Рукописные данные 10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60610" y="1417755"/>
                <a:ext cx="3240" cy="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42">
            <p14:nvContentPartPr>
              <p14:cNvPr id="102" name="Рукописные данные 101"/>
              <p14:cNvContentPartPr/>
              <p14:nvPr/>
            </p14:nvContentPartPr>
            <p14:xfrm>
              <a:off x="1238370" y="1438275"/>
              <a:ext cx="360" cy="360"/>
            </p14:xfrm>
          </p:contentPart>
        </mc:Choice>
        <mc:Fallback>
          <p:pic>
            <p:nvPicPr>
              <p:cNvPr id="102" name="Рукописные данные 10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36930" y="1436835"/>
                <a:ext cx="3240" cy="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43">
            <p14:nvContentPartPr>
              <p14:cNvPr id="103" name="Рукописные данные 102"/>
              <p14:cNvContentPartPr/>
              <p14:nvPr/>
            </p14:nvContentPartPr>
            <p14:xfrm>
              <a:off x="1295250" y="1457355"/>
              <a:ext cx="360" cy="360"/>
            </p14:xfrm>
          </p:contentPart>
        </mc:Choice>
        <mc:Fallback>
          <p:pic>
            <p:nvPicPr>
              <p:cNvPr id="103" name="Рукописные данные 102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293810" y="1455915"/>
                <a:ext cx="3240" cy="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45">
            <p14:nvContentPartPr>
              <p14:cNvPr id="104" name="Рукописные данные 103"/>
              <p14:cNvContentPartPr/>
              <p14:nvPr/>
            </p14:nvContentPartPr>
            <p14:xfrm>
              <a:off x="1400010" y="1485795"/>
              <a:ext cx="19440" cy="360"/>
            </p14:xfrm>
          </p:contentPart>
        </mc:Choice>
        <mc:Fallback>
          <p:pic>
            <p:nvPicPr>
              <p:cNvPr id="104" name="Рукописные данные 10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98570" y="1484355"/>
                <a:ext cx="22320" cy="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46">
            <p14:nvContentPartPr>
              <p14:cNvPr id="108" name="Рукописные данные 107"/>
              <p14:cNvContentPartPr/>
              <p14:nvPr/>
            </p14:nvContentPartPr>
            <p14:xfrm>
              <a:off x="-2724150" y="276195"/>
              <a:ext cx="360" cy="360"/>
            </p14:xfrm>
          </p:contentPart>
        </mc:Choice>
        <mc:Fallback>
          <p:pic>
            <p:nvPicPr>
              <p:cNvPr id="108" name="Рукописные данные 107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-2725590" y="274755"/>
                <a:ext cx="3240" cy="3240"/>
              </a:xfrm>
              <a:prstGeom prst="rect">
                <a:avLst/>
              </a:prstGeom>
            </p:spPr>
          </p:pic>
        </mc:Fallback>
      </mc:AlternateContent>
      <p:cxnSp>
        <p:nvCxnSpPr>
          <p:cNvPr id="119" name="Прямая со стрелкой 118"/>
          <p:cNvCxnSpPr/>
          <p:nvPr/>
        </p:nvCxnSpPr>
        <p:spPr>
          <a:xfrm>
            <a:off x="2136617" y="3230273"/>
            <a:ext cx="0" cy="3510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>
            <a:off x="1872221" y="3080797"/>
            <a:ext cx="2121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="" Requires="p14">
          <p:contentPart p14:bwMode="auto" r:id="rId49">
            <p14:nvContentPartPr>
              <p14:cNvPr id="122" name="Рукописные данные 121"/>
              <p14:cNvContentPartPr/>
              <p14:nvPr/>
            </p14:nvContentPartPr>
            <p14:xfrm>
              <a:off x="1895370" y="2943075"/>
              <a:ext cx="360" cy="360"/>
            </p14:xfrm>
          </p:contentPart>
        </mc:Choice>
        <mc:Fallback>
          <p:pic>
            <p:nvPicPr>
              <p:cNvPr id="122" name="Рукописные данные 121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93930" y="2941635"/>
                <a:ext cx="3240" cy="3240"/>
              </a:xfrm>
              <a:prstGeom prst="rect">
                <a:avLst/>
              </a:prstGeom>
            </p:spPr>
          </p:pic>
        </mc:Fallback>
      </mc:AlternateContent>
      <p:cxnSp>
        <p:nvCxnSpPr>
          <p:cNvPr id="127" name="Прямая соединительная линия 126"/>
          <p:cNvCxnSpPr/>
          <p:nvPr/>
        </p:nvCxnSpPr>
        <p:spPr>
          <a:xfrm flipH="1">
            <a:off x="1053170" y="1406077"/>
            <a:ext cx="3535" cy="10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 descr="http://www.60.by/pict/8cbc800a818ba277a3c997a07293ca96.jpg"/>
          <p:cNvPicPr/>
          <p:nvPr/>
        </p:nvPicPr>
        <p:blipFill rotWithShape="1">
          <a:blip r:embed="rId5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16200000" flipV="1">
            <a:off x="216810" y="1425442"/>
            <a:ext cx="1368152" cy="13294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Дуга 4"/>
          <p:cNvSpPr/>
          <p:nvPr/>
        </p:nvSpPr>
        <p:spPr>
          <a:xfrm rot="15495701">
            <a:off x="585540" y="3204833"/>
            <a:ext cx="1352880" cy="1351455"/>
          </a:xfrm>
          <a:prstGeom prst="arc">
            <a:avLst>
              <a:gd name="adj1" fmla="val 21131114"/>
              <a:gd name="adj2" fmla="val 6326942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076370" y="157020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="" Requires="p14">
          <p:contentPart p14:bwMode="auto" r:id="rId66">
            <p14:nvContentPartPr>
              <p14:cNvPr id="21" name="Рукописные данные 20"/>
              <p14:cNvContentPartPr/>
              <p14:nvPr/>
            </p14:nvContentPartPr>
            <p14:xfrm>
              <a:off x="1609890" y="1609635"/>
              <a:ext cx="360" cy="360"/>
            </p14:xfrm>
          </p:contentPart>
        </mc:Choice>
        <mc:Fallback>
          <p:pic>
            <p:nvPicPr>
              <p:cNvPr id="21" name="Рукописные данные 20"/>
              <p:cNvPicPr/>
              <p:nvPr/>
            </p:nvPicPr>
            <p:blipFill>
              <a:blip r:embed="rId67" cstate="email"/>
              <a:stretch>
                <a:fillRect/>
              </a:stretch>
            </p:blipFill>
            <p:spPr>
              <a:xfrm>
                <a:off x="1598010" y="1597755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8"/>
              </p:ext>
            </p:extLst>
          </p:nvPr>
        </p:nvPicPr>
        <p:blipFill>
          <a:blip r:embed="rId69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4309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5708">
        <p:sndAc>
          <p:endSnd/>
        </p:sndAc>
      </p:transition>
    </mc:Choice>
    <mc:Fallback>
      <p:transition spd="slow" advClick="0" advTm="15708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1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1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260648"/>
                <a:ext cx="8229600" cy="6480720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ru-RU" sz="5000" dirty="0" smtClean="0"/>
                  <a:t>Пройденный </a:t>
                </a:r>
                <a:r>
                  <a:rPr lang="ru-RU" sz="5000" dirty="0"/>
                  <a:t>путь вычисляется по формуле</a:t>
                </a:r>
                <a:r>
                  <a:rPr lang="ru-RU" sz="5000" dirty="0" smtClean="0"/>
                  <a:t>:</a:t>
                </a:r>
              </a:p>
              <a:p>
                <a:r>
                  <a:rPr lang="ru-RU" sz="5000" dirty="0" smtClean="0"/>
                  <a:t> </a:t>
                </a:r>
                <a:r>
                  <a:rPr lang="en-US" sz="5000" b="1" dirty="0" smtClean="0"/>
                  <a:t>S</a:t>
                </a:r>
                <a:r>
                  <a:rPr lang="ru-RU" sz="5000" b="1" dirty="0"/>
                  <a:t>= α</a:t>
                </a:r>
                <a:r>
                  <a:rPr lang="en-US" sz="5000" b="1" dirty="0"/>
                  <a:t>R</a:t>
                </a:r>
                <a:r>
                  <a:rPr lang="ru-RU" sz="5000" dirty="0"/>
                  <a:t>, где  </a:t>
                </a:r>
                <a:r>
                  <a:rPr lang="ru-RU" sz="5000" b="1" dirty="0"/>
                  <a:t>α</a:t>
                </a:r>
                <a:r>
                  <a:rPr lang="ru-RU" sz="5000" dirty="0"/>
                  <a:t>– угол </a:t>
                </a:r>
                <a:r>
                  <a:rPr lang="ru-RU" sz="5000" dirty="0" smtClean="0"/>
                  <a:t>поворота</a:t>
                </a:r>
                <a:r>
                  <a:rPr lang="ru-RU" sz="5000" dirty="0"/>
                  <a:t> </a:t>
                </a:r>
                <a:r>
                  <a:rPr lang="ru-RU" sz="5000" dirty="0" smtClean="0"/>
                  <a:t>в радианах.</a:t>
                </a:r>
                <a:r>
                  <a:rPr lang="en-US" sz="5000" dirty="0" smtClean="0"/>
                  <a:t>         </a:t>
                </a:r>
                <a:endParaRPr lang="ru-RU" sz="5000" dirty="0" smtClean="0"/>
              </a:p>
              <a:p>
                <a:r>
                  <a:rPr lang="ru-RU" sz="5000" dirty="0" smtClean="0"/>
                  <a:t>  </a:t>
                </a:r>
                <a:r>
                  <a:rPr lang="ru-RU" sz="5000" dirty="0"/>
                  <a:t>Движение по окружности происходит с центростремительным ускорением, которое направлено к центру и может быть рассчитано по формуле</a:t>
                </a:r>
                <a:r>
                  <a:rPr lang="ru-RU" sz="5000" b="1" dirty="0" smtClean="0"/>
                  <a:t>:</a:t>
                </a:r>
              </a:p>
              <a:p>
                <a:r>
                  <a:rPr lang="ru-RU" sz="5000" b="1" dirty="0" smtClean="0"/>
                  <a:t>  </a:t>
                </a:r>
                <a:r>
                  <a:rPr lang="en-US" sz="5000" b="1" dirty="0"/>
                  <a:t>a</a:t>
                </a:r>
                <a:r>
                  <a:rPr lang="ru-RU" sz="3000" b="1" dirty="0"/>
                  <a:t>ц</a:t>
                </a:r>
                <a:r>
                  <a:rPr lang="ru-RU" sz="50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0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000" b="1" i="1">
                                <a:latin typeface="Cambria Math"/>
                              </a:rPr>
                              <m:t>𝑽</m:t>
                            </m:r>
                          </m:e>
                          <m:sup>
                            <m:r>
                              <a:rPr lang="ru-RU" sz="5000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sz="5000" b="1" i="1">
                            <a:latin typeface="Cambria Math"/>
                          </a:rPr>
                          <m:t>𝑹</m:t>
                        </m:r>
                      </m:den>
                    </m:f>
                  </m:oMath>
                </a14:m>
                <a:r>
                  <a:rPr lang="ru-RU" sz="5000" b="1" dirty="0"/>
                  <a:t>,    </a:t>
                </a:r>
                <a:r>
                  <a:rPr lang="ru-RU" sz="5000" dirty="0"/>
                  <a:t>т.е</a:t>
                </a:r>
                <a:r>
                  <a:rPr lang="ru-RU" sz="5000" b="1" dirty="0"/>
                  <a:t>. </a:t>
                </a:r>
                <a:r>
                  <a:rPr lang="en-US" sz="5000" b="1" dirty="0"/>
                  <a:t>F</a:t>
                </a:r>
                <a:r>
                  <a:rPr lang="ru-RU" sz="5000" b="1" dirty="0"/>
                  <a:t>ц=</a:t>
                </a:r>
                <a:r>
                  <a:rPr lang="en-US" sz="5000" b="1" dirty="0"/>
                  <a:t>m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0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000" b="1" i="1">
                                <a:latin typeface="Cambria Math"/>
                              </a:rPr>
                              <m:t>𝑽</m:t>
                            </m:r>
                          </m:e>
                          <m:sup>
                            <m:r>
                              <a:rPr lang="ru-RU" sz="5000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sz="5000" b="1" i="1">
                            <a:latin typeface="Cambria Math"/>
                          </a:rPr>
                          <m:t>𝑹</m:t>
                        </m:r>
                      </m:den>
                    </m:f>
                  </m:oMath>
                </a14:m>
                <a:r>
                  <a:rPr lang="ru-RU" sz="5000" dirty="0"/>
                  <a:t>. </a:t>
                </a:r>
                <a:endParaRPr lang="en-US" sz="5000" dirty="0" smtClean="0"/>
              </a:p>
              <a:p>
                <a:r>
                  <a:rPr lang="ru-RU" sz="5000" dirty="0" smtClean="0"/>
                  <a:t>Силы </a:t>
                </a:r>
                <a:r>
                  <a:rPr lang="en-US" sz="5000" b="1" dirty="0"/>
                  <a:t>F</a:t>
                </a:r>
                <a:r>
                  <a:rPr lang="ru-RU" sz="5000" dirty="0"/>
                  <a:t>к и</a:t>
                </a:r>
                <a:r>
                  <a:rPr lang="ru-RU" sz="5000" b="1" dirty="0"/>
                  <a:t> </a:t>
                </a:r>
                <a:r>
                  <a:rPr lang="en-US" sz="5000" b="1" dirty="0"/>
                  <a:t>F</a:t>
                </a:r>
                <a:r>
                  <a:rPr lang="ru-RU" sz="5000" b="1" dirty="0"/>
                  <a:t>ц</a:t>
                </a:r>
                <a:r>
                  <a:rPr lang="ru-RU" sz="5000" dirty="0"/>
                  <a:t>  перпендикулярны друг другу и их равнодействующая не должна превышать максимальной силы трения </a:t>
                </a:r>
                <a:r>
                  <a:rPr lang="ru-RU" sz="5000" dirty="0" smtClean="0"/>
                  <a:t>покоя</a:t>
                </a:r>
                <a:r>
                  <a:rPr lang="en-US" sz="5000" dirty="0" smtClean="0"/>
                  <a:t>  </a:t>
                </a:r>
                <a:r>
                  <a:rPr lang="ru-RU" sz="5000" dirty="0" smtClean="0"/>
                  <a:t> </a:t>
                </a:r>
                <a:r>
                  <a:rPr lang="en-US" sz="5000" b="1" dirty="0"/>
                  <a:t>F</a:t>
                </a:r>
                <a:r>
                  <a:rPr lang="ru-RU" sz="5000" b="1" dirty="0" err="1"/>
                  <a:t>тр</a:t>
                </a:r>
                <a:r>
                  <a:rPr lang="ru-RU" sz="5000" b="1" dirty="0"/>
                  <a:t>= µ</a:t>
                </a:r>
                <a:r>
                  <a:rPr lang="en-US" sz="5000" b="1" dirty="0"/>
                  <a:t>mg</a:t>
                </a:r>
                <a:r>
                  <a:rPr lang="ru-RU" sz="5000" dirty="0" smtClean="0"/>
                  <a:t>.</a:t>
                </a:r>
              </a:p>
              <a:p>
                <a:r>
                  <a:rPr lang="ru-RU" sz="5000" dirty="0" smtClean="0"/>
                  <a:t> </a:t>
                </a:r>
                <a:r>
                  <a:rPr lang="ru-RU" sz="5000" dirty="0"/>
                  <a:t>Отсюда: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000" b="1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000" b="1" i="1">
                                <a:latin typeface="Cambria Math"/>
                              </a:rPr>
                              <m:t>𝐦</m:t>
                            </m:r>
                            <m:f>
                              <m:fPr>
                                <m:ctrlPr>
                                  <a:rPr lang="en-US" sz="5000" b="1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5000" b="1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5000" b="1" i="1">
                                        <a:latin typeface="Cambria Math"/>
                                      </a:rPr>
                                      <m:t>𝑽</m:t>
                                    </m:r>
                                  </m:e>
                                  <m:sup>
                                    <m:r>
                                      <a:rPr lang="ru-RU" sz="50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ru-RU" sz="5000" b="1" i="1">
                                    <a:latin typeface="Cambria Math"/>
                                  </a:rPr>
                                  <m:t>𝑹</m:t>
                                </m:r>
                              </m:den>
                            </m:f>
                            <m:r>
                              <a:rPr lang="ru-RU" sz="5000" b="1" i="1">
                                <a:latin typeface="Cambria Math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ru-RU" sz="50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5000" b="1" dirty="0"/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000" b="1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5000" b="1" i="1">
                                <a:latin typeface="Cambria Math"/>
                              </a:rPr>
                              <m:t>𝐦</m:t>
                            </m:r>
                            <m:f>
                              <m:fPr>
                                <m:ctrlPr>
                                  <a:rPr lang="en-US" sz="5000" b="1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5000" b="1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5000" b="1" i="1">
                                        <a:latin typeface="Cambria Math"/>
                                      </a:rPr>
                                      <m:t>𝑽</m:t>
                                    </m:r>
                                  </m:e>
                                  <m:sup>
                                    <m:r>
                                      <a:rPr lang="ru-RU" sz="5000" b="1" i="1"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ru-RU" sz="5000" b="1" i="1">
                                    <a:latin typeface="Cambria Math"/>
                                  </a:rPr>
                                  <m:t>𝟐</m:t>
                                </m:r>
                                <m:r>
                                  <a:rPr lang="ru-RU" sz="5000" b="1" i="1">
                                    <a:latin typeface="Cambria Math"/>
                                  </a:rPr>
                                  <m:t>𝛂</m:t>
                                </m:r>
                                <m:r>
                                  <a:rPr lang="en-US" sz="5000" b="1" i="1">
                                    <a:latin typeface="Cambria Math"/>
                                  </a:rPr>
                                  <m:t>𝑹</m:t>
                                </m:r>
                              </m:den>
                            </m:f>
                            <m:r>
                              <a:rPr lang="ru-RU" sz="5000" b="1" i="1">
                                <a:latin typeface="Cambria Math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ru-RU" sz="50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5000" b="1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5000" b="1">
                            <a:latin typeface="Cambria Math"/>
                          </a:rPr>
                          <m:t>(µ</m:t>
                        </m:r>
                        <m:r>
                          <a:rPr lang="en-US" sz="5000" b="1" i="1">
                            <a:latin typeface="Cambria Math"/>
                          </a:rPr>
                          <m:t>𝐦𝐠</m:t>
                        </m:r>
                        <m:r>
                          <a:rPr lang="ru-RU" sz="5000" b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ru-RU" sz="50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5000" dirty="0"/>
                  <a:t>.</a:t>
                </a:r>
                <a:endParaRPr lang="en-US" sz="5000" dirty="0"/>
              </a:p>
              <a:p>
                <a:r>
                  <a:rPr lang="ru-RU" sz="5000" dirty="0"/>
                  <a:t>Итак, максимальная скорость, которая не позволит автомобилю соскользнуть с траектории, определяется по формуле: </a:t>
                </a:r>
                <a:endParaRPr lang="en-US" sz="5000" dirty="0" smtClean="0"/>
              </a:p>
              <a:p>
                <a:r>
                  <a:rPr lang="ru-RU" sz="5000" b="1" dirty="0" smtClean="0"/>
                  <a:t> </a:t>
                </a:r>
                <a:r>
                  <a:rPr lang="en-US" sz="5000" b="1" dirty="0"/>
                  <a:t>V max </a:t>
                </a:r>
                <a:r>
                  <a:rPr lang="ru-RU" sz="5000" b="1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000" b="1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50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5000" b="1">
                                <a:latin typeface="Cambria Math"/>
                              </a:rPr>
                              <m:t>µ</m:t>
                            </m:r>
                            <m:r>
                              <a:rPr lang="en-US" sz="5000" b="1" i="1">
                                <a:latin typeface="Cambria Math"/>
                              </a:rPr>
                              <m:t>𝒈𝑹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5000" b="1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5000" b="1" i="1"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ru-RU" sz="5000" b="1" i="1">
                                    <a:latin typeface="Cambria Math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5000" b="1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5000" b="1" i="1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5000" b="1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ru-RU" sz="5000" b="1" i="1">
                                            <a:latin typeface="Cambria Math"/>
                                          </a:rPr>
                                          <m:t>𝟒</m:t>
                                        </m:r>
                                        <m:r>
                                          <a:rPr lang="ru-RU" sz="5000" b="1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ru-RU" sz="5000" b="1" i="1">
                                            <a:latin typeface="Cambria Math"/>
                                          </a:rPr>
                                          <m:t>𝜶</m:t>
                                        </m:r>
                                      </m:e>
                                      <m:sup>
                                        <m:r>
                                          <a:rPr lang="ru-RU" sz="5000" b="1" i="1">
                                            <a:latin typeface="Cambria Math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rad>
                          </m:den>
                        </m:f>
                      </m:e>
                    </m:rad>
                  </m:oMath>
                </a14:m>
                <a:r>
                  <a:rPr lang="ru-RU" sz="5000" dirty="0"/>
                  <a:t> .  При подстановке данных получаем</a:t>
                </a:r>
                <a:r>
                  <a:rPr lang="ru-RU" sz="5000" dirty="0" smtClean="0"/>
                  <a:t>:</a:t>
                </a:r>
                <a:endParaRPr lang="en-US" sz="5000" dirty="0" smtClean="0"/>
              </a:p>
              <a:p>
                <a:r>
                  <a:rPr lang="en-US" sz="5000" b="1" dirty="0" err="1" smtClean="0"/>
                  <a:t>Vmax</a:t>
                </a:r>
                <a:r>
                  <a:rPr lang="ru-RU" sz="5000" dirty="0" smtClean="0"/>
                  <a:t> </a:t>
                </a:r>
                <a:r>
                  <a:rPr lang="ru-RU" sz="5000" dirty="0"/>
                  <a:t>= 19,5м/с = 70 </a:t>
                </a:r>
                <a:r>
                  <a:rPr lang="ru-RU" sz="5000" dirty="0" smtClean="0"/>
                  <a:t>км/ч</a:t>
                </a:r>
                <a:r>
                  <a:rPr lang="ru-RU" sz="5000" b="1" dirty="0" smtClean="0"/>
                  <a:t>.</a:t>
                </a:r>
                <a:r>
                  <a:rPr lang="en-US" sz="5000" b="1" dirty="0" smtClean="0"/>
                  <a:t>                           </a:t>
                </a:r>
                <a:r>
                  <a:rPr lang="ru-RU" sz="5000" b="1" dirty="0" smtClean="0"/>
                  <a:t>Ответ</a:t>
                </a:r>
                <a:r>
                  <a:rPr lang="ru-RU" sz="5000" b="1" dirty="0"/>
                  <a:t>: 70км/ч</a:t>
                </a:r>
                <a:r>
                  <a:rPr lang="ru-RU" sz="5000" b="1" dirty="0" smtClean="0"/>
                  <a:t>.</a:t>
                </a:r>
                <a:endParaRPr lang="en-US" sz="5000" b="1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260648"/>
                <a:ext cx="8229600" cy="6480720"/>
              </a:xfrm>
              <a:blipFill rotWithShape="1">
                <a:blip r:embed="rId4" cstate="email"/>
                <a:stretch>
                  <a:fillRect l="-1185" t="-2070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793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417"/>
    </mc:Choice>
    <mc:Fallback>
      <p:transition spd="slow" advTm="18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6" y="1556792"/>
            <a:ext cx="8517636" cy="48965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b="1" i="1" dirty="0" smtClean="0"/>
              <a:t>                                 </a:t>
            </a:r>
          </a:p>
          <a:p>
            <a:pPr marL="0" indent="0">
              <a:buNone/>
            </a:pPr>
            <a:r>
              <a:rPr lang="ru-RU" b="1" i="1" dirty="0" smtClean="0"/>
              <a:t> </a:t>
            </a:r>
            <a:r>
              <a:rPr lang="ru-RU" sz="6200" b="1" i="1" dirty="0" smtClean="0"/>
              <a:t>                                                           </a:t>
            </a:r>
            <a:r>
              <a:rPr lang="en-US" sz="6200" b="1" i="1" dirty="0" smtClean="0"/>
              <a:t>          </a:t>
            </a:r>
            <a:r>
              <a:rPr lang="ru-RU" sz="11200" b="1" i="1" dirty="0" smtClean="0"/>
              <a:t>Дорога </a:t>
            </a:r>
            <a:r>
              <a:rPr lang="ru-RU" sz="11200" b="1" i="1" dirty="0"/>
              <a:t>на вираже имеет </a:t>
            </a:r>
            <a:r>
              <a:rPr lang="ru-RU" sz="11200" b="1" i="1" dirty="0" smtClean="0"/>
              <a:t>  угол</a:t>
            </a:r>
            <a:r>
              <a:rPr lang="ru-RU" sz="9600" b="1" i="1" dirty="0" smtClean="0"/>
              <a:t>    </a:t>
            </a:r>
            <a:endParaRPr lang="en-US" sz="9600" b="1" i="1" dirty="0" smtClean="0"/>
          </a:p>
          <a:p>
            <a:pPr marL="0" indent="0">
              <a:buNone/>
            </a:pPr>
            <a:r>
              <a:rPr lang="en-US" sz="9600" b="1" i="1" dirty="0"/>
              <a:t> </a:t>
            </a:r>
            <a:r>
              <a:rPr lang="en-US" sz="9600" b="1" i="1" dirty="0" smtClean="0"/>
              <a:t>              </a:t>
            </a:r>
            <a:r>
              <a:rPr lang="ru-RU" sz="9600" b="1" i="1" dirty="0" smtClean="0"/>
              <a:t>                         </a:t>
            </a:r>
            <a:r>
              <a:rPr lang="ru-RU" sz="7400" b="1" i="1" dirty="0" smtClean="0"/>
              <a:t>  </a:t>
            </a:r>
            <a:r>
              <a:rPr lang="en-US" sz="7400" b="1" i="1" dirty="0" smtClean="0"/>
              <a:t>     </a:t>
            </a:r>
            <a:r>
              <a:rPr lang="ru-RU" sz="11200" b="1" i="1" dirty="0" smtClean="0"/>
              <a:t> наклона </a:t>
            </a:r>
            <a:r>
              <a:rPr lang="ru-RU" sz="11200" b="1" i="1" dirty="0"/>
              <a:t>к горизонту  α </a:t>
            </a:r>
            <a:endParaRPr lang="ru-RU" sz="11200" b="1" i="1" dirty="0" smtClean="0"/>
          </a:p>
          <a:p>
            <a:pPr marL="0" indent="0">
              <a:buNone/>
            </a:pPr>
            <a:r>
              <a:rPr lang="ru-RU" sz="7400" b="1" i="1" dirty="0"/>
              <a:t> </a:t>
            </a:r>
            <a:r>
              <a:rPr lang="ru-RU" sz="7400" b="1" i="1" dirty="0" smtClean="0"/>
              <a:t>        </a:t>
            </a:r>
            <a:r>
              <a:rPr lang="ru-RU" sz="7400" b="1" i="1" dirty="0"/>
              <a:t> </a:t>
            </a:r>
            <a:r>
              <a:rPr lang="ru-RU" sz="7400" b="1" i="1" dirty="0" smtClean="0"/>
              <a:t>                                       </a:t>
            </a:r>
            <a:r>
              <a:rPr lang="ru-RU" sz="6200" b="1" i="1" dirty="0" smtClean="0"/>
              <a:t> </a:t>
            </a:r>
            <a:r>
              <a:rPr lang="en-US" sz="6200" b="1" i="1" dirty="0" smtClean="0"/>
              <a:t>          </a:t>
            </a:r>
            <a:r>
              <a:rPr lang="ru-RU" sz="6200" b="1" i="1" dirty="0" smtClean="0"/>
              <a:t> </a:t>
            </a:r>
            <a:r>
              <a:rPr lang="ru-RU" sz="11200" b="1" i="1" dirty="0"/>
              <a:t>и радиус закругления </a:t>
            </a:r>
            <a:r>
              <a:rPr lang="en-US" sz="11200" b="1" i="1" dirty="0" smtClean="0"/>
              <a:t>R</a:t>
            </a:r>
            <a:r>
              <a:rPr lang="ru-RU" sz="9600" b="1" i="1" dirty="0" smtClean="0"/>
              <a:t>.</a:t>
            </a:r>
            <a:endParaRPr lang="ru-RU" sz="9600" b="1" i="1" dirty="0"/>
          </a:p>
          <a:p>
            <a:pPr marL="0" indent="0">
              <a:buNone/>
            </a:pPr>
            <a:endParaRPr lang="ru-RU" sz="6200" b="1" i="1" dirty="0" smtClean="0"/>
          </a:p>
          <a:p>
            <a:pPr marL="0" indent="0">
              <a:buNone/>
            </a:pPr>
            <a:r>
              <a:rPr lang="ru-RU" sz="9600" b="1" i="1" dirty="0" smtClean="0"/>
              <a:t>                                       </a:t>
            </a:r>
            <a:r>
              <a:rPr lang="en-US" sz="9600" b="1" i="1" dirty="0" smtClean="0"/>
              <a:t>    </a:t>
            </a:r>
            <a:r>
              <a:rPr lang="ru-RU" sz="9600" b="1" i="1" dirty="0" smtClean="0"/>
              <a:t> </a:t>
            </a:r>
            <a:r>
              <a:rPr lang="ru-RU" sz="11200" b="1" i="1" dirty="0" smtClean="0"/>
              <a:t>Какую </a:t>
            </a:r>
            <a:r>
              <a:rPr lang="ru-RU" sz="11200" b="1" i="1" dirty="0"/>
              <a:t>скорость должен   </a:t>
            </a:r>
            <a:r>
              <a:rPr lang="ru-RU" sz="11200" b="1" i="1" dirty="0" smtClean="0"/>
              <a:t>иметь</a:t>
            </a:r>
            <a:r>
              <a:rPr lang="ru-RU" sz="9600" b="1" i="1" dirty="0" smtClean="0"/>
              <a:t>                                                                                                                                                 </a:t>
            </a:r>
            <a:endParaRPr lang="ru-RU" sz="9600" b="1" i="1" dirty="0"/>
          </a:p>
          <a:p>
            <a:pPr marL="0" indent="0">
              <a:buNone/>
            </a:pPr>
            <a:r>
              <a:rPr lang="ru-RU" b="1" i="1" dirty="0"/>
              <a:t> </a:t>
            </a:r>
            <a:r>
              <a:rPr lang="ru-RU" b="1" i="1" dirty="0" smtClean="0"/>
              <a:t>                                                                                                                          </a:t>
            </a:r>
            <a:r>
              <a:rPr lang="en-US" b="1" i="1" dirty="0" smtClean="0"/>
              <a:t>                                                        </a:t>
            </a:r>
            <a:r>
              <a:rPr lang="ru-RU" sz="11200" b="1" i="1" dirty="0" smtClean="0"/>
              <a:t>на </a:t>
            </a:r>
            <a:r>
              <a:rPr lang="ru-RU" sz="11200" b="1" i="1" dirty="0"/>
              <a:t>вираже </a:t>
            </a:r>
            <a:r>
              <a:rPr lang="ru-RU" sz="11200" b="1" i="1" dirty="0" smtClean="0"/>
              <a:t>мотоциклист, </a:t>
            </a:r>
            <a:endParaRPr lang="ru-RU" sz="11200" b="1" i="1" dirty="0"/>
          </a:p>
          <a:p>
            <a:pPr marL="0" indent="0">
              <a:buNone/>
            </a:pPr>
            <a:r>
              <a:rPr lang="ru-RU" sz="9600" b="1" i="1" dirty="0" smtClean="0"/>
              <a:t>                                       </a:t>
            </a:r>
            <a:r>
              <a:rPr lang="en-US" sz="9600" b="1" i="1" dirty="0" smtClean="0"/>
              <a:t>     </a:t>
            </a:r>
            <a:r>
              <a:rPr lang="ru-RU" b="1" i="1" dirty="0" smtClean="0"/>
              <a:t> </a:t>
            </a:r>
            <a:r>
              <a:rPr lang="ru-RU" sz="11200" b="1" i="1" dirty="0" smtClean="0"/>
              <a:t>чтобы не упасть?</a:t>
            </a:r>
            <a:endParaRPr lang="ru-RU" sz="11200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r>
              <a:rPr lang="ru-RU" b="1" i="1" dirty="0"/>
              <a:t> </a:t>
            </a:r>
            <a:endParaRPr lang="ru-RU" b="1" i="1" dirty="0" smtClean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r>
              <a:rPr lang="ru-RU" b="1" i="1" dirty="0" smtClean="0"/>
              <a:t>                            </a:t>
            </a:r>
            <a:endParaRPr lang="ru-RU" sz="9600" b="1" i="1" dirty="0"/>
          </a:p>
          <a:p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З</a:t>
            </a:r>
            <a:r>
              <a:rPr lang="ru-RU" dirty="0" smtClean="0"/>
              <a:t>адача №5</a:t>
            </a:r>
            <a:endParaRPr lang="en-US" dirty="0"/>
          </a:p>
        </p:txBody>
      </p:sp>
      <p:pic>
        <p:nvPicPr>
          <p:cNvPr id="5" name="Рисунок 4" descr="http://im4-tub-ru.yandex.net/i?id=212743949-62-72&amp;n=17">
            <a:hlinkClick r:id="rId5" tgtFrame="&quot;_blank&quot;"/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1516" y="1988840"/>
            <a:ext cx="2880324" cy="338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16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182">
        <p:sndAc>
          <p:stSnd loop="1">
            <p:snd r:embed="rId9" name="drumroll.wav"/>
          </p:stSnd>
        </p:sndAc>
      </p:transition>
    </mc:Choice>
    <mc:Fallback>
      <p:transition spd="slow" advTm="14182">
        <p:sndAc>
          <p:stSnd loop="1"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5256584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ru-RU" dirty="0" smtClean="0"/>
                  <a:t>	</a:t>
                </a:r>
              </a:p>
              <a:p>
                <a:pPr marL="0" indent="0">
                  <a:buNone/>
                </a:pPr>
                <a:r>
                  <a:rPr lang="ru-RU" dirty="0" smtClean="0"/>
                  <a:t>            </a:t>
                </a:r>
              </a:p>
              <a:p>
                <a:pPr marL="0" indent="0">
                  <a:buNone/>
                </a:pPr>
                <a:r>
                  <a:rPr lang="ru-RU" dirty="0" smtClean="0"/>
                  <a:t>                               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           N</a:t>
                </a:r>
                <a:endParaRPr lang="ru-RU" dirty="0" smtClean="0"/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r>
                  <a:rPr lang="en-US" dirty="0" smtClean="0"/>
                  <a:t>        F</a:t>
                </a:r>
                <a:r>
                  <a:rPr lang="ru-RU" dirty="0" err="1" smtClean="0"/>
                  <a:t>тр</a:t>
                </a:r>
                <a:endParaRPr lang="ru-RU" dirty="0" smtClean="0"/>
              </a:p>
              <a:p>
                <a:pPr marL="0" indent="0">
                  <a:buNone/>
                </a:pPr>
                <a:r>
                  <a:rPr lang="ru-RU" dirty="0" smtClean="0"/>
                  <a:t> </a:t>
                </a:r>
                <a:r>
                  <a:rPr lang="en-US" dirty="0" smtClean="0"/>
                  <a:t>           </a:t>
                </a:r>
                <a:endParaRPr lang="en-US" sz="1600" dirty="0" smtClean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    </a:t>
                </a:r>
                <a:r>
                  <a:rPr lang="ru-RU" dirty="0" smtClean="0"/>
                  <a:t>   </a:t>
                </a:r>
                <a:r>
                  <a:rPr lang="en-US" dirty="0" smtClean="0"/>
                  <a:t>    </a:t>
                </a:r>
                <a:r>
                  <a:rPr lang="el-GR" sz="1800" dirty="0" smtClean="0"/>
                  <a:t>α</a:t>
                </a:r>
                <a:r>
                  <a:rPr lang="en-US" dirty="0" smtClean="0"/>
                  <a:t>     mg</a:t>
                </a:r>
                <a:endParaRPr lang="ru-RU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sz="3000" dirty="0"/>
                  <a:t> </a:t>
                </a:r>
                <a:r>
                  <a:rPr lang="en-US" sz="3000" dirty="0" smtClean="0"/>
                  <a:t>                      </a:t>
                </a:r>
                <a:r>
                  <a:rPr lang="ru-RU" sz="3300" dirty="0" smtClean="0"/>
                  <a:t>Чтобы мотоциклист </a:t>
                </a:r>
                <a:r>
                  <a:rPr lang="ru-RU" sz="3300" dirty="0"/>
                  <a:t>не упал, </a:t>
                </a:r>
                <a:r>
                  <a:rPr lang="ru-RU" sz="3300" b="1" dirty="0"/>
                  <a:t>сила </a:t>
                </a:r>
                <a:r>
                  <a:rPr lang="ru-RU" sz="3300" b="1" dirty="0" smtClean="0"/>
                  <a:t>трения </a:t>
                </a:r>
                <a:r>
                  <a:rPr lang="ru-RU" sz="3300" dirty="0"/>
                  <a:t>должна быть</a:t>
                </a:r>
                <a:r>
                  <a:rPr lang="ru-RU" sz="3300" i="1" dirty="0"/>
                  <a:t>	</a:t>
                </a:r>
                <a:r>
                  <a:rPr lang="ru-RU" sz="3300" b="1" i="1" dirty="0"/>
                  <a:t>равнодействующей </a:t>
                </a:r>
                <a:r>
                  <a:rPr lang="ru-RU" sz="3300" b="1" i="1" dirty="0" smtClean="0"/>
                  <a:t>сил</a:t>
                </a:r>
              </a:p>
              <a:p>
                <a:pPr marL="0" indent="0">
                  <a:buNone/>
                </a:pPr>
                <a:r>
                  <a:rPr lang="ru-RU" sz="3000" b="1" i="1" dirty="0" smtClean="0"/>
                  <a:t> </a:t>
                </a:r>
                <a:r>
                  <a:rPr lang="ru-RU" sz="3300" b="1" i="1" dirty="0"/>
                  <a:t>тяжести и реакции опоры</a:t>
                </a:r>
                <a:r>
                  <a:rPr lang="ru-RU" sz="3300" i="1" dirty="0"/>
                  <a:t>, т.е. </a:t>
                </a:r>
                <a:r>
                  <a:rPr lang="ru-RU" sz="3300" dirty="0"/>
                  <a:t>  </a:t>
                </a:r>
                <a:r>
                  <a:rPr lang="en-US" sz="3300" b="1" dirty="0"/>
                  <a:t>F</a:t>
                </a:r>
                <a:r>
                  <a:rPr lang="ru-RU" sz="3300" b="1" dirty="0" err="1"/>
                  <a:t>тр</a:t>
                </a:r>
                <a:r>
                  <a:rPr lang="ru-RU" sz="3300" b="1" dirty="0"/>
                  <a:t>=</a:t>
                </a:r>
                <a:r>
                  <a:rPr lang="en-US" sz="3300" b="1" dirty="0" err="1"/>
                  <a:t>mgtg</a:t>
                </a:r>
                <a:r>
                  <a:rPr lang="en-US" sz="3300" b="1" dirty="0"/>
                  <a:t>α</a:t>
                </a:r>
                <a:r>
                  <a:rPr lang="ru-RU" sz="3300" dirty="0"/>
                  <a:t>.  </a:t>
                </a:r>
              </a:p>
              <a:p>
                <a:r>
                  <a:rPr lang="ru-RU" sz="3000" dirty="0"/>
                  <a:t>  </a:t>
                </a:r>
                <a:r>
                  <a:rPr lang="ru-RU" sz="3300" dirty="0"/>
                  <a:t>Но  </a:t>
                </a:r>
                <a:r>
                  <a:rPr lang="en-US" sz="3300" b="1" dirty="0"/>
                  <a:t>F</a:t>
                </a:r>
                <a:r>
                  <a:rPr lang="ru-RU" sz="3300" b="1" dirty="0"/>
                  <a:t>ц=</a:t>
                </a:r>
                <a:r>
                  <a:rPr lang="en-US" sz="3300" b="1" dirty="0"/>
                  <a:t>m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3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300" b="1" i="1">
                                <a:latin typeface="Cambria Math"/>
                              </a:rPr>
                              <m:t>𝑽</m:t>
                            </m:r>
                          </m:e>
                          <m:sup>
                            <m:r>
                              <a:rPr lang="ru-RU" sz="3300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sz="3300" b="1" i="1">
                            <a:latin typeface="Cambria Math"/>
                          </a:rPr>
                          <m:t>𝑹</m:t>
                        </m:r>
                      </m:den>
                    </m:f>
                  </m:oMath>
                </a14:m>
                <a:r>
                  <a:rPr lang="ru-RU" sz="3300" b="1" dirty="0"/>
                  <a:t> .</a:t>
                </a:r>
                <a:r>
                  <a:rPr lang="ru-RU" sz="3300" dirty="0"/>
                  <a:t>     </a:t>
                </a:r>
                <a:r>
                  <a:rPr lang="ru-RU" sz="3300" dirty="0" smtClean="0"/>
                  <a:t> </a:t>
                </a:r>
                <a:r>
                  <a:rPr lang="en-US" sz="3300" dirty="0" smtClean="0"/>
                  <a:t>  </a:t>
                </a:r>
                <a:r>
                  <a:rPr lang="ru-RU" sz="3300" dirty="0" smtClean="0"/>
                  <a:t>Отсюда:</a:t>
                </a:r>
                <a:r>
                  <a:rPr lang="en-US" sz="3300" dirty="0" smtClean="0"/>
                  <a:t>   </a:t>
                </a:r>
                <a:r>
                  <a:rPr lang="ru-RU" sz="3300" dirty="0" smtClean="0"/>
                  <a:t> </a:t>
                </a:r>
                <a:r>
                  <a:rPr lang="en-US" sz="3300" b="1" dirty="0"/>
                  <a:t>V</a:t>
                </a:r>
                <a:r>
                  <a:rPr lang="ru-RU" sz="3300" b="1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300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300" b="1" i="1">
                            <a:latin typeface="Cambria Math"/>
                          </a:rPr>
                          <m:t>𝒈𝑹𝒕𝒈</m:t>
                        </m:r>
                        <m:r>
                          <a:rPr lang="en-US" sz="3300" b="1" i="1">
                            <a:latin typeface="Cambria Math"/>
                          </a:rPr>
                          <m:t>𝜶</m:t>
                        </m:r>
                      </m:e>
                    </m:rad>
                  </m:oMath>
                </a14:m>
                <a:endParaRPr lang="en-US" sz="3300" b="1" dirty="0"/>
              </a:p>
              <a:p>
                <a:pPr marL="0" indent="0">
                  <a:buNone/>
                </a:pPr>
                <a:r>
                  <a:rPr lang="ru-RU" sz="3000" dirty="0"/>
                  <a:t>	</a:t>
                </a:r>
                <a:endParaRPr lang="en-US" sz="30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5256584"/>
              </a:xfrm>
              <a:blipFill rotWithShape="1">
                <a:blip r:embed="rId3" cstate="email"/>
                <a:stretch>
                  <a:fillRect l="-1481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задачи №</a:t>
            </a:r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86255" y="342011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1849755" y="3090545"/>
            <a:ext cx="542290" cy="2654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849755" y="2899410"/>
            <a:ext cx="201930" cy="382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955800" y="2846070"/>
            <a:ext cx="191135" cy="372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849755" y="2846070"/>
            <a:ext cx="106045" cy="52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955800" y="3005455"/>
            <a:ext cx="0" cy="584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1564005" y="2343150"/>
            <a:ext cx="392430" cy="6584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48600" y="2341880"/>
            <a:ext cx="0" cy="6591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1551922" y="3005455"/>
            <a:ext cx="393065" cy="58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1562735" y="3004820"/>
            <a:ext cx="393065" cy="63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-413330" y="2477770"/>
            <a:ext cx="106045" cy="1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120900" y="3331527"/>
            <a:ext cx="22288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-468560" y="1979562"/>
            <a:ext cx="9588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286516" y="2132856"/>
            <a:ext cx="3332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971600" y="2672397"/>
            <a:ext cx="42453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-1044624" y="3090545"/>
            <a:ext cx="197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1562734" y="3331527"/>
            <a:ext cx="340043" cy="177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411765" y="3595293"/>
            <a:ext cx="1604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1406724" y="3503054"/>
            <a:ext cx="176126" cy="86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191922" y="3595293"/>
            <a:ext cx="5005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20" name="Рукописные данные 19"/>
              <p14:cNvContentPartPr/>
              <p14:nvPr/>
            </p14:nvContentPartPr>
            <p14:xfrm>
              <a:off x="1562735" y="2457545"/>
              <a:ext cx="113965" cy="1132110"/>
            </p14:xfrm>
          </p:contentPart>
        </mc:Choice>
        <mc:Fallback>
          <p:pic>
            <p:nvPicPr>
              <p:cNvPr id="20" name="Рукописные данные 19"/>
              <p:cNvPicPr/>
              <p:nvPr/>
            </p:nvPicPr>
            <p:blipFill>
              <a:blip r:embed="rId6" cstate="email"/>
              <a:stretch>
                <a:fillRect/>
              </a:stretch>
            </p:blipFill>
            <p:spPr>
              <a:xfrm>
                <a:off x="1561297" y="2456105"/>
                <a:ext cx="123672" cy="1141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24" name="Рукописные данные 23"/>
              <p14:cNvContentPartPr/>
              <p14:nvPr/>
            </p14:nvContentPartPr>
            <p14:xfrm>
              <a:off x="-756592" y="3533140"/>
              <a:ext cx="33020" cy="113030"/>
            </p14:xfrm>
          </p:contentPart>
        </mc:Choice>
        <mc:Fallback>
          <p:pic>
            <p:nvPicPr>
              <p:cNvPr id="24" name="Рукописные данные 23"/>
              <p:cNvPicPr/>
              <p:nvPr/>
            </p:nvPicPr>
            <p:blipFill>
              <a:blip r:embed="rId8" cstate="email"/>
              <a:stretch>
                <a:fillRect/>
              </a:stretch>
            </p:blipFill>
            <p:spPr>
              <a:xfrm>
                <a:off x="-758028" y="3531700"/>
                <a:ext cx="35891" cy="115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26" name="Рукописные данные 25"/>
              <p14:cNvContentPartPr/>
              <p14:nvPr/>
            </p14:nvContentPartPr>
            <p14:xfrm>
              <a:off x="8915580" y="7581840"/>
              <a:ext cx="360" cy="360"/>
            </p14:xfrm>
          </p:contentPart>
        </mc:Choice>
        <mc:Fallback>
          <p:pic>
            <p:nvPicPr>
              <p:cNvPr id="26" name="Рукописные данные 25"/>
              <p:cNvPicPr/>
              <p:nvPr/>
            </p:nvPicPr>
            <p:blipFill>
              <a:blip r:embed="rId10" cstate="email"/>
              <a:stretch>
                <a:fillRect/>
              </a:stretch>
            </p:blipFill>
            <p:spPr>
              <a:xfrm>
                <a:off x="8907300" y="7573560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1">
            <p14:nvContentPartPr>
              <p14:cNvPr id="17" name="Рукописные данные 16"/>
              <p14:cNvContentPartPr/>
              <p14:nvPr/>
            </p14:nvContentPartPr>
            <p14:xfrm>
              <a:off x="2228730" y="3114795"/>
              <a:ext cx="95760" cy="57240"/>
            </p14:xfrm>
          </p:contentPart>
        </mc:Choice>
        <mc:Fallback>
          <p:pic>
            <p:nvPicPr>
              <p:cNvPr id="17" name="Рукописные данные 16"/>
              <p:cNvPicPr/>
              <p:nvPr/>
            </p:nvPicPr>
            <p:blipFill>
              <a:blip r:embed="rId12" cstate="email"/>
              <a:stretch>
                <a:fillRect/>
              </a:stretch>
            </p:blipFill>
            <p:spPr>
              <a:xfrm>
                <a:off x="2227290" y="3113355"/>
                <a:ext cx="9864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3">
            <p14:nvContentPartPr>
              <p14:cNvPr id="25" name="Рукописные данные 24"/>
              <p14:cNvContentPartPr/>
              <p14:nvPr/>
            </p14:nvContentPartPr>
            <p14:xfrm>
              <a:off x="2324130" y="3124155"/>
              <a:ext cx="360" cy="360"/>
            </p14:xfrm>
          </p:contentPart>
        </mc:Choice>
        <mc:Fallback>
          <p:pic>
            <p:nvPicPr>
              <p:cNvPr id="25" name="Рукописные данные 2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22690" y="3122715"/>
                <a:ext cx="3240" cy="324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109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626">
        <p:sndAc>
          <p:endSnd/>
        </p:sndAc>
      </p:transition>
    </mc:Choice>
    <mc:Fallback>
      <p:transition spd="slow" advTm="16626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        </a:t>
            </a:r>
            <a:r>
              <a:rPr lang="ru-RU" sz="4400" b="1" dirty="0" smtClean="0"/>
              <a:t>РЕШИТЬ    З    ЗАДАЧИ:</a:t>
            </a:r>
            <a:endParaRPr lang="en-US" sz="4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САМОСТОЯТЕЛЬНО</a:t>
            </a:r>
            <a:endParaRPr lang="en-US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827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42"/>
    </mc:Choice>
    <mc:Fallback>
      <p:transition spd="slow" advTm="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124744"/>
            <a:ext cx="7408333" cy="5001419"/>
          </a:xfrm>
        </p:spPr>
        <p:txBody>
          <a:bodyPr>
            <a:noAutofit/>
          </a:bodyPr>
          <a:lstStyle/>
          <a:p>
            <a:endParaRPr lang="en-US" sz="3200" i="1" u="sng" dirty="0"/>
          </a:p>
          <a:p>
            <a:pPr marL="0" indent="0">
              <a:buNone/>
            </a:pPr>
            <a:endParaRPr lang="ru-RU" sz="3600" b="1" dirty="0" smtClean="0"/>
          </a:p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Определите тормозной путь автомобиля, движущегося со скоростью 54км/ч, если водитель заметил его за 20м, но прошел дождь и коэффициент трения равен 0,4.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8229600" cy="1008112"/>
          </a:xfrm>
        </p:spPr>
        <p:txBody>
          <a:bodyPr>
            <a:noAutofit/>
          </a:bodyPr>
          <a:lstStyle/>
          <a:p>
            <a:r>
              <a:rPr lang="ru-RU" b="1" u="sng" dirty="0"/>
              <a:t>Задача </a:t>
            </a:r>
            <a:r>
              <a:rPr lang="ru-RU" b="1" u="sng" dirty="0" smtClean="0"/>
              <a:t>№1</a:t>
            </a:r>
            <a:r>
              <a:rPr lang="ru-RU" b="1" dirty="0" smtClean="0"/>
              <a:t>   </a:t>
            </a:r>
            <a:r>
              <a:rPr lang="ru-RU" sz="4000" b="1" dirty="0"/>
              <a:t>/</a:t>
            </a:r>
            <a:r>
              <a:rPr lang="ru-RU" dirty="0" smtClean="0"/>
              <a:t>самостоятельно/: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309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938"/>
    </mc:Choice>
    <mc:Fallback>
      <p:transition spd="slow" advTm="12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/>
          </a:bodyPr>
          <a:lstStyle/>
          <a:p>
            <a:r>
              <a:rPr lang="ru-RU" sz="3600" b="1" dirty="0"/>
              <a:t>В кузове автомобиля лежит ящик. С каким максимальным ускорением должен двигаться автомобиль, чтобы ящик не упал с кузова, если коэффициент трения ящика об опору равен 0,25?</a:t>
            </a:r>
            <a:endParaRPr lang="en-US" sz="3600" dirty="0"/>
          </a:p>
          <a:p>
            <a:endParaRPr lang="en-US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/>
              <a:t>Задача   №2</a:t>
            </a:r>
            <a:r>
              <a:rPr lang="ru-RU" b="1" dirty="0" smtClean="0"/>
              <a:t>    </a:t>
            </a:r>
            <a:r>
              <a:rPr lang="ru-RU" dirty="0" smtClean="0"/>
              <a:t>/самостоятельно/:</a:t>
            </a:r>
            <a:endParaRPr lang="en-US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86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854"/>
    </mc:Choice>
    <mc:Fallback>
      <p:transition spd="slow" advTm="1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5040560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800" b="1" dirty="0"/>
              <a:t>Какую силу называют силой трения</a:t>
            </a:r>
            <a:r>
              <a:rPr lang="ru-RU" sz="2800" b="1" dirty="0" smtClean="0"/>
              <a:t>?</a:t>
            </a:r>
          </a:p>
          <a:p>
            <a:pPr lvl="0"/>
            <a:endParaRPr lang="en-US" sz="2800" b="1" dirty="0"/>
          </a:p>
          <a:p>
            <a:pPr lvl="0"/>
            <a:r>
              <a:rPr lang="ru-RU" sz="2800" b="1" dirty="0"/>
              <a:t>Каковы причины возникновения силы трения</a:t>
            </a:r>
            <a:r>
              <a:rPr lang="ru-RU" sz="2800" b="1" dirty="0" smtClean="0"/>
              <a:t>?</a:t>
            </a:r>
          </a:p>
          <a:p>
            <a:pPr lvl="0"/>
            <a:endParaRPr lang="en-US" sz="2800" b="1" dirty="0"/>
          </a:p>
          <a:p>
            <a:pPr lvl="0"/>
            <a:r>
              <a:rPr lang="ru-RU" sz="2800" b="1" dirty="0"/>
              <a:t>В чем отличие силы трения от других видов сил (силы тяжести, силы упругости</a:t>
            </a:r>
            <a:r>
              <a:rPr lang="ru-RU" sz="2800" b="1" dirty="0" smtClean="0"/>
              <a:t>)?</a:t>
            </a:r>
          </a:p>
          <a:p>
            <a:pPr lvl="0"/>
            <a:endParaRPr lang="en-US" sz="2800" b="1" dirty="0"/>
          </a:p>
          <a:p>
            <a:pPr lvl="0"/>
            <a:r>
              <a:rPr lang="ru-RU" sz="2800" b="1" dirty="0"/>
              <a:t>Какое влияние оказывает сила трения на скорость движения?</a:t>
            </a:r>
            <a:endParaRPr lang="en-US" sz="2800" b="1" dirty="0"/>
          </a:p>
          <a:p>
            <a:r>
              <a:rPr lang="ru-RU" dirty="0"/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</p:spPr>
        <p:txBody>
          <a:bodyPr/>
          <a:lstStyle/>
          <a:p>
            <a:r>
              <a:rPr lang="ru-RU" dirty="0" smtClean="0"/>
              <a:t>Повторение – мать учения</a:t>
            </a:r>
            <a:endParaRPr lang="en-US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255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069">
        <p:sndAc>
          <p:stSnd>
            <p:snd r:embed="rId6" name="coin.wav"/>
          </p:stSnd>
        </p:sndAc>
      </p:transition>
    </mc:Choice>
    <mc:Fallback>
      <p:transition spd="slow" advTm="14069">
        <p:sndAc>
          <p:stSnd>
            <p:snd r:embed="rId3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484784"/>
            <a:ext cx="7408333" cy="464137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i="1" u="sng" dirty="0"/>
          </a:p>
          <a:p>
            <a:pPr lvl="2"/>
            <a:r>
              <a:rPr lang="ru-RU" sz="4700" b="1" dirty="0"/>
              <a:t>С какой наибольшей скоростью можно вести автомобиль на повороте с радиусом кривизны 150м, чтобы его  не «занесло» при коэффициенте скольжения шин о дорогу 0,42?</a:t>
            </a:r>
            <a:endParaRPr lang="en-US" sz="4700" dirty="0"/>
          </a:p>
          <a:p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u="sng" dirty="0"/>
              <a:t>Задача </a:t>
            </a:r>
            <a:r>
              <a:rPr lang="ru-RU" b="1" u="sng" dirty="0" smtClean="0"/>
              <a:t>№3</a:t>
            </a:r>
            <a:r>
              <a:rPr lang="ru-RU" i="1" dirty="0" smtClean="0"/>
              <a:t>  /самостоятельно/:</a:t>
            </a:r>
            <a:r>
              <a:rPr lang="en-US" i="1" dirty="0"/>
              <a:t/>
            </a:r>
            <a:br>
              <a:rPr lang="en-US" i="1" dirty="0"/>
            </a:br>
            <a:endParaRPr lang="en-US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229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395"/>
    </mc:Choice>
    <mc:Fallback>
      <p:transition spd="slow" advTm="1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Проверь  правильность решения</a:t>
            </a:r>
          </a:p>
          <a:p>
            <a:r>
              <a:rPr lang="ru-RU" sz="4400" dirty="0" smtClean="0"/>
              <a:t> и поставь себе оценку</a:t>
            </a:r>
            <a:endParaRPr lang="en-US" sz="4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САМОКОНТРОЛЬ</a:t>
            </a:r>
            <a:endParaRPr lang="en-US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10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19"/>
    </mc:Choice>
    <mc:Fallback>
      <p:transition spd="slow" advTm="7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uiExpand="1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783704"/>
                <a:ext cx="8604572" cy="4858396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buNone/>
                </a:pPr>
                <a:r>
                  <a:rPr lang="ru-RU" sz="11200" dirty="0" smtClean="0"/>
                  <a:t>Дано:            </a:t>
                </a:r>
                <a:r>
                  <a:rPr lang="en-US" sz="11200" dirty="0" smtClean="0"/>
                  <a:t>C</a:t>
                </a:r>
                <a:r>
                  <a:rPr lang="ru-RU" sz="11200" dirty="0"/>
                  <a:t>И                    </a:t>
                </a:r>
                <a:r>
                  <a:rPr lang="ru-RU" sz="11200" dirty="0" smtClean="0"/>
                  <a:t>Решение</a:t>
                </a:r>
                <a:r>
                  <a:rPr lang="ru-RU" sz="11200" dirty="0"/>
                  <a:t>:    </a:t>
                </a:r>
                <a:endParaRPr lang="ru-RU" sz="11200" dirty="0" smtClean="0"/>
              </a:p>
              <a:p>
                <a:pPr marL="0" indent="0">
                  <a:buNone/>
                </a:pPr>
                <a:r>
                  <a:rPr lang="en-US" sz="9600" dirty="0" smtClean="0"/>
                  <a:t>g</a:t>
                </a:r>
                <a:r>
                  <a:rPr lang="ru-RU" sz="9600" dirty="0"/>
                  <a:t>=10м/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96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9600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ru-RU" sz="9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9600" i="1">
                        <a:latin typeface="Cambria Math"/>
                      </a:rPr>
                      <m:t> </m:t>
                    </m:r>
                  </m:oMath>
                </a14:m>
                <a:r>
                  <a:rPr lang="ru-RU" sz="9600" dirty="0"/>
                  <a:t>	</a:t>
                </a:r>
                <a:r>
                  <a:rPr lang="ru-RU" sz="9600" dirty="0" smtClean="0"/>
                  <a:t>                    </a:t>
                </a:r>
                <a:r>
                  <a:rPr lang="en-US" sz="9600" dirty="0" smtClean="0"/>
                  <a:t>                               </a:t>
                </a:r>
                <a:r>
                  <a:rPr lang="ru-RU" sz="9600" dirty="0" smtClean="0"/>
                  <a:t>  </a:t>
                </a:r>
                <a:r>
                  <a:rPr lang="en-US" sz="9600" dirty="0" smtClean="0"/>
                  <a:t>N                 </a:t>
                </a:r>
                <a:r>
                  <a:rPr lang="ru-RU" sz="9600" dirty="0" smtClean="0"/>
                  <a:t> </a:t>
                </a:r>
                <a:r>
                  <a:rPr lang="en-US" sz="9600" dirty="0" smtClean="0"/>
                  <a:t>  V</a:t>
                </a:r>
                <a:r>
                  <a:rPr lang="ru-RU" sz="9600" dirty="0" smtClean="0"/>
                  <a:t>о</a:t>
                </a:r>
                <a:r>
                  <a:rPr lang="en-US" sz="9600" dirty="0" smtClean="0"/>
                  <a:t>       </a:t>
                </a:r>
                <a:r>
                  <a:rPr lang="ru-RU" sz="9600" dirty="0" smtClean="0"/>
                  <a:t>                     </a:t>
                </a:r>
                <a:endParaRPr lang="en-US" sz="9600" dirty="0"/>
              </a:p>
              <a:p>
                <a:pPr marL="0" indent="0">
                  <a:buNone/>
                </a:pPr>
                <a:r>
                  <a:rPr lang="en-US" sz="9600" dirty="0"/>
                  <a:t>V</a:t>
                </a:r>
                <a:r>
                  <a:rPr lang="ru-RU" sz="9600" dirty="0"/>
                  <a:t>0=54 </a:t>
                </a:r>
                <a:r>
                  <a:rPr lang="ru-RU" sz="9600" dirty="0" smtClean="0"/>
                  <a:t>км/ч     15 м/</a:t>
                </a:r>
                <a:r>
                  <a:rPr lang="en-US" sz="9600" dirty="0" smtClean="0"/>
                  <a:t>c</a:t>
                </a:r>
                <a:r>
                  <a:rPr lang="ru-RU" sz="9600" dirty="0" smtClean="0"/>
                  <a:t>	             </a:t>
                </a:r>
                <a:r>
                  <a:rPr lang="ru-RU" sz="9600" dirty="0"/>
                  <a:t>	             </a:t>
                </a:r>
                <a:r>
                  <a:rPr lang="ru-RU" sz="9600" dirty="0" smtClean="0"/>
                  <a:t>                                 х</a:t>
                </a:r>
                <a:r>
                  <a:rPr lang="en-US" sz="9600" dirty="0" smtClean="0"/>
                  <a:t>  </a:t>
                </a:r>
                <a:r>
                  <a:rPr lang="ru-RU" sz="9600" dirty="0" smtClean="0"/>
                  <a:t>                                                                       </a:t>
                </a:r>
                <a:endParaRPr lang="en-US" sz="9600" dirty="0"/>
              </a:p>
              <a:p>
                <a:pPr marL="0" indent="0">
                  <a:buNone/>
                </a:pPr>
                <a:r>
                  <a:rPr lang="ru-RU" sz="9600" dirty="0" smtClean="0"/>
                  <a:t>  </a:t>
                </a:r>
                <a:r>
                  <a:rPr lang="ru-RU" sz="9600" dirty="0"/>
                  <a:t>µ =0,4	</a:t>
                </a:r>
                <a14:m>
                  <m:oMath xmlns:m="http://schemas.openxmlformats.org/officeDocument/2006/math">
                    <m:r>
                      <a:rPr lang="ru-RU" sz="9600" i="1">
                        <a:latin typeface="Cambria Math"/>
                      </a:rPr>
                      <m:t>                       </m:t>
                    </m:r>
                  </m:oMath>
                </a14:m>
                <a:r>
                  <a:rPr lang="ru-RU" sz="9600" dirty="0" smtClean="0"/>
                  <a:t>               </a:t>
                </a:r>
                <a:r>
                  <a:rPr lang="en-US" sz="9600" dirty="0" smtClean="0"/>
                  <a:t>F</a:t>
                </a:r>
                <a:r>
                  <a:rPr lang="ru-RU" sz="9600" dirty="0" err="1"/>
                  <a:t>тр</a:t>
                </a:r>
                <a:r>
                  <a:rPr lang="ru-RU" sz="9600" dirty="0"/>
                  <a:t>    </a:t>
                </a:r>
                <a:endParaRPr lang="ru-RU" sz="9600" dirty="0" smtClean="0"/>
              </a:p>
              <a:p>
                <a:pPr marL="0" indent="0">
                  <a:buNone/>
                </a:pPr>
                <a:r>
                  <a:rPr lang="en-US" sz="9600" dirty="0" smtClean="0"/>
                  <a:t>V</a:t>
                </a:r>
                <a:r>
                  <a:rPr lang="ru-RU" sz="9600" dirty="0" smtClean="0"/>
                  <a:t>=0 м/с                                                                  </a:t>
                </a:r>
                <a:r>
                  <a:rPr lang="en-US" sz="9600" dirty="0"/>
                  <a:t>   mg</a:t>
                </a:r>
              </a:p>
              <a:p>
                <a:pPr marL="0" indent="0">
                  <a:buNone/>
                </a:pPr>
                <a:r>
                  <a:rPr lang="en-US" sz="9600" dirty="0" smtClean="0"/>
                  <a:t> </a:t>
                </a:r>
                <a:r>
                  <a:rPr lang="ru-RU" sz="9600" dirty="0"/>
                  <a:t>Найти</a:t>
                </a:r>
                <a:r>
                  <a:rPr lang="ru-RU" sz="9600" dirty="0" smtClean="0"/>
                  <a:t>: </a:t>
                </a:r>
                <a:r>
                  <a:rPr lang="en-US" sz="9600" dirty="0" smtClean="0"/>
                  <a:t>S             </a:t>
                </a:r>
                <a:r>
                  <a:rPr lang="en-US" sz="11200" dirty="0" smtClean="0"/>
                  <a:t>           </a:t>
                </a:r>
                <a:r>
                  <a:rPr lang="ru-RU" sz="11200" dirty="0" smtClean="0"/>
                  <a:t> </a:t>
                </a:r>
                <a:r>
                  <a:rPr lang="ru-RU" sz="9600" dirty="0" smtClean="0"/>
                  <a:t>По аналогии с решением</a:t>
                </a:r>
                <a:r>
                  <a:rPr lang="en-US" sz="9600" dirty="0" smtClean="0"/>
                  <a:t> </a:t>
                </a:r>
                <a:r>
                  <a:rPr lang="ru-RU" sz="9600" dirty="0" smtClean="0"/>
                  <a:t>задачи</a:t>
                </a:r>
                <a:r>
                  <a:rPr lang="en-US" sz="9600" dirty="0" smtClean="0"/>
                  <a:t> </a:t>
                </a:r>
                <a:r>
                  <a:rPr lang="ru-RU" sz="9600" dirty="0" smtClean="0"/>
                  <a:t>№1 </a:t>
                </a:r>
              </a:p>
              <a:p>
                <a:pPr marL="0" indent="0">
                  <a:buNone/>
                </a:pPr>
                <a:r>
                  <a:rPr lang="ru-RU" sz="9600" dirty="0"/>
                  <a:t> </a:t>
                </a:r>
                <a:r>
                  <a:rPr lang="ru-RU" sz="9600" dirty="0" smtClean="0"/>
                  <a:t>             </a:t>
                </a:r>
              </a:p>
              <a:p>
                <a:pPr marL="0" indent="0">
                  <a:buNone/>
                </a:pPr>
                <a:r>
                  <a:rPr lang="en-US" sz="9600" b="1" dirty="0" smtClean="0"/>
                  <a:t>S=</a:t>
                </a:r>
                <a14:m>
                  <m:oMath xmlns:m="http://schemas.openxmlformats.org/officeDocument/2006/math">
                    <m:r>
                      <a:rPr lang="ru-RU" sz="9600" b="1" i="1">
                        <a:latin typeface="Cambria Math"/>
                      </a:rPr>
                      <m:t>( </m:t>
                    </m:r>
                    <m:sSup>
                      <m:sSupPr>
                        <m:ctrlPr>
                          <a:rPr lang="en-US" sz="9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9600" b="1" i="1">
                            <a:latin typeface="Cambria Math"/>
                          </a:rPr>
                          <m:t>𝑽</m:t>
                        </m:r>
                      </m:e>
                      <m:sup>
                        <m:r>
                          <a:rPr lang="ru-RU" sz="96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9600" b="1" dirty="0" smtClean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9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9600" b="1" i="1">
                            <a:latin typeface="Cambria Math"/>
                          </a:rPr>
                          <m:t>𝑽𝒐</m:t>
                        </m:r>
                      </m:e>
                      <m:sup>
                        <m:r>
                          <a:rPr lang="ru-RU" sz="96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9600" b="1" dirty="0"/>
                  <a:t>)/2</a:t>
                </a:r>
                <a:r>
                  <a:rPr lang="en-US" sz="9600" b="1" dirty="0" smtClean="0"/>
                  <a:t>a</a:t>
                </a:r>
                <a:r>
                  <a:rPr lang="ru-RU" sz="9600" b="1" dirty="0" smtClean="0"/>
                  <a:t>; </a:t>
                </a:r>
                <a:r>
                  <a:rPr lang="en-US" sz="9600" b="1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96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9600" b="1" i="1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ru-RU" sz="9600" b="1" i="1">
                        <a:latin typeface="Cambria Math"/>
                      </a:rPr>
                      <m:t>тр</m:t>
                    </m:r>
                  </m:oMath>
                </a14:m>
                <a:r>
                  <a:rPr lang="ru-RU" sz="9600" b="1" dirty="0"/>
                  <a:t>  </a:t>
                </a:r>
                <a14:m>
                  <m:oMath xmlns:m="http://schemas.openxmlformats.org/officeDocument/2006/math">
                    <m:r>
                      <a:rPr lang="ru-RU" sz="9600" b="1" i="1">
                        <a:latin typeface="Cambria Math"/>
                      </a:rPr>
                      <m:t>=</m:t>
                    </m:r>
                    <m:r>
                      <a:rPr lang="en-US" sz="9600" b="1" i="1">
                        <a:latin typeface="Cambria Math"/>
                      </a:rPr>
                      <m:t>𝒎</m:t>
                    </m:r>
                    <m:acc>
                      <m:accPr>
                        <m:chr m:val="⃗"/>
                        <m:ctrlPr>
                          <a:rPr lang="en-US" sz="96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9600" b="1" i="1">
                            <a:latin typeface="Cambria Math"/>
                          </a:rPr>
                          <m:t>𝒂</m:t>
                        </m:r>
                      </m:e>
                    </m:acc>
                  </m:oMath>
                </a14:m>
                <a:r>
                  <a:rPr lang="ru-RU" sz="9600" b="1" dirty="0"/>
                  <a:t>;     </a:t>
                </a:r>
                <a:r>
                  <a:rPr lang="ru-RU" sz="9600" b="1" dirty="0" smtClean="0"/>
                  <a:t>   </a:t>
                </a:r>
              </a:p>
              <a:p>
                <a:pPr marL="0" indent="0">
                  <a:buNone/>
                </a:pPr>
                <a:r>
                  <a:rPr lang="ru-RU" sz="9600" b="1" dirty="0" smtClean="0"/>
                  <a:t> </a:t>
                </a:r>
                <a:r>
                  <a:rPr lang="en-US" sz="9600" b="1" dirty="0" smtClean="0"/>
                  <a:t>F</a:t>
                </a:r>
                <a:r>
                  <a:rPr lang="ru-RU" sz="9600" b="1" dirty="0" err="1"/>
                  <a:t>тр</a:t>
                </a:r>
                <a:r>
                  <a:rPr lang="ru-RU" sz="9600" b="1" dirty="0"/>
                  <a:t>=µ</a:t>
                </a:r>
                <a:r>
                  <a:rPr lang="en-US" sz="9600" b="1" dirty="0"/>
                  <a:t>N</a:t>
                </a:r>
                <a:r>
                  <a:rPr lang="ru-RU" sz="9600" b="1" dirty="0"/>
                  <a:t>,  </a:t>
                </a:r>
                <a:r>
                  <a:rPr lang="ru-RU" sz="9600" dirty="0" smtClean="0"/>
                  <a:t> </a:t>
                </a:r>
                <a:r>
                  <a:rPr lang="en-US" sz="9600" b="1" dirty="0"/>
                  <a:t>N</a:t>
                </a:r>
                <a:r>
                  <a:rPr lang="ru-RU" sz="9600" b="1" dirty="0"/>
                  <a:t>=</a:t>
                </a:r>
                <a:r>
                  <a:rPr lang="en-US" sz="9600" b="1" dirty="0"/>
                  <a:t>mg</a:t>
                </a:r>
                <a:r>
                  <a:rPr lang="ru-RU" sz="9600" b="1" dirty="0"/>
                  <a:t> </a:t>
                </a:r>
                <a:r>
                  <a:rPr lang="ru-RU" sz="9600" b="1" dirty="0" smtClean="0"/>
                  <a:t>;</a:t>
                </a:r>
                <a:r>
                  <a:rPr lang="ru-RU" sz="9600" dirty="0" smtClean="0"/>
                  <a:t> </a:t>
                </a:r>
                <a:r>
                  <a:rPr lang="en-US" sz="9600" dirty="0" smtClean="0"/>
                  <a:t>  </a:t>
                </a:r>
                <a:r>
                  <a:rPr lang="ru-RU" sz="9600" dirty="0" smtClean="0"/>
                  <a:t>    </a:t>
                </a:r>
                <a:r>
                  <a:rPr lang="ru-RU" sz="9600" b="1" dirty="0" smtClean="0"/>
                  <a:t>а=µ</a:t>
                </a:r>
                <a:r>
                  <a:rPr lang="en-US" sz="9600" b="1" dirty="0"/>
                  <a:t>mg</a:t>
                </a:r>
                <a:r>
                  <a:rPr lang="ru-RU" sz="9600" b="1" dirty="0"/>
                  <a:t>/</a:t>
                </a:r>
                <a:r>
                  <a:rPr lang="en-US" sz="9600" b="1" dirty="0"/>
                  <a:t>m</a:t>
                </a:r>
                <a:r>
                  <a:rPr lang="ru-RU" sz="9600" b="1" dirty="0"/>
                  <a:t>=µ</a:t>
                </a:r>
                <a:r>
                  <a:rPr lang="en-US" sz="9600" b="1" dirty="0" smtClean="0"/>
                  <a:t>g</a:t>
                </a:r>
                <a:r>
                  <a:rPr lang="ru-RU" sz="9600" b="1" dirty="0" smtClean="0"/>
                  <a:t>.</a:t>
                </a:r>
                <a:r>
                  <a:rPr lang="ru-RU" sz="9600" dirty="0"/>
                  <a:t>	 </a:t>
                </a:r>
                <a:r>
                  <a:rPr lang="ru-RU" sz="9600" dirty="0" smtClean="0"/>
                  <a:t>   </a:t>
                </a:r>
              </a:p>
              <a:p>
                <a:pPr marL="0" indent="0">
                  <a:buNone/>
                </a:pPr>
                <a:r>
                  <a:rPr lang="ru-RU" sz="9600" dirty="0" smtClean="0"/>
                  <a:t>Тогда:  </a:t>
                </a:r>
                <a:r>
                  <a:rPr lang="en-US" sz="11200" b="1" dirty="0" smtClean="0"/>
                  <a:t>S</a:t>
                </a:r>
                <a:r>
                  <a:rPr lang="ru-RU" sz="11200" dirty="0" smtClean="0"/>
                  <a:t> = </a:t>
                </a:r>
                <a:r>
                  <a:rPr lang="ru-RU" sz="11200" dirty="0"/>
                  <a:t>(0-225)/2(-0,4×10)=28(м) </a:t>
                </a:r>
                <a:r>
                  <a:rPr lang="ru-RU" sz="11200" dirty="0" smtClean="0"/>
                  <a:t>   </a:t>
                </a:r>
                <a:endParaRPr lang="en-US" sz="11200" dirty="0" smtClean="0"/>
              </a:p>
              <a:p>
                <a:pPr marL="0" indent="0">
                  <a:buNone/>
                </a:pPr>
                <a:r>
                  <a:rPr lang="ru-RU" sz="12800" dirty="0" smtClean="0"/>
                  <a:t>  </a:t>
                </a:r>
                <a:r>
                  <a:rPr lang="ru-RU" sz="12800" dirty="0" smtClean="0">
                    <a:solidFill>
                      <a:srgbClr val="FF0000"/>
                    </a:solidFill>
                  </a:rPr>
                  <a:t>       </a:t>
                </a:r>
                <a:r>
                  <a:rPr lang="ru-RU" sz="12800" dirty="0" smtClean="0"/>
                  <a:t> </a:t>
                </a:r>
                <a:r>
                  <a:rPr lang="ru-RU" sz="16000" b="1" u="sng" dirty="0" smtClean="0">
                    <a:solidFill>
                      <a:srgbClr val="FF0000"/>
                    </a:solidFill>
                  </a:rPr>
                  <a:t>Ответ</a:t>
                </a:r>
                <a:r>
                  <a:rPr lang="ru-RU" sz="16000" b="1" u="sng" dirty="0">
                    <a:solidFill>
                      <a:srgbClr val="FF0000"/>
                    </a:solidFill>
                  </a:rPr>
                  <a:t>: 28 </a:t>
                </a:r>
                <a:r>
                  <a:rPr lang="ru-RU" sz="16000" b="1" u="sng" dirty="0" smtClean="0">
                    <a:solidFill>
                      <a:srgbClr val="FF0000"/>
                    </a:solidFill>
                  </a:rPr>
                  <a:t>м           </a:t>
                </a:r>
              </a:p>
              <a:p>
                <a:pPr marL="0" indent="0">
                  <a:buNone/>
                </a:pPr>
                <a:r>
                  <a:rPr lang="ru-RU" sz="12800" b="1" dirty="0" smtClean="0">
                    <a:solidFill>
                      <a:srgbClr val="FF0000"/>
                    </a:solidFill>
                  </a:rPr>
                  <a:t>Человек </a:t>
                </a:r>
                <a:r>
                  <a:rPr lang="ru-RU" sz="12800" b="1" dirty="0">
                    <a:solidFill>
                      <a:srgbClr val="FF0000"/>
                    </a:solidFill>
                  </a:rPr>
                  <a:t>будет сбит! </a:t>
                </a:r>
                <a:endParaRPr lang="en-US" sz="12800" b="1" u="sng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ru-RU" sz="11200" dirty="0" smtClean="0"/>
                  <a:t>                   </a:t>
                </a:r>
                <a:r>
                  <a:rPr lang="en-US" dirty="0" smtClean="0"/>
                  <a:t>  </a:t>
                </a:r>
                <a:endParaRPr lang="en-US" sz="11200" b="1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ru-RU" dirty="0"/>
                  <a:t> 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783704"/>
                <a:ext cx="8604572" cy="4858396"/>
              </a:xfrm>
              <a:blipFill rotWithShape="1">
                <a:blip r:embed="rId6" cstate="email"/>
                <a:stretch>
                  <a:fillRect l="-1771" t="-2760" b="-17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40" y="404664"/>
            <a:ext cx="8763947" cy="1224136"/>
          </a:xfrm>
        </p:spPr>
        <p:txBody>
          <a:bodyPr>
            <a:normAutofit fontScale="90000"/>
          </a:bodyPr>
          <a:lstStyle/>
          <a:p>
            <a:r>
              <a:rPr lang="ru-RU" sz="2700" b="1" i="1" u="sng" dirty="0" smtClean="0"/>
              <a:t>                                                                                                                                 № 1 </a:t>
            </a:r>
            <a:r>
              <a:rPr lang="ru-RU" sz="2700" b="1" i="1" u="sng" dirty="0" err="1" smtClean="0"/>
              <a:t>самост</a:t>
            </a:r>
            <a:r>
              <a:rPr lang="ru-RU" sz="2700" b="1" i="1" u="sng" dirty="0" smtClean="0"/>
              <a:t>.               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800" b="1" i="1" dirty="0"/>
              <a:t>Определите тормозной путь автомобиля, движущегося со скоростью 54км/ч, если водитель заметил его за 20м, но прошел дождь и коэффициент трения равен </a:t>
            </a:r>
            <a:r>
              <a:rPr lang="ru-RU" sz="2800" b="1" i="1" dirty="0" smtClean="0"/>
              <a:t>0,4.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7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037870" y="1838450"/>
            <a:ext cx="0" cy="2448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0" y="2204864"/>
            <a:ext cx="84969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347864" y="1719870"/>
            <a:ext cx="0" cy="2592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037870" y="1820714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24575" y="3767336"/>
            <a:ext cx="1800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1412760" y="285293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788024" y="2856655"/>
            <a:ext cx="18722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92080" y="2586675"/>
            <a:ext cx="0" cy="2662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292080" y="2586675"/>
            <a:ext cx="7920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084168" y="2586675"/>
            <a:ext cx="0" cy="269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4644008" y="2719805"/>
            <a:ext cx="104411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5688124" y="1988840"/>
            <a:ext cx="0" cy="7328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688124" y="2721665"/>
            <a:ext cx="0" cy="7793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660232" y="2856655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7237846" y="2602705"/>
            <a:ext cx="9361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796136" y="2216842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4745738" y="2981140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7237846" y="2250005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5652120" y="2224941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24575" y="2193305"/>
            <a:ext cx="85655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>
            <a:off x="6004422" y="3334544"/>
            <a:ext cx="3960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38" name="Рукописные данные 37"/>
              <p14:cNvContentPartPr/>
              <p14:nvPr/>
            </p14:nvContentPartPr>
            <p14:xfrm>
              <a:off x="731640" y="5486520"/>
              <a:ext cx="360" cy="360"/>
            </p14:xfrm>
          </p:contentPart>
        </mc:Choice>
        <mc:Fallback>
          <p:pic>
            <p:nvPicPr>
              <p:cNvPr id="38" name="Рукописные данные 37"/>
              <p:cNvPicPr/>
              <p:nvPr/>
            </p:nvPicPr>
            <p:blipFill>
              <a:blip r:embed="rId10" cstate="email"/>
              <a:stretch>
                <a:fillRect/>
              </a:stretch>
            </p:blipFill>
            <p:spPr>
              <a:xfrm>
                <a:off x="723360" y="5478240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1">
            <p14:nvContentPartPr>
              <p14:cNvPr id="42" name="Рукописные данные 41"/>
              <p14:cNvContentPartPr/>
              <p14:nvPr/>
            </p14:nvContentPartPr>
            <p14:xfrm>
              <a:off x="4450080" y="5958840"/>
              <a:ext cx="15480" cy="360"/>
            </p14:xfrm>
          </p:contentPart>
        </mc:Choice>
        <mc:Fallback>
          <p:pic>
            <p:nvPicPr>
              <p:cNvPr id="42" name="Рукописные данные 41"/>
              <p:cNvPicPr/>
              <p:nvPr/>
            </p:nvPicPr>
            <p:blipFill>
              <a:blip r:embed="rId12" cstate="email"/>
              <a:stretch>
                <a:fillRect/>
              </a:stretch>
            </p:blipFill>
            <p:spPr>
              <a:xfrm>
                <a:off x="4441800" y="5950560"/>
                <a:ext cx="32040" cy="16920"/>
              </a:xfrm>
              <a:prstGeom prst="rect">
                <a:avLst/>
              </a:prstGeom>
            </p:spPr>
          </p:pic>
        </mc:Fallback>
      </mc:AlternateContent>
      <p:pic>
        <p:nvPicPr>
          <p:cNvPr id="1028" name="Picture 4" descr="C:\Users\Nadezhda\Pictures\1-1[1]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4422" y="4286722"/>
            <a:ext cx="2923678" cy="205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0288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035">
        <p:sndAc>
          <p:stSnd loop="1">
            <p:snd r:embed="rId14" name="drumroll.wav"/>
          </p:stSnd>
        </p:sndAc>
      </p:transition>
    </mc:Choice>
    <mc:Fallback>
      <p:transition spd="slow" advTm="21035">
        <p:sndAc>
          <p:stSnd loop="1">
            <p:snd r:embed="rId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1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1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1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1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1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1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1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1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1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1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1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1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1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1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25000" lnSpcReduction="20000"/>
              </a:bodyPr>
              <a:lstStyle/>
              <a:p>
                <a:pPr marL="0" indent="0">
                  <a:buNone/>
                </a:pPr>
                <a:r>
                  <a:rPr lang="ru-RU" dirty="0" smtClean="0"/>
                  <a:t> </a:t>
                </a:r>
                <a:r>
                  <a:rPr lang="ru-RU" sz="16000" dirty="0" smtClean="0"/>
                  <a:t>Решение:   </a:t>
                </a:r>
              </a:p>
              <a:p>
                <a:pPr marL="0" indent="0">
                  <a:buNone/>
                </a:pPr>
                <a:r>
                  <a:rPr lang="ru-RU" sz="16000" dirty="0" smtClean="0"/>
                  <a:t>                                                                                                                                                                  </a:t>
                </a:r>
                <a:r>
                  <a:rPr lang="ru-RU" sz="11200" dirty="0"/>
                  <a:t>По аналогии с </a:t>
                </a:r>
                <a:r>
                  <a:rPr lang="ru-RU" sz="11200" dirty="0" smtClean="0"/>
                  <a:t>предыдущей </a:t>
                </a:r>
                <a:r>
                  <a:rPr lang="ru-RU" sz="11200" dirty="0"/>
                  <a:t>задачей:  </a:t>
                </a:r>
                <a:endParaRPr lang="en-US" sz="11200" dirty="0" smtClean="0"/>
              </a:p>
              <a:p>
                <a:pPr marL="0" indent="0">
                  <a:buNone/>
                </a:pPr>
                <a:r>
                  <a:rPr lang="ru-RU" sz="12800" dirty="0" smtClean="0"/>
                  <a:t> </a:t>
                </a:r>
                <a:r>
                  <a:rPr lang="ru-RU" sz="14400" b="1" dirty="0"/>
                  <a:t>а ≤ µ</a:t>
                </a:r>
                <a:r>
                  <a:rPr lang="en-US" sz="14400" b="1" dirty="0"/>
                  <a:t>g</a:t>
                </a:r>
                <a:r>
                  <a:rPr lang="ru-RU" sz="14400" b="1" dirty="0"/>
                  <a:t>, </a:t>
                </a:r>
                <a:r>
                  <a:rPr lang="ru-RU" sz="14400" b="1" dirty="0" smtClean="0"/>
                  <a:t>     </a:t>
                </a:r>
              </a:p>
              <a:p>
                <a:endParaRPr lang="ru-RU" sz="16000" dirty="0" smtClean="0"/>
              </a:p>
              <a:p>
                <a:pPr marL="0" indent="0">
                  <a:buNone/>
                </a:pPr>
                <a:r>
                  <a:rPr lang="ru-RU" sz="16000" dirty="0" smtClean="0">
                    <a:solidFill>
                      <a:srgbClr val="FF0000"/>
                    </a:solidFill>
                  </a:rPr>
                  <a:t>              </a:t>
                </a:r>
                <a:r>
                  <a:rPr lang="en-US" sz="16000" dirty="0" smtClean="0">
                    <a:solidFill>
                      <a:srgbClr val="FF0000"/>
                    </a:solidFill>
                  </a:rPr>
                  <a:t>         </a:t>
                </a:r>
                <a:r>
                  <a:rPr lang="ru-RU" sz="16000" u="sng" dirty="0" smtClean="0">
                    <a:solidFill>
                      <a:srgbClr val="FF0000"/>
                    </a:solidFill>
                  </a:rPr>
                  <a:t>Ответ:   </a:t>
                </a:r>
                <a:r>
                  <a:rPr lang="ru-RU" sz="16000" b="1" u="sng" dirty="0" smtClean="0">
                    <a:solidFill>
                      <a:srgbClr val="FF0000"/>
                    </a:solidFill>
                  </a:rPr>
                  <a:t>а </a:t>
                </a:r>
                <a:r>
                  <a:rPr lang="ru-RU" sz="16000" b="1" u="sng" dirty="0">
                    <a:solidFill>
                      <a:srgbClr val="FF0000"/>
                    </a:solidFill>
                  </a:rPr>
                  <a:t>≤2,5м/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0" b="1" i="1" u="sng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ru-RU" sz="16000" b="1" i="1" u="sng">
                            <a:solidFill>
                              <a:srgbClr val="FF0000"/>
                            </a:solidFill>
                            <a:latin typeface="Cambria Math"/>
                          </a:rPr>
                          <m:t>с</m:t>
                        </m:r>
                      </m:e>
                      <m:sup>
                        <m:r>
                          <a:rPr lang="ru-RU" sz="16000" b="1" i="1" u="sng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ru-RU" sz="16000" b="1" i="1" u="sng">
                        <a:latin typeface="Cambria Math"/>
                      </a:rPr>
                      <m:t>.</m:t>
                    </m:r>
                  </m:oMath>
                </a14:m>
                <a:endParaRPr lang="en-US" sz="16000" b="1" u="sng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 cstate="email"/>
                <a:stretch>
                  <a:fillRect l="-2634" t="-6360" b="-3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>
            <a:noAutofit/>
          </a:bodyPr>
          <a:lstStyle/>
          <a:p>
            <a:r>
              <a:rPr lang="ru-RU" sz="2400" b="1" i="1" u="sng" dirty="0" smtClean="0"/>
              <a:t>№2 </a:t>
            </a:r>
            <a:r>
              <a:rPr lang="ru-RU" sz="2400" b="1" i="1" u="sng" dirty="0" err="1" smtClean="0"/>
              <a:t>самост</a:t>
            </a:r>
            <a:r>
              <a:rPr lang="ru-RU" sz="2000" b="1" i="1" dirty="0" smtClean="0"/>
              <a:t>.            В кузове автомобиля лежит ящик. С каким максимальным ускорением должен двигаться автомобиль, чтобы ящик не упал с кузова, если коэффициент трения ящика об опору равен 0,25?</a:t>
            </a:r>
            <a:endParaRPr lang="en-US" sz="2000" b="1" i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95536" y="1340768"/>
            <a:ext cx="8424936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0520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811">
        <p:sndAc>
          <p:endSnd/>
        </p:sndAc>
      </p:transition>
    </mc:Choice>
    <mc:Fallback>
      <p:transition spd="slow" advTm="10811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260648"/>
                <a:ext cx="8136904" cy="1224137"/>
              </a:xfrm>
              <a:ln>
                <a:solidFill>
                  <a:srgbClr val="FF0000"/>
                </a:solidFill>
              </a:ln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ru-RU" sz="2000" b="1" i="1" dirty="0" smtClean="0"/>
                  <a:t>    </a:t>
                </a:r>
                <a:r>
                  <a:rPr lang="ru-RU" sz="2400" b="1" i="1" u="sng" dirty="0" smtClean="0"/>
                  <a:t>№3 </a:t>
                </a:r>
                <a:r>
                  <a:rPr lang="ru-RU" sz="2400" b="1" i="1" u="sng" dirty="0" err="1" smtClean="0"/>
                  <a:t>самост</a:t>
                </a:r>
                <a:r>
                  <a:rPr lang="ru-RU" sz="2000" b="1" i="1" dirty="0" smtClean="0"/>
                  <a:t>.       С </a:t>
                </a:r>
                <a:r>
                  <a:rPr lang="ru-RU" sz="2000" b="1" i="1" dirty="0"/>
                  <a:t>какой наибольшей скоростью можно вести автомобиль на </a:t>
                </a:r>
                <a:r>
                  <a:rPr lang="ru-RU" sz="2000" b="1" i="1" dirty="0" smtClean="0"/>
                  <a:t>  повороте </a:t>
                </a:r>
                <a:r>
                  <a:rPr lang="ru-RU" sz="2000" b="1" i="1" dirty="0"/>
                  <a:t>с радиусом кривизны 150м, чтобы его  не «занесло» </a:t>
                </a:r>
                <a:r>
                  <a:rPr lang="ru-RU" sz="2000" b="1" i="1" dirty="0" smtClean="0"/>
                  <a:t> при  коэффициенте </a:t>
                </a:r>
                <a:r>
                  <a:rPr lang="ru-RU" sz="2000" b="1" i="1" dirty="0"/>
                  <a:t>скольжения шин о дорогу </a:t>
                </a:r>
                <a:r>
                  <a:rPr lang="ru-RU" sz="2000" b="1" i="1" dirty="0" smtClean="0"/>
                  <a:t>0,42?</a:t>
                </a:r>
              </a:p>
              <a:p>
                <a:pPr marL="0" indent="0">
                  <a:buNone/>
                </a:pPr>
                <a:endParaRPr lang="ru-RU" sz="1800" dirty="0" smtClean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ru-RU" sz="2400" dirty="0"/>
                  <a:t>Дано</a:t>
                </a:r>
                <a:r>
                  <a:rPr lang="ru-RU" sz="2400" dirty="0" smtClean="0"/>
                  <a:t>:          </a:t>
                </a:r>
                <a:r>
                  <a:rPr lang="ru-RU" sz="2400" dirty="0"/>
                  <a:t>	</a:t>
                </a:r>
                <a:r>
                  <a:rPr lang="ru-RU" sz="2400" dirty="0" smtClean="0"/>
                  <a:t>                                  Решение: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R</a:t>
                </a:r>
                <a:r>
                  <a:rPr lang="ru-RU" sz="2400" dirty="0" smtClean="0"/>
                  <a:t>= 20 м                                По аналогии с задачей №4:</a:t>
                </a:r>
                <a:endParaRPr lang="en-US" sz="2400" dirty="0" smtClean="0"/>
              </a:p>
              <a:p>
                <a:pPr marL="0" indent="0">
                  <a:buNone/>
                </a:pPr>
                <a:r>
                  <a:rPr lang="ru-RU" sz="2400" dirty="0" smtClean="0"/>
                  <a:t>  µ =0,4                     Сила трения является причиной    </a:t>
                </a:r>
              </a:p>
              <a:p>
                <a:pPr marL="0" indent="0">
                  <a:buNone/>
                </a:pPr>
                <a:r>
                  <a:rPr lang="ru-RU" sz="2400" dirty="0" smtClean="0"/>
                  <a:t> Найти: </a:t>
                </a:r>
                <a:r>
                  <a:rPr lang="en-US" sz="2400" dirty="0" smtClean="0"/>
                  <a:t>V</a:t>
                </a:r>
                <a:r>
                  <a:rPr lang="ru-RU" sz="2400" dirty="0" smtClean="0"/>
                  <a:t>               изменения траектории  прямолинейного  </a:t>
                </a:r>
              </a:p>
              <a:p>
                <a:r>
                  <a:rPr lang="ru-RU" sz="2400" dirty="0" smtClean="0"/>
                  <a:t>                         </a:t>
                </a:r>
                <a:r>
                  <a:rPr lang="en-US" sz="2400" dirty="0" smtClean="0"/>
                  <a:t>   </a:t>
                </a:r>
                <a:r>
                  <a:rPr lang="ru-RU" sz="2400" dirty="0" smtClean="0"/>
                  <a:t>движения и создает</a:t>
                </a:r>
                <a:r>
                  <a:rPr lang="en-US" dirty="0" smtClean="0"/>
                  <a:t> </a:t>
                </a:r>
                <a:r>
                  <a:rPr lang="ru-RU" sz="2400" dirty="0" smtClean="0"/>
                  <a:t>центростремительное</a:t>
                </a:r>
              </a:p>
              <a:p>
                <a:r>
                  <a:rPr lang="ru-RU" sz="2400" dirty="0" smtClean="0"/>
                  <a:t>                            ускорение </a:t>
                </a:r>
                <a:r>
                  <a:rPr lang="ru-RU" sz="2400" b="1" dirty="0"/>
                  <a:t>:   </a:t>
                </a:r>
                <a:r>
                  <a:rPr lang="en-US" sz="2400" b="1" dirty="0"/>
                  <a:t>a</a:t>
                </a:r>
                <a:r>
                  <a:rPr lang="ru-RU" sz="1400" b="1" dirty="0"/>
                  <a:t>ц</a:t>
                </a:r>
                <a:r>
                  <a:rPr lang="ru-RU" sz="24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/>
                              </a:rPr>
                              <m:t>𝑽</m:t>
                            </m:r>
                          </m:e>
                          <m:sup>
                            <m:r>
                              <a:rPr lang="ru-RU" sz="2400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ru-RU" sz="2400" b="1" i="1">
                            <a:latin typeface="Cambria Math"/>
                          </a:rPr>
                          <m:t>𝑹</m:t>
                        </m:r>
                      </m:den>
                    </m:f>
                  </m:oMath>
                </a14:m>
                <a:r>
                  <a:rPr lang="ru-RU" sz="2400" b="1" dirty="0"/>
                  <a:t>.</a:t>
                </a:r>
                <a:r>
                  <a:rPr lang="ru-RU" sz="2400" dirty="0"/>
                  <a:t>      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ru-RU" sz="2400" dirty="0"/>
                  <a:t>             </a:t>
                </a:r>
                <a:r>
                  <a:rPr lang="ru-RU" sz="2400" dirty="0" smtClean="0"/>
                  <a:t>     </a:t>
                </a:r>
                <a:r>
                  <a:rPr lang="en-US" sz="2400" b="1" dirty="0" smtClean="0"/>
                  <a:t>N</a:t>
                </a:r>
                <a:r>
                  <a:rPr lang="ru-RU" sz="2400" dirty="0" smtClean="0"/>
                  <a:t>           Из    </a:t>
                </a:r>
                <a:r>
                  <a:rPr lang="en-US" sz="2400" b="1" dirty="0"/>
                  <a:t>F</a:t>
                </a:r>
                <a:r>
                  <a:rPr lang="ru-RU" sz="2400" b="1" dirty="0" err="1"/>
                  <a:t>тр</a:t>
                </a:r>
                <a:r>
                  <a:rPr lang="ru-RU" sz="2400" b="1" dirty="0"/>
                  <a:t>=</a:t>
                </a:r>
                <a:r>
                  <a:rPr lang="ru-RU" sz="2400" dirty="0"/>
                  <a:t>µ</a:t>
                </a:r>
                <a:r>
                  <a:rPr lang="en-US" sz="2400" b="1" dirty="0"/>
                  <a:t>mg</a:t>
                </a:r>
                <a:r>
                  <a:rPr lang="ru-RU" sz="2400" b="1" dirty="0"/>
                  <a:t>    </a:t>
                </a:r>
                <a:r>
                  <a:rPr lang="ru-RU" sz="2400" dirty="0"/>
                  <a:t>и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ru-RU" sz="2400" b="1" i="1">
                        <a:latin typeface="Cambria Math"/>
                      </a:rPr>
                      <m:t>тр</m:t>
                    </m:r>
                  </m:oMath>
                </a14:m>
                <a:r>
                  <a:rPr lang="ru-RU" sz="2400" b="1" dirty="0"/>
                  <a:t>  </a:t>
                </a:r>
                <a14:m>
                  <m:oMath xmlns:m="http://schemas.openxmlformats.org/officeDocument/2006/math">
                    <m:r>
                      <a:rPr lang="ru-RU" sz="2400" b="1" i="1">
                        <a:latin typeface="Cambria Math"/>
                      </a:rPr>
                      <m:t>=</m:t>
                    </m:r>
                    <m:r>
                      <a:rPr lang="en-US" sz="2400" b="1" i="1">
                        <a:latin typeface="Cambria Math"/>
                      </a:rPr>
                      <m:t>𝒎</m:t>
                    </m:r>
                    <m:acc>
                      <m:accPr>
                        <m:chr m:val="⃗"/>
                        <m:ctrlPr>
                          <a:rPr lang="en-US" sz="24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𝒂</m:t>
                        </m:r>
                      </m:e>
                    </m:acc>
                    <m:r>
                      <a:rPr lang="en-US" sz="2400" b="1">
                        <a:latin typeface="Cambria Math"/>
                      </a:rPr>
                      <m:t> </m:t>
                    </m:r>
                    <m:r>
                      <a:rPr lang="ru-RU" sz="2400" b="1" i="1">
                        <a:latin typeface="Cambria Math"/>
                      </a:rPr>
                      <m:t>      </m:t>
                    </m:r>
                  </m:oMath>
                </a14:m>
                <a:endParaRPr lang="ru-RU" sz="2400" b="1" i="1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b="1" dirty="0" smtClean="0"/>
                  <a:t>F</a:t>
                </a:r>
                <a:r>
                  <a:rPr lang="ru-RU" sz="1400" b="1" dirty="0" err="1" smtClean="0"/>
                  <a:t>тр</a:t>
                </a:r>
                <a:r>
                  <a:rPr lang="en-US" sz="2400" dirty="0" smtClean="0"/>
                  <a:t>                           </a:t>
                </a:r>
                <a:r>
                  <a:rPr lang="ru-RU" sz="2400" dirty="0" smtClean="0"/>
                  <a:t>получаем</a:t>
                </a:r>
                <a:r>
                  <a:rPr lang="ru-RU" sz="2400" b="1" dirty="0"/>
                  <a:t>: </a:t>
                </a:r>
                <a:r>
                  <a:rPr lang="ru-RU" sz="2400" b="1" dirty="0" smtClean="0"/>
                  <a:t>        </a:t>
                </a:r>
                <a:r>
                  <a:rPr lang="en-US" sz="2400" b="1" dirty="0" smtClean="0"/>
                  <a:t>V</a:t>
                </a:r>
                <a:r>
                  <a:rPr lang="ru-RU" sz="2400" b="1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2400" b="1">
                            <a:latin typeface="Cambria Math"/>
                          </a:rPr>
                          <m:t> µ</m:t>
                        </m:r>
                        <m:r>
                          <a:rPr lang="en-US" sz="2400" b="1" i="1">
                            <a:latin typeface="Cambria Math"/>
                          </a:rPr>
                          <m:t>𝒈𝑹</m:t>
                        </m:r>
                      </m:e>
                    </m:rad>
                  </m:oMath>
                </a14:m>
                <a:r>
                  <a:rPr lang="ru-RU" sz="2400" dirty="0"/>
                  <a:t> =</a:t>
                </a:r>
                <a:r>
                  <a:rPr lang="ru-RU" sz="2400" dirty="0" smtClean="0"/>
                  <a:t>9м/с=32,4км/ч</a:t>
                </a:r>
              </a:p>
              <a:p>
                <a:pPr marL="0" indent="0">
                  <a:buNone/>
                </a:pPr>
                <a:r>
                  <a:rPr lang="ru-RU" sz="2400" dirty="0"/>
                  <a:t> </a:t>
                </a:r>
                <a:r>
                  <a:rPr lang="ru-RU" sz="2400" dirty="0" smtClean="0"/>
                  <a:t>                  </a:t>
                </a:r>
                <a:r>
                  <a:rPr lang="en-US" b="1" dirty="0" smtClean="0"/>
                  <a:t>mg</a:t>
                </a:r>
                <a:r>
                  <a:rPr lang="ru-RU" b="1" dirty="0" smtClean="0"/>
                  <a:t>                                  </a:t>
                </a:r>
                <a:r>
                  <a:rPr lang="ru-RU" sz="4000" b="1" u="sng" dirty="0">
                    <a:solidFill>
                      <a:srgbClr val="FF0000"/>
                    </a:solidFill>
                  </a:rPr>
                  <a:t>Ответ: 32,4км/ч</a:t>
                </a:r>
                <a:endParaRPr lang="en-US" sz="4000" b="1" dirty="0"/>
              </a:p>
              <a:p>
                <a:pPr marL="0" indent="0">
                  <a:buNone/>
                </a:pPr>
                <a:r>
                  <a:rPr lang="ru-RU" sz="2400" dirty="0" smtClean="0"/>
                  <a:t>                                         </a:t>
                </a:r>
                <a:r>
                  <a:rPr lang="en-US" sz="2400" dirty="0" smtClean="0"/>
                  <a:t>   </a:t>
                </a:r>
                <a:r>
                  <a:rPr lang="ru-RU" sz="1800" dirty="0" smtClean="0"/>
                  <a:t>  </a:t>
                </a:r>
                <a:endParaRPr lang="en-US" sz="4000" b="1" u="sng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ru-RU" sz="1800" dirty="0"/>
                  <a:t> </a:t>
                </a:r>
                <a:r>
                  <a:rPr lang="en-US" sz="1800" dirty="0" smtClean="0"/>
                  <a:t>                   </a:t>
                </a:r>
                <a:r>
                  <a:rPr lang="ru-RU" sz="1800" dirty="0" smtClean="0"/>
                  <a:t>   </a:t>
                </a:r>
                <a:endParaRPr lang="en-US" sz="1800" b="1" dirty="0"/>
              </a:p>
              <a:p>
                <a:pPr marL="0" indent="0">
                  <a:buNone/>
                </a:pPr>
                <a:endParaRPr lang="ru-RU" sz="1800" dirty="0" smtClean="0"/>
              </a:p>
              <a:p>
                <a:pPr marL="0" indent="0">
                  <a:buNone/>
                </a:pPr>
                <a:endParaRPr lang="ru-RU" sz="1800" dirty="0"/>
              </a:p>
              <a:p>
                <a:pPr marL="0" indent="0">
                  <a:buNone/>
                </a:pPr>
                <a:endParaRPr lang="ru-RU" sz="1800" dirty="0" smtClean="0"/>
              </a:p>
              <a:p>
                <a:pPr marL="0" indent="0">
                  <a:buNone/>
                </a:pPr>
                <a:r>
                  <a:rPr lang="ru-RU" sz="1800" dirty="0" smtClean="0"/>
                  <a:t>  </a:t>
                </a:r>
                <a:endParaRPr lang="en-US" sz="1800" dirty="0"/>
              </a:p>
              <a:p>
                <a:pPr marL="0" indent="0">
                  <a:buNone/>
                </a:pPr>
                <a:r>
                  <a:rPr lang="ru-RU" sz="1800" dirty="0"/>
                  <a:t>                  </a:t>
                </a:r>
                <a:endParaRPr lang="en-US" sz="1800" dirty="0" smtClean="0"/>
              </a:p>
              <a:p>
                <a:pPr marL="0" indent="0">
                  <a:buNone/>
                </a:pPr>
                <a:r>
                  <a:rPr lang="ru-RU" sz="1800" dirty="0"/>
                  <a:t> </a:t>
                </a:r>
                <a:endParaRPr lang="en-US" sz="1800" dirty="0"/>
              </a:p>
              <a:p>
                <a:pPr marL="0" indent="0">
                  <a:buNone/>
                </a:pPr>
                <a:r>
                  <a:rPr lang="ru-RU" sz="1800" dirty="0"/>
                  <a:t> </a:t>
                </a:r>
                <a:endParaRPr lang="en-US" sz="1800" dirty="0"/>
              </a:p>
              <a:p>
                <a:endParaRPr lang="en-US" sz="1800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260648"/>
                <a:ext cx="8136904" cy="1224137"/>
              </a:xfrm>
              <a:blipFill rotWithShape="1">
                <a:blip r:embed="rId5" cstate="email"/>
                <a:stretch>
                  <a:fillRect l="-1123" t="-3448" r="-299" b="-43645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>
            <a:off x="323528" y="-99391"/>
            <a:ext cx="8795474" cy="198592"/>
          </a:xfrm>
        </p:spPr>
        <p:txBody>
          <a:bodyPr>
            <a:normAutofit fontScale="90000"/>
          </a:bodyPr>
          <a:lstStyle/>
          <a:p>
            <a:endParaRPr lang="en-US" sz="1800" b="1" dirty="0">
              <a:latin typeface="+mn-lt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627670" y="2275078"/>
            <a:ext cx="784887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59524" y="3350518"/>
            <a:ext cx="1800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23528" y="1412776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http://www.autodealer.ru/images/autopedia/180px-Povorot.jpg">
            <a:hlinkClick r:id="rId6" tgtFrame="&quot;_blank&quot;"/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2232248" cy="12237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1691680" y="5157192"/>
            <a:ext cx="0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691680" y="5733256"/>
            <a:ext cx="0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043608" y="5733256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59524" y="5445224"/>
            <a:ext cx="27192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835696" y="4941168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943708" y="6165304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051720" y="2060848"/>
            <a:ext cx="0" cy="1512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3747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888"/>
    </mc:Choice>
    <mc:Fallback>
      <p:transition spd="slow" advTm="2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124744"/>
            <a:ext cx="7408333" cy="5544616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dirty="0" smtClean="0"/>
              <a:t>1.    </a:t>
            </a:r>
            <a:r>
              <a:rPr lang="ru-RU" dirty="0" smtClean="0"/>
              <a:t>Всегда ли сила трения мешает движению?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2.  </a:t>
            </a:r>
            <a:r>
              <a:rPr lang="ru-RU" dirty="0" smtClean="0"/>
              <a:t>  </a:t>
            </a:r>
            <a:r>
              <a:rPr lang="ru-RU" dirty="0"/>
              <a:t>Грузовой автомобиль забуксовал на дороге. Что должен сделать шофер, чтобы увеличить трение задних колес о землю: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ru-RU" dirty="0" smtClean="0"/>
              <a:t>1</a:t>
            </a:r>
            <a:r>
              <a:rPr lang="ru-RU" dirty="0"/>
              <a:t>)   разгрузить кузов автомобиля;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ru-RU" dirty="0" smtClean="0"/>
              <a:t>2</a:t>
            </a:r>
            <a:r>
              <a:rPr lang="ru-RU" dirty="0"/>
              <a:t>)   загрузить кузов автомобиля;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ru-RU" dirty="0" smtClean="0"/>
              <a:t>3</a:t>
            </a:r>
            <a:r>
              <a:rPr lang="ru-RU" dirty="0"/>
              <a:t>)   увеличить силу тяги;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ru-RU" dirty="0" smtClean="0"/>
              <a:t>4</a:t>
            </a:r>
            <a:r>
              <a:rPr lang="ru-RU" dirty="0"/>
              <a:t>)   насыпать песок под задние </a:t>
            </a:r>
            <a:r>
              <a:rPr lang="ru-RU" dirty="0" smtClean="0"/>
              <a:t>колеса.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3.   </a:t>
            </a:r>
            <a:r>
              <a:rPr lang="ru-RU" dirty="0" smtClean="0"/>
              <a:t>Почему </a:t>
            </a:r>
            <a:r>
              <a:rPr lang="ru-RU" dirty="0"/>
              <a:t>при крутых поворотах в автомобиле может открыться плохо </a:t>
            </a:r>
            <a:r>
              <a:rPr lang="ru-RU" dirty="0" smtClean="0"/>
              <a:t>захлопнутая </a:t>
            </a:r>
            <a:r>
              <a:rPr lang="ru-RU" dirty="0"/>
              <a:t>дверь</a:t>
            </a:r>
            <a:r>
              <a:rPr lang="ru-RU" dirty="0" smtClean="0"/>
              <a:t>?</a:t>
            </a:r>
            <a:endParaRPr lang="en-US" dirty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4.   Что должен сделать водитель, подъезжая к крутому повороту? Почему водитель должен быть особенно внимательным в сырую погоду или во время листопада?</a:t>
            </a:r>
            <a:endParaRPr lang="en-US" dirty="0"/>
          </a:p>
          <a:p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 smtClean="0"/>
              <a:t>Ответьте на вопросы:</a:t>
            </a:r>
            <a:endParaRPr lang="en-US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79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676">
        <p:sndAc>
          <p:stSnd>
            <p:snd r:embed="rId7" name="chimes.wav"/>
          </p:stSnd>
        </p:sndAc>
      </p:transition>
    </mc:Choice>
    <mc:Fallback>
      <p:transition spd="slow" advTm="26676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3"/>
            <a:ext cx="7408333" cy="4680520"/>
          </a:xfrm>
        </p:spPr>
        <p:txBody>
          <a:bodyPr>
            <a:normAutofit/>
          </a:bodyPr>
          <a:lstStyle/>
          <a:p>
            <a:r>
              <a:rPr lang="ru-RU" sz="2800" b="1" dirty="0"/>
              <a:t>1) . Пошло дело как по маслу</a:t>
            </a:r>
            <a:r>
              <a:rPr lang="ru-RU" sz="2800" b="1" dirty="0" smtClean="0"/>
              <a:t>.</a:t>
            </a:r>
          </a:p>
          <a:p>
            <a:endParaRPr lang="en-US" sz="2800" b="1" dirty="0"/>
          </a:p>
          <a:p>
            <a:r>
              <a:rPr lang="ru-RU" sz="2800" b="1" dirty="0"/>
              <a:t>2) . Что кругло – легко катится. </a:t>
            </a:r>
            <a:endParaRPr lang="ru-RU" sz="2800" b="1" dirty="0" smtClean="0"/>
          </a:p>
          <a:p>
            <a:endParaRPr lang="en-US" sz="2800" b="1" dirty="0"/>
          </a:p>
          <a:p>
            <a:r>
              <a:rPr lang="ru-RU" sz="2800" b="1" dirty="0"/>
              <a:t>3) . Нет такого человека, который хоть бы раз не поскользнулся на льду</a:t>
            </a:r>
            <a:r>
              <a:rPr lang="ru-RU" sz="2800" b="1" dirty="0" smtClean="0"/>
              <a:t>.</a:t>
            </a:r>
          </a:p>
          <a:p>
            <a:endParaRPr lang="en-US" sz="2800" b="1" dirty="0"/>
          </a:p>
          <a:p>
            <a:r>
              <a:rPr lang="ru-RU" sz="2800" b="1" dirty="0"/>
              <a:t>4) . Ловкий человек и на дынной корке не </a:t>
            </a:r>
            <a:r>
              <a:rPr lang="ru-RU" sz="2800" b="1" dirty="0" smtClean="0"/>
              <a:t>поскользнется.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Прокомментируйте смысл пословиц:</a:t>
            </a:r>
            <a:endParaRPr lang="en-US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38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429">
        <p:sndAc>
          <p:stSnd>
            <p:snd r:embed="rId7" name="chimes.wav"/>
          </p:stSnd>
        </p:sndAc>
      </p:transition>
    </mc:Choice>
    <mc:Fallback>
      <p:transition spd="slow" advTm="13429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uiExpand="1" build="p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268760"/>
            <a:ext cx="7992887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900" b="1" dirty="0" smtClean="0"/>
              <a:t>Катя </a:t>
            </a:r>
            <a:r>
              <a:rPr lang="ru-RU" sz="3900" b="1" dirty="0" err="1" smtClean="0"/>
              <a:t>Кустова</a:t>
            </a:r>
            <a:r>
              <a:rPr lang="ru-RU" sz="3900" b="1" dirty="0" smtClean="0"/>
              <a:t>:</a:t>
            </a:r>
          </a:p>
          <a:p>
            <a:r>
              <a:rPr lang="ru-RU" b="1" dirty="0"/>
              <a:t>Что бы было, если не было бы силы трения?</a:t>
            </a:r>
            <a:endParaRPr lang="en-US" b="1" dirty="0"/>
          </a:p>
          <a:p>
            <a:r>
              <a:rPr lang="ru-RU" b="1" dirty="0"/>
              <a:t> Я расскажу это в стихотворении!</a:t>
            </a:r>
            <a:endParaRPr lang="en-US" b="1" dirty="0"/>
          </a:p>
          <a:p>
            <a:r>
              <a:rPr lang="ru-RU" b="1" dirty="0"/>
              <a:t> Все автомобили сейчас же бы встали, </a:t>
            </a:r>
            <a:endParaRPr lang="en-US" b="1" dirty="0"/>
          </a:p>
          <a:p>
            <a:r>
              <a:rPr lang="ru-RU" b="1" dirty="0"/>
              <a:t> А пешеходы на землю упали;</a:t>
            </a:r>
            <a:endParaRPr lang="en-US" b="1" dirty="0"/>
          </a:p>
          <a:p>
            <a:r>
              <a:rPr lang="ru-RU" b="1" dirty="0"/>
              <a:t>Перо б не писало, рухнул бы дом</a:t>
            </a:r>
            <a:endParaRPr lang="en-US" b="1" dirty="0"/>
          </a:p>
          <a:p>
            <a:r>
              <a:rPr lang="ru-RU" b="1" dirty="0"/>
              <a:t> И на земле был бы полный разгром!</a:t>
            </a:r>
            <a:endParaRPr lang="en-US" b="1" dirty="0"/>
          </a:p>
          <a:p>
            <a:r>
              <a:rPr lang="ru-RU" b="1" dirty="0"/>
              <a:t> Картина б свалилась, и вилку бы мы</a:t>
            </a:r>
            <a:endParaRPr lang="en-US" b="1" dirty="0"/>
          </a:p>
          <a:p>
            <a:r>
              <a:rPr lang="ru-RU" b="1" dirty="0"/>
              <a:t> Так просто в розетку воткнуть не смогли.</a:t>
            </a:r>
            <a:endParaRPr lang="en-US" b="1" dirty="0"/>
          </a:p>
          <a:p>
            <a:r>
              <a:rPr lang="ru-RU" b="1" dirty="0"/>
              <a:t> И было бы много ужасных вещей,</a:t>
            </a:r>
            <a:endParaRPr lang="en-US" b="1" dirty="0"/>
          </a:p>
          <a:p>
            <a:r>
              <a:rPr lang="ru-RU" b="1" dirty="0"/>
              <a:t> Не будь силы тренья у нас на Земле!</a:t>
            </a:r>
            <a:endParaRPr lang="en-US" b="1" dirty="0"/>
          </a:p>
          <a:p>
            <a:r>
              <a:rPr lang="ru-RU" b="1" dirty="0"/>
              <a:t> И чуть не забыла я все же сказать,</a:t>
            </a:r>
            <a:endParaRPr lang="en-US" b="1" dirty="0"/>
          </a:p>
          <a:p>
            <a:r>
              <a:rPr lang="ru-RU" b="1" dirty="0"/>
              <a:t> Что тренье так просто с Земли не убрать.</a:t>
            </a:r>
            <a:endParaRPr lang="en-US" b="1" dirty="0"/>
          </a:p>
          <a:p>
            <a:r>
              <a:rPr lang="ru-RU" b="1" dirty="0"/>
              <a:t> Оно было, есть и будет всегда.</a:t>
            </a:r>
            <a:endParaRPr lang="en-US" b="1" dirty="0"/>
          </a:p>
          <a:p>
            <a:r>
              <a:rPr lang="ru-RU" b="1" dirty="0"/>
              <a:t>Да здравствует трение! Тренью – ура!</a:t>
            </a:r>
            <a:endParaRPr lang="en-US" b="1" dirty="0"/>
          </a:p>
          <a:p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/>
          <a:lstStyle/>
          <a:p>
            <a:r>
              <a:rPr lang="ru-RU" dirty="0" smtClean="0"/>
              <a:t>СЛОВО    ЛИРИКАМ!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1028343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/>
          </a:p>
          <a:p>
            <a:endParaRPr lang="en-US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191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195">
        <p:sndAc>
          <p:stSnd>
            <p:snd r:embed="rId7" name="applause.wav"/>
          </p:stSnd>
        </p:sndAc>
      </p:transition>
    </mc:Choice>
    <mc:Fallback>
      <p:transition spd="slow" advTm="22195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5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268761"/>
            <a:ext cx="7408333" cy="22322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Надеюсь, что сегодня вы пополнили свои знания о силе трения и той роли, которую она играет при движении транспортных средств. Учитывайте  это в жизненных ситуациях грамотно. Желаю вам счастливой и легкой дороги как в мире знаний, так и по жизни!!!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/>
              <a:t>Пожелание</a:t>
            </a:r>
            <a:endParaRPr lang="en-US" dirty="0"/>
          </a:p>
        </p:txBody>
      </p:sp>
      <p:pic>
        <p:nvPicPr>
          <p:cNvPr id="5" name="Рисунок 4" descr="дорога, поворот, закат, облака, море">
            <a:hlinkClick r:id="rId5" tgtFrame="&quot;_blank&quot;" tooltip="&quot;Скачать картинку на разрешении 1680x1050 (откроется в новом окне)&quot;"/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272330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g-fotki.yandex.ru/get/4700/caribbean-doll.15/0_515f5_cf70ba6b_orig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1768" y="3573016"/>
            <a:ext cx="2592287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topnews.ru/upload/photo/8ed81276/7ce4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21088"/>
            <a:ext cx="2880320" cy="23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358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990">
        <p:sndAc>
          <p:stSnd>
            <p:snd r:embed="rId11" name="chimes.wav"/>
          </p:stSnd>
        </p:sndAc>
      </p:transition>
    </mc:Choice>
    <mc:Fallback>
      <p:transition spd="slow" advTm="17990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656183"/>
          </a:xfrm>
        </p:spPr>
        <p:txBody>
          <a:bodyPr/>
          <a:lstStyle/>
          <a:p>
            <a:r>
              <a:rPr lang="ru-RU" b="1" dirty="0" smtClean="0"/>
              <a:t>Отправляясь в путь, законы не забудь</a:t>
            </a:r>
            <a:r>
              <a:rPr lang="ru-RU" dirty="0" smtClean="0"/>
              <a:t>!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Рисунок 3" descr="Дорога, поворот, обрыв, дерево, горы, камни 1920x1080">
            <a:hlinkClick r:id="rId6" tgtFrame="_blank" tooltip="&quot;Дорога, поворот, обрыв, дерево, горы, камни 1920x1080&quot;"/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256"/>
            <a:ext cx="784887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4786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10">
        <p:sndAc>
          <p:stSnd>
            <p:snd r:embed="rId10" name="drumroll.wav"/>
          </p:stSnd>
        </p:sndAc>
      </p:transition>
    </mc:Choice>
    <mc:Fallback>
      <p:transition spd="slow" advTm="4510">
        <p:sndAc>
          <p:stSnd>
            <p:snd r:embed="rId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1124744"/>
            <a:ext cx="7408333" cy="573325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«Движенья нет»,- не можем мы сказать,</a:t>
            </a:r>
            <a:endParaRPr lang="en-US" dirty="0"/>
          </a:p>
          <a:p>
            <a:r>
              <a:rPr lang="ru-RU" dirty="0"/>
              <a:t>И силе трения не можем отказать.</a:t>
            </a:r>
            <a:endParaRPr lang="en-US" dirty="0"/>
          </a:p>
          <a:p>
            <a:r>
              <a:rPr lang="ru-RU" dirty="0"/>
              <a:t>Там, где есть движенье,</a:t>
            </a:r>
            <a:endParaRPr lang="en-US" dirty="0"/>
          </a:p>
          <a:p>
            <a:r>
              <a:rPr lang="ru-RU" dirty="0"/>
              <a:t>Там есть и сила трения.</a:t>
            </a:r>
            <a:endParaRPr lang="en-US" dirty="0"/>
          </a:p>
          <a:p>
            <a:r>
              <a:rPr lang="ru-RU" dirty="0"/>
              <a:t>В движения попытке  и в покое - нет движения,</a:t>
            </a:r>
            <a:endParaRPr lang="en-US" dirty="0"/>
          </a:p>
          <a:p>
            <a:r>
              <a:rPr lang="ru-RU" dirty="0"/>
              <a:t>Но там присутствует все та же сила трения.</a:t>
            </a:r>
            <a:endParaRPr lang="en-US" dirty="0"/>
          </a:p>
          <a:p>
            <a:r>
              <a:rPr lang="ru-RU" dirty="0"/>
              <a:t>И с силой трения живем мы без проблем!</a:t>
            </a:r>
            <a:endParaRPr lang="en-US" dirty="0"/>
          </a:p>
          <a:p>
            <a:r>
              <a:rPr lang="ru-RU" dirty="0"/>
              <a:t>Порядок в доме мы наводим каждый день?!</a:t>
            </a:r>
            <a:endParaRPr lang="en-US" dirty="0"/>
          </a:p>
          <a:p>
            <a:r>
              <a:rPr lang="ru-RU" dirty="0"/>
              <a:t>Тетрадки, книжки ровненько лежат, </a:t>
            </a:r>
            <a:endParaRPr lang="en-US" dirty="0"/>
          </a:p>
          <a:p>
            <a:r>
              <a:rPr lang="ru-RU" dirty="0"/>
              <a:t>И парты в классе по рядам стоят, </a:t>
            </a:r>
            <a:endParaRPr lang="en-US" dirty="0"/>
          </a:p>
          <a:p>
            <a:r>
              <a:rPr lang="ru-RU" dirty="0"/>
              <a:t>Задача мелом на доске про скорость, путь и время</a:t>
            </a:r>
            <a:endParaRPr lang="en-US" dirty="0"/>
          </a:p>
          <a:p>
            <a:r>
              <a:rPr lang="ru-RU" dirty="0"/>
              <a:t>И бант в прическе у меня – все это сила трения.</a:t>
            </a:r>
            <a:endParaRPr lang="en-US" dirty="0"/>
          </a:p>
          <a:p>
            <a:r>
              <a:rPr lang="ru-RU" dirty="0"/>
              <a:t>Есть у машин при остановке свой путь торможения.</a:t>
            </a:r>
            <a:endParaRPr lang="en-US" dirty="0"/>
          </a:p>
          <a:p>
            <a:r>
              <a:rPr lang="ru-RU" dirty="0"/>
              <a:t>А нам как важно быть без тормозов в учении.</a:t>
            </a:r>
            <a:endParaRPr lang="en-US" dirty="0"/>
          </a:p>
          <a:p>
            <a:r>
              <a:rPr lang="ru-RU" dirty="0"/>
              <a:t>Законов много в физике… и планов  </a:t>
            </a:r>
            <a:r>
              <a:rPr lang="ru-RU" dirty="0" err="1"/>
              <a:t>громождение</a:t>
            </a:r>
            <a:r>
              <a:rPr lang="ru-RU" dirty="0"/>
              <a:t>…</a:t>
            </a:r>
            <a:endParaRPr lang="en-US" dirty="0"/>
          </a:p>
          <a:p>
            <a:r>
              <a:rPr lang="ru-RU" dirty="0"/>
              <a:t>Вперед, к успехам, без </a:t>
            </a:r>
            <a:r>
              <a:rPr lang="ru-RU" dirty="0" smtClean="0"/>
              <a:t>сопротивления!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</a:t>
            </a:r>
            <a:r>
              <a:rPr lang="ru-RU" b="1" dirty="0" smtClean="0"/>
              <a:t>Влада </a:t>
            </a:r>
            <a:r>
              <a:rPr lang="ru-RU" b="1" dirty="0" err="1" smtClean="0"/>
              <a:t>Джинджолия</a:t>
            </a:r>
            <a:r>
              <a:rPr lang="ru-RU" b="1" dirty="0" smtClean="0"/>
              <a:t>.   </a:t>
            </a:r>
            <a:endParaRPr lang="en-US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ru-RU" dirty="0" smtClean="0"/>
              <a:t>Победитель конкурса сочинений</a:t>
            </a:r>
            <a:endParaRPr lang="en-US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01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446">
        <p:sndAc>
          <p:stSnd>
            <p:snd r:embed="rId6" name="applause.wav"/>
          </p:stSnd>
        </p:sndAc>
      </p:transition>
    </mc:Choice>
    <mc:Fallback>
      <p:transition spd="slow" advTm="39446"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7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7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75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7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75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75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75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75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75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75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75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75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75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8800" dirty="0" smtClean="0"/>
              <a:t>СПАСИБО!!!</a:t>
            </a:r>
            <a:endParaRPr lang="en-US" sz="8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      ОКОНЧЕН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1976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079">
        <p:sndAc>
          <p:stSnd loop="1">
            <p:snd r:embed="rId5" name="chimes.wav"/>
          </p:stSnd>
        </p:sndAc>
      </p:transition>
    </mc:Choice>
    <mc:Fallback>
      <p:transition spd="slow" advTm="13079">
        <p:sndAc>
          <p:stSnd loop="1"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/>
              <a:t>Применим знания к решению задач!</a:t>
            </a:r>
            <a:endParaRPr lang="en-US" sz="4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 ЧАСТЬ:</a:t>
            </a:r>
            <a:endParaRPr lang="en-US" dirty="0"/>
          </a:p>
        </p:txBody>
      </p:sp>
      <p:pic>
        <p:nvPicPr>
          <p:cNvPr id="1026" name="Picture 2" descr="C:\Users\Nadezhda\Pictures\i[3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845" y="4090739"/>
            <a:ext cx="14287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\Pictures\iCAX0PZY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661248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\Pictures\iCATVIR8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65104"/>
            <a:ext cx="14287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\Pictures\i[6]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371578"/>
            <a:ext cx="10763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5946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287"/>
    </mc:Choice>
    <mc:Fallback>
      <p:transition spd="slow" advTm="20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822960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/>
              <a:t>                                                                     </a:t>
            </a:r>
            <a:r>
              <a:rPr lang="ru-RU" sz="3000" b="1" i="1" dirty="0" smtClean="0"/>
              <a:t>Изучая  дорожное    </a:t>
            </a:r>
          </a:p>
          <a:p>
            <a:pPr marL="0" indent="0">
              <a:buNone/>
            </a:pPr>
            <a:r>
              <a:rPr lang="ru-RU" sz="3000" b="1" i="1" dirty="0"/>
              <a:t> </a:t>
            </a:r>
            <a:r>
              <a:rPr lang="ru-RU" sz="3000" b="1" i="1" dirty="0" smtClean="0"/>
              <a:t>                                                       происшествие</a:t>
            </a:r>
            <a:r>
              <a:rPr lang="ru-RU" sz="3000" b="1" i="1" dirty="0"/>
              <a:t>, </a:t>
            </a:r>
            <a:r>
              <a:rPr lang="ru-RU" sz="3000" b="1" i="1" dirty="0" smtClean="0"/>
              <a:t> </a:t>
            </a:r>
          </a:p>
          <a:p>
            <a:pPr marL="0" indent="0">
              <a:buNone/>
            </a:pPr>
            <a:r>
              <a:rPr lang="ru-RU" sz="3000" b="1" i="1" dirty="0"/>
              <a:t> </a:t>
            </a:r>
            <a:r>
              <a:rPr lang="ru-RU" sz="3000" b="1" i="1" dirty="0" smtClean="0"/>
              <a:t>                                                       автоинспектор       </a:t>
            </a:r>
          </a:p>
          <a:p>
            <a:pPr marL="0" indent="0">
              <a:buNone/>
            </a:pPr>
            <a:r>
              <a:rPr lang="ru-RU" sz="3000" b="1" i="1" dirty="0"/>
              <a:t> </a:t>
            </a:r>
            <a:r>
              <a:rPr lang="ru-RU" sz="3000" b="1" i="1" dirty="0" smtClean="0"/>
              <a:t>                                                       установил</a:t>
            </a:r>
            <a:r>
              <a:rPr lang="ru-RU" sz="3000" b="1" i="1" dirty="0"/>
              <a:t>, что </a:t>
            </a:r>
            <a:r>
              <a:rPr lang="ru-RU" sz="3000" b="1" i="1" dirty="0" smtClean="0"/>
              <a:t> </a:t>
            </a:r>
          </a:p>
          <a:p>
            <a:pPr marL="0" indent="0">
              <a:buNone/>
            </a:pPr>
            <a:r>
              <a:rPr lang="ru-RU" sz="3000" b="1" i="1" dirty="0"/>
              <a:t> </a:t>
            </a:r>
            <a:r>
              <a:rPr lang="ru-RU" sz="3000" b="1" i="1" dirty="0" smtClean="0"/>
              <a:t>                                                       след торможения </a:t>
            </a:r>
          </a:p>
          <a:p>
            <a:pPr marL="0" indent="0">
              <a:buNone/>
            </a:pPr>
            <a:r>
              <a:rPr lang="ru-RU" sz="3000" b="1" i="1" dirty="0"/>
              <a:t> </a:t>
            </a:r>
            <a:r>
              <a:rPr lang="ru-RU" sz="3000" b="1" i="1" dirty="0" smtClean="0"/>
              <a:t>   автомобиля</a:t>
            </a:r>
            <a:r>
              <a:rPr lang="ru-RU" sz="3000" b="1" i="1" dirty="0"/>
              <a:t>, ехавшего по асфальтовой </a:t>
            </a:r>
            <a:endParaRPr lang="ru-RU" sz="3000" b="1" i="1" dirty="0" smtClean="0"/>
          </a:p>
          <a:p>
            <a:pPr marL="0" indent="0">
              <a:buNone/>
            </a:pPr>
            <a:r>
              <a:rPr lang="ru-RU" sz="3000" b="1" i="1" dirty="0"/>
              <a:t> </a:t>
            </a:r>
            <a:r>
              <a:rPr lang="ru-RU" sz="3000" b="1" i="1" dirty="0" smtClean="0"/>
              <a:t>   дороге</a:t>
            </a:r>
            <a:r>
              <a:rPr lang="ru-RU" sz="3000" b="1" i="1" dirty="0"/>
              <a:t>, равен </a:t>
            </a:r>
            <a:r>
              <a:rPr lang="ru-RU" sz="3000" b="1" i="1" dirty="0" smtClean="0"/>
              <a:t>6О м.</a:t>
            </a:r>
          </a:p>
          <a:p>
            <a:pPr marL="0" indent="0">
              <a:buNone/>
            </a:pPr>
            <a:r>
              <a:rPr lang="ru-RU" sz="3000" b="1" i="1" dirty="0" smtClean="0"/>
              <a:t>   С </a:t>
            </a:r>
            <a:r>
              <a:rPr lang="ru-RU" sz="3000" b="1" i="1" dirty="0"/>
              <a:t>какой </a:t>
            </a:r>
            <a:r>
              <a:rPr lang="ru-RU" sz="3000" b="1" i="1" dirty="0" smtClean="0"/>
              <a:t>скоростью ехал </a:t>
            </a:r>
            <a:r>
              <a:rPr lang="ru-RU" sz="3000" b="1" i="1" dirty="0"/>
              <a:t>автомобиль</a:t>
            </a:r>
            <a:r>
              <a:rPr lang="ru-RU" sz="3000" b="1" i="1" dirty="0" smtClean="0"/>
              <a:t>, </a:t>
            </a:r>
            <a:r>
              <a:rPr lang="ru-RU" sz="3000" b="1" i="1" dirty="0"/>
              <a:t>если </a:t>
            </a:r>
            <a:r>
              <a:rPr lang="ru-RU" sz="3000" b="1" i="1" dirty="0" smtClean="0"/>
              <a:t>  </a:t>
            </a:r>
          </a:p>
          <a:p>
            <a:pPr marL="0" indent="0">
              <a:buNone/>
            </a:pPr>
            <a:r>
              <a:rPr lang="ru-RU" sz="3000" b="1" i="1" dirty="0"/>
              <a:t> </a:t>
            </a:r>
            <a:r>
              <a:rPr lang="ru-RU" sz="3000" b="1" i="1" dirty="0" smtClean="0"/>
              <a:t>  коэффициент трения </a:t>
            </a:r>
            <a:r>
              <a:rPr lang="ru-RU" sz="3000" b="1" i="1" dirty="0"/>
              <a:t>колес </a:t>
            </a:r>
            <a:r>
              <a:rPr lang="ru-RU" sz="3000" b="1" i="1" dirty="0" smtClean="0"/>
              <a:t>об асфальт </a:t>
            </a:r>
            <a:r>
              <a:rPr lang="ru-RU" sz="3000" b="1" i="1" dirty="0"/>
              <a:t>при </a:t>
            </a:r>
            <a:endParaRPr lang="ru-RU" sz="3000" b="1" i="1" dirty="0" smtClean="0"/>
          </a:p>
          <a:p>
            <a:pPr marL="0" indent="0">
              <a:buNone/>
            </a:pPr>
            <a:r>
              <a:rPr lang="ru-RU" sz="3000" b="1" i="1" dirty="0" smtClean="0"/>
              <a:t>   торможении </a:t>
            </a:r>
            <a:r>
              <a:rPr lang="ru-RU" sz="3000" b="1" i="1" dirty="0"/>
              <a:t>равен 0,5?</a:t>
            </a:r>
            <a:endParaRPr lang="en-US" sz="3000" dirty="0"/>
          </a:p>
          <a:p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Задача №1:</a:t>
            </a:r>
            <a:endParaRPr lang="en-US" dirty="0"/>
          </a:p>
        </p:txBody>
      </p:sp>
      <p:pic>
        <p:nvPicPr>
          <p:cNvPr id="5" name="Объект 3" descr="Майбах - самый дорогой и роскошный автомобиль в мире ( 21 фото )">
            <a:hlinkClick r:id="rId5"/>
          </p:cNvPr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5561" r="-3306" b="-7969"/>
          <a:stretch/>
        </p:blipFill>
        <p:spPr bwMode="auto">
          <a:xfrm>
            <a:off x="323529" y="692696"/>
            <a:ext cx="3600400" cy="30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574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889">
        <p:sndAc>
          <p:stSnd loop="1">
            <p:snd r:embed="rId9" name="type.wav"/>
          </p:stSnd>
        </p:sndAc>
      </p:transition>
    </mc:Choice>
    <mc:Fallback>
      <p:transition spd="slow" advTm="15889">
        <p:sndAc>
          <p:stSnd loop="1">
            <p:snd r:embed="rId4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21196" y="1412776"/>
                <a:ext cx="8229600" cy="452596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ru-RU" sz="2000" b="1" dirty="0" smtClean="0"/>
                  <a:t>    Дано:                                                Решение:    </a:t>
                </a:r>
                <a:r>
                  <a:rPr lang="ru-RU" sz="1600" dirty="0" smtClean="0"/>
                  <a:t>	                                                </a:t>
                </a:r>
              </a:p>
              <a:p>
                <a:endParaRPr lang="ru-RU" sz="1600" dirty="0"/>
              </a:p>
              <a:p>
                <a:pPr marL="0" indent="0">
                  <a:buNone/>
                </a:pPr>
                <a:r>
                  <a:rPr lang="ru-RU" sz="1600" b="1" dirty="0" smtClean="0"/>
                  <a:t>     </a:t>
                </a:r>
                <a:r>
                  <a:rPr lang="en-US" sz="1600" b="1" dirty="0" smtClean="0"/>
                  <a:t>S=60</a:t>
                </a:r>
                <a:r>
                  <a:rPr lang="ru-RU" sz="1600" b="1" dirty="0" smtClean="0"/>
                  <a:t>м </a:t>
                </a:r>
                <a:r>
                  <a:rPr lang="ru-RU" sz="1600" dirty="0" smtClean="0"/>
                  <a:t>                                  </a:t>
                </a:r>
                <a:r>
                  <a:rPr lang="en-US" sz="1600" b="1" dirty="0" smtClean="0"/>
                  <a:t>N</a:t>
                </a:r>
                <a:r>
                  <a:rPr lang="ru-RU" sz="1600" b="1" dirty="0" smtClean="0"/>
                  <a:t> </a:t>
                </a:r>
                <a:r>
                  <a:rPr lang="ru-RU" sz="1600" dirty="0" smtClean="0"/>
                  <a:t>                                                                            </a:t>
                </a:r>
                <a:r>
                  <a:rPr lang="en-US" sz="1600" dirty="0" smtClean="0"/>
                  <a:t>y</a:t>
                </a:r>
                <a:endParaRPr lang="ru-RU" sz="1600" dirty="0" smtClean="0"/>
              </a:p>
              <a:p>
                <a:pPr marL="0" indent="0">
                  <a:buNone/>
                </a:pPr>
                <a:r>
                  <a:rPr lang="ru-RU" sz="1600" dirty="0" smtClean="0"/>
                  <a:t>    </a:t>
                </a:r>
                <a:r>
                  <a:rPr lang="en-US" sz="1600" dirty="0" smtClean="0"/>
                  <a:t> </a:t>
                </a:r>
                <a:r>
                  <a:rPr lang="ru-RU" sz="1600" b="1" dirty="0" smtClean="0"/>
                  <a:t>µ =0,5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b="1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ru-RU" sz="1600" b="1" i="1">
                        <a:latin typeface="Cambria Math"/>
                      </a:rPr>
                      <m:t>т</m:t>
                    </m:r>
                    <m:r>
                      <a:rPr lang="ru-RU" sz="1600" i="1">
                        <a:latin typeface="Cambria Math"/>
                      </a:rPr>
                      <m:t>р</m:t>
                    </m:r>
                  </m:oMath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ru-RU" sz="1600" dirty="0" smtClean="0"/>
                  <a:t>    </a:t>
                </a:r>
                <a:r>
                  <a:rPr lang="en-US" sz="1600" b="1" dirty="0" smtClean="0"/>
                  <a:t>g</a:t>
                </a:r>
                <a:r>
                  <a:rPr lang="ru-RU" sz="1600" b="1" dirty="0"/>
                  <a:t>=10м/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1600" b="1" i="1">
                            <a:latin typeface="Cambria Math"/>
                          </a:rPr>
                          <m:t>𝒄</m:t>
                        </m:r>
                      </m:e>
                      <m:sup>
                        <m:r>
                          <a:rPr lang="ru-RU" sz="16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600" u="sng" dirty="0"/>
                  <a:t> </a:t>
                </a:r>
                <a:r>
                  <a:rPr lang="ru-RU" sz="1600" i="1" dirty="0" smtClean="0"/>
                  <a:t>                         </a:t>
                </a:r>
                <a:r>
                  <a:rPr lang="ru-RU" sz="1600" dirty="0"/>
                  <a:t>	                  </a:t>
                </a:r>
                <a:r>
                  <a:rPr lang="ru-RU" sz="1600" dirty="0" smtClean="0"/>
                  <a:t>                                                                                    х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ru-RU" sz="1600" dirty="0" smtClean="0"/>
                  <a:t>                                           </a:t>
                </a:r>
                <a:r>
                  <a:rPr lang="en-US" sz="1600" dirty="0" smtClean="0"/>
                  <a:t>        </a:t>
                </a:r>
                <a:r>
                  <a:rPr lang="en-US" sz="1600" b="1" dirty="0" smtClean="0"/>
                  <a:t>mg</a:t>
                </a:r>
                <a:r>
                  <a:rPr lang="ru-RU" sz="1600" dirty="0" smtClean="0"/>
                  <a:t>                                                                                                                                                                                             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ru-RU" sz="1800" b="1" dirty="0"/>
                  <a:t> </a:t>
                </a:r>
                <a:r>
                  <a:rPr lang="ru-RU" sz="1800" b="1" dirty="0" smtClean="0"/>
                  <a:t>Найти: </a:t>
                </a:r>
                <a:r>
                  <a:rPr lang="en-US" sz="1800" b="1" dirty="0" smtClean="0"/>
                  <a:t>V</a:t>
                </a:r>
                <a:r>
                  <a:rPr lang="ru-RU" sz="1800" b="1" dirty="0" smtClean="0"/>
                  <a:t>о                                                                                                                                          </a:t>
                </a:r>
                <a:endParaRPr lang="en-US" sz="1800" b="1" dirty="0"/>
              </a:p>
              <a:p>
                <a:pPr marL="0" indent="0">
                  <a:buNone/>
                </a:pPr>
                <a:r>
                  <a:rPr lang="ru-RU" sz="1600" dirty="0" smtClean="0"/>
                  <a:t>                                  </a:t>
                </a:r>
                <a14:m>
                  <m:oMath xmlns:m="http://schemas.openxmlformats.org/officeDocument/2006/math">
                    <m:r>
                      <a:rPr lang="ru-RU" sz="2000" b="1" i="1">
                        <a:latin typeface="Cambria Math"/>
                      </a:rPr>
                      <m:t>𝑺</m:t>
                    </m:r>
                    <m:r>
                      <a:rPr lang="ru-RU" sz="2000" b="1" i="1">
                        <a:latin typeface="Cambria Math"/>
                      </a:rPr>
                      <m:t>=( </m:t>
                    </m:r>
                    <m:sSup>
                      <m:sSupPr>
                        <m:ctrlPr>
                          <a:rPr lang="en-US" sz="20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b="1" i="1">
                            <a:latin typeface="Cambria Math"/>
                          </a:rPr>
                          <m:t>𝑽</m:t>
                        </m:r>
                      </m:e>
                      <m:sup>
                        <m:r>
                          <a:rPr lang="ru-RU" sz="20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2000" b="1" dirty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𝑽𝒐</m:t>
                        </m:r>
                      </m:e>
                      <m:sup>
                        <m:r>
                          <a:rPr lang="ru-RU" sz="20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2000" b="1" dirty="0"/>
                  <a:t>)/2</a:t>
                </a:r>
                <a:r>
                  <a:rPr lang="en-US" sz="2000" b="1" dirty="0"/>
                  <a:t>a</a:t>
                </a:r>
                <a:r>
                  <a:rPr lang="ru-RU" sz="2000" b="1" dirty="0"/>
                  <a:t>       </a:t>
                </a:r>
                <a:r>
                  <a:rPr lang="ru-RU" sz="2000" dirty="0"/>
                  <a:t>- формула для   вычисления пути;       </a:t>
                </a:r>
                <a:endParaRPr lang="en-US" sz="2000" dirty="0"/>
              </a:p>
              <a:p>
                <a:pPr marL="0" indent="0">
                  <a:buNone/>
                </a:pPr>
                <a:r>
                  <a:rPr lang="ru-RU" sz="2000" dirty="0"/>
                  <a:t>    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                             </m:t>
                    </m:r>
                  </m:oMath>
                </a14:m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ru-RU" sz="2000" b="1" i="1">
                        <a:latin typeface="Cambria Math"/>
                      </a:rPr>
                      <m:t>тр</m:t>
                    </m:r>
                  </m:oMath>
                </a14:m>
                <a:r>
                  <a:rPr lang="ru-RU" sz="2000" b="1" dirty="0"/>
                  <a:t>  </a:t>
                </a:r>
                <a14:m>
                  <m:oMath xmlns:m="http://schemas.openxmlformats.org/officeDocument/2006/math">
                    <m:r>
                      <a:rPr lang="ru-RU" sz="2000" b="1" i="1">
                        <a:latin typeface="Cambria Math"/>
                      </a:rPr>
                      <m:t>=</m:t>
                    </m:r>
                    <m:r>
                      <a:rPr lang="en-US" sz="2000" b="1" i="1">
                        <a:latin typeface="Cambria Math"/>
                      </a:rPr>
                      <m:t>𝒎</m:t>
                    </m:r>
                    <m:acc>
                      <m:accPr>
                        <m:chr m:val="⃗"/>
                        <m:ctrlPr>
                          <a:rPr lang="en-US" sz="20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/>
                          </a:rPr>
                          <m:t>𝒂</m:t>
                        </m:r>
                      </m:e>
                    </m:acc>
                  </m:oMath>
                </a14:m>
                <a:r>
                  <a:rPr lang="ru-RU" sz="2000" b="1" dirty="0"/>
                  <a:t>;     </a:t>
                </a:r>
                <a:r>
                  <a:rPr lang="en-US" sz="2000" b="1" dirty="0"/>
                  <a:t>F</a:t>
                </a:r>
                <a:r>
                  <a:rPr lang="ru-RU" sz="2000" b="1" dirty="0" err="1"/>
                  <a:t>тр</a:t>
                </a:r>
                <a:r>
                  <a:rPr lang="ru-RU" sz="2000" b="1" dirty="0"/>
                  <a:t>=µ</a:t>
                </a:r>
                <a:r>
                  <a:rPr lang="en-US" sz="2000" b="1" dirty="0"/>
                  <a:t>N</a:t>
                </a:r>
                <a:r>
                  <a:rPr lang="ru-RU" sz="2000" b="1" dirty="0"/>
                  <a:t>,    </a:t>
                </a:r>
                <a:r>
                  <a:rPr lang="ru-RU" sz="2000" dirty="0"/>
                  <a:t>где   </a:t>
                </a:r>
                <a:r>
                  <a:rPr lang="en-US" sz="2000" b="1" dirty="0"/>
                  <a:t>F</a:t>
                </a:r>
                <a:r>
                  <a:rPr lang="ru-RU" sz="2000" b="1" dirty="0" err="1"/>
                  <a:t>тр</a:t>
                </a:r>
                <a:r>
                  <a:rPr lang="ru-RU" sz="2000" dirty="0"/>
                  <a:t>-сила трения,  </a:t>
                </a:r>
                <a:endParaRPr lang="ru-RU" sz="2000" dirty="0" smtClean="0"/>
              </a:p>
              <a:p>
                <a:pPr marL="0" indent="0">
                  <a:buNone/>
                </a:pPr>
                <a:r>
                  <a:rPr lang="ru-RU" sz="2000" dirty="0"/>
                  <a:t> </a:t>
                </a:r>
                <a:r>
                  <a:rPr lang="ru-RU" sz="2000" dirty="0" smtClean="0"/>
                  <a:t>                                  </a:t>
                </a:r>
                <a:r>
                  <a:rPr lang="en-US" sz="2000" b="1" dirty="0"/>
                  <a:t>N</a:t>
                </a:r>
                <a:r>
                  <a:rPr lang="ru-RU" sz="2000" b="1" dirty="0"/>
                  <a:t>=</a:t>
                </a:r>
                <a:r>
                  <a:rPr lang="en-US" sz="2000" b="1" dirty="0" smtClean="0"/>
                  <a:t>mg</a:t>
                </a:r>
                <a:r>
                  <a:rPr lang="ru-RU" sz="2000" b="1" dirty="0" smtClean="0"/>
                  <a:t> </a:t>
                </a:r>
                <a:r>
                  <a:rPr lang="ru-RU" sz="2000" dirty="0" smtClean="0"/>
                  <a:t>- </a:t>
                </a:r>
                <a:r>
                  <a:rPr lang="ru-RU" sz="2000" dirty="0"/>
                  <a:t>сила реакции </a:t>
                </a:r>
                <a:r>
                  <a:rPr lang="ru-RU" sz="2000" dirty="0" smtClean="0"/>
                  <a:t>дороги.                                          </a:t>
                </a:r>
                <a:endParaRPr lang="en-US" sz="2000" dirty="0"/>
              </a:p>
              <a:p>
                <a:pPr marL="0" indent="0">
                  <a:buNone/>
                </a:pPr>
                <a:r>
                  <a:rPr lang="ru-RU" sz="2000" dirty="0"/>
                  <a:t>                </a:t>
                </a:r>
                <a:r>
                  <a:rPr lang="ru-RU" sz="2000" dirty="0" smtClean="0"/>
                  <a:t>                  </a:t>
                </a:r>
                <a:r>
                  <a:rPr lang="ru-RU" sz="2000" dirty="0"/>
                  <a:t>Тогда: </a:t>
                </a:r>
                <a:r>
                  <a:rPr lang="ru-RU" sz="2000" b="1" dirty="0"/>
                  <a:t>а=µ</a:t>
                </a:r>
                <a:r>
                  <a:rPr lang="en-US" sz="2000" b="1" dirty="0"/>
                  <a:t>mg</a:t>
                </a:r>
                <a:r>
                  <a:rPr lang="ru-RU" sz="2000" b="1" dirty="0"/>
                  <a:t>/</a:t>
                </a:r>
                <a:r>
                  <a:rPr lang="en-US" sz="2000" b="1" dirty="0"/>
                  <a:t>m</a:t>
                </a:r>
                <a:r>
                  <a:rPr lang="ru-RU" sz="2000" b="1" dirty="0"/>
                  <a:t>=µ</a:t>
                </a:r>
                <a:r>
                  <a:rPr lang="en-US" sz="2000" b="1" dirty="0"/>
                  <a:t>g</a:t>
                </a:r>
                <a:r>
                  <a:rPr lang="ru-RU" sz="2000" dirty="0"/>
                  <a:t>	                                         </a:t>
                </a:r>
                <a:endParaRPr lang="en-US" sz="2000" dirty="0"/>
              </a:p>
              <a:p>
                <a:pPr marL="0" indent="0">
                  <a:buNone/>
                </a:pPr>
                <a:r>
                  <a:rPr lang="ru-RU" sz="2000" b="1" dirty="0"/>
                  <a:t>                 </a:t>
                </a:r>
                <a14:m>
                  <m:oMath xmlns:m="http://schemas.openxmlformats.org/officeDocument/2006/math">
                    <m:r>
                      <a:rPr lang="ru-RU" sz="2000" b="1" i="1">
                        <a:latin typeface="Cambria Math"/>
                      </a:rPr>
                      <m:t>               </m:t>
                    </m:r>
                    <m:r>
                      <a:rPr lang="ru-RU" sz="2000" b="1" i="1" smtClean="0">
                        <a:latin typeface="Cambria Math"/>
                      </a:rPr>
                      <m:t> </m:t>
                    </m:r>
                    <m:r>
                      <a:rPr lang="ru-RU" sz="2000" b="1" i="1">
                        <a:latin typeface="Cambria Math"/>
                      </a:rPr>
                      <m:t> </m:t>
                    </m:r>
                    <m:r>
                      <a:rPr lang="ru-RU" sz="2000" b="1" i="1">
                        <a:latin typeface="Cambria Math"/>
                      </a:rPr>
                      <m:t>𝑺</m:t>
                    </m:r>
                    <m:r>
                      <a:rPr lang="ru-RU" sz="2000" b="1" i="1">
                        <a:latin typeface="Cambria Math"/>
                      </a:rPr>
                      <m:t>=</m:t>
                    </m:r>
                  </m:oMath>
                </a14:m>
                <a:r>
                  <a:rPr lang="ru-RU" sz="2000" b="1" dirty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𝑽𝒐</m:t>
                        </m:r>
                      </m:e>
                      <m:sup>
                        <m:r>
                          <a:rPr lang="ru-RU" sz="20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2000" b="1" dirty="0"/>
                  <a:t>/(-2µ</a:t>
                </a:r>
                <a:r>
                  <a:rPr lang="en-US" sz="2000" b="1" dirty="0"/>
                  <a:t>g</a:t>
                </a:r>
                <a:r>
                  <a:rPr lang="ru-RU" sz="2000" b="1" dirty="0"/>
                  <a:t>), </a:t>
                </a:r>
                <a:r>
                  <a:rPr lang="ru-RU" sz="2000" b="1" dirty="0" smtClean="0"/>
                  <a:t>      </a:t>
                </a:r>
                <a:r>
                  <a:rPr lang="ru-RU" sz="2000" dirty="0" smtClean="0"/>
                  <a:t>откуда   </a:t>
                </a:r>
                <a:r>
                  <a:rPr lang="en-US" sz="2000" b="1" dirty="0"/>
                  <a:t>V</a:t>
                </a:r>
                <a:r>
                  <a:rPr lang="ru-RU" sz="2000" b="1" dirty="0"/>
                  <a:t>о=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2000" b="1" i="1">
                            <a:latin typeface="Cambria Math"/>
                          </a:rPr>
                          <m:t>𝟐</m:t>
                        </m:r>
                        <m:r>
                          <a:rPr lang="ru-RU" sz="2000" b="1">
                            <a:latin typeface="Cambria Math"/>
                          </a:rPr>
                          <m:t> µ</m:t>
                        </m:r>
                        <m:r>
                          <a:rPr lang="en-US" sz="2000" b="1" i="1">
                            <a:latin typeface="Cambria Math"/>
                          </a:rPr>
                          <m:t>𝒈𝑺</m:t>
                        </m:r>
                      </m:e>
                    </m:rad>
                  </m:oMath>
                </a14:m>
                <a:r>
                  <a:rPr lang="ru-RU" sz="2000" b="1" dirty="0" smtClean="0"/>
                  <a:t>,</a:t>
                </a:r>
              </a:p>
              <a:p>
                <a:pPr marL="0" indent="0">
                  <a:buNone/>
                </a:pPr>
                <a:r>
                  <a:rPr lang="ru-RU" sz="2000" b="1" dirty="0" smtClean="0"/>
                  <a:t>                                                                                             Ответ</a:t>
                </a:r>
                <a:r>
                  <a:rPr lang="ru-RU" sz="2000" b="1" dirty="0"/>
                  <a:t>: 88 км/ч</a:t>
                </a:r>
                <a:r>
                  <a:rPr lang="ru-RU" sz="2000" dirty="0"/>
                  <a:t>.</a:t>
                </a:r>
                <a:endParaRPr lang="en-US" sz="200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196" y="1412776"/>
                <a:ext cx="8229600" cy="4525963"/>
              </a:xfrm>
              <a:blipFill rotWithShape="1">
                <a:blip r:embed="rId3" cstate="email"/>
                <a:stretch>
                  <a:fillRect t="-674" b="-3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427" y="-171400"/>
            <a:ext cx="8229600" cy="1301006"/>
          </a:xfrm>
        </p:spPr>
        <p:txBody>
          <a:bodyPr/>
          <a:lstStyle/>
          <a:p>
            <a:r>
              <a:rPr lang="ru-RU" dirty="0" smtClean="0"/>
              <a:t>РЕШЕНИЕ ЗАДАЧИ №1</a:t>
            </a:r>
            <a:endParaRPr lang="en-US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619672" y="2060848"/>
            <a:ext cx="0" cy="1440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9552" y="1700808"/>
            <a:ext cx="7992888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93896" y="3140968"/>
            <a:ext cx="9257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771800" y="2132856"/>
            <a:ext cx="0" cy="1008112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195736" y="2780928"/>
            <a:ext cx="345638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483768" y="2415568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483768" y="2415568"/>
            <a:ext cx="0" cy="365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059832" y="2415568"/>
            <a:ext cx="0" cy="365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2051720" y="2598248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1619672" y="1484784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808970" y="2132856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879812" y="2996952"/>
            <a:ext cx="1800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6660232" y="2780928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6660232" y="2060848"/>
            <a:ext cx="0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510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5447">
        <p:sndAc>
          <p:endSnd/>
        </p:sndAc>
      </p:transition>
    </mc:Choice>
    <mc:Fallback>
      <p:transition spd="slow" advClick="0" advTm="15447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1556791"/>
            <a:ext cx="7740848" cy="2376265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Пешеход пересекает улицу в неположенном месте. Водитель замечает пешехода за 30 м и начинает экстренное торможение. Произойдёт ли авария, если скорость авто 72 км/ч? Коэффициент трения 0,7.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/>
          <a:lstStyle/>
          <a:p>
            <a:r>
              <a:rPr lang="ru-RU" dirty="0" smtClean="0"/>
              <a:t>Задача № 2:</a:t>
            </a:r>
            <a:endParaRPr lang="en-US" dirty="0"/>
          </a:p>
        </p:txBody>
      </p:sp>
      <p:pic>
        <p:nvPicPr>
          <p:cNvPr id="2050" name="Picture 2" descr="C:\Users\Nadezhda\Pictures\опасно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33056"/>
            <a:ext cx="511256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4200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000">
        <p:sndAc>
          <p:stSnd loop="1">
            <p:snd r:embed="rId6" name="drumroll.wav"/>
          </p:stSnd>
        </p:sndAc>
      </p:transition>
    </mc:Choice>
    <mc:Fallback>
      <p:transition spd="slow" advTm="19000">
        <p:sndAc>
          <p:stSnd loop="1"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Объект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ru-RU" b="1" dirty="0">
                    <a:latin typeface="Times New Roman" pitchFamily="18" charset="0"/>
                    <a:cs typeface="Times New Roman" pitchFamily="18" charset="0"/>
                  </a:rPr>
                  <a:t>Решение:  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72 км/ч = 20 м/с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рассчитаем тормозной путь по выведенной формуле:</a:t>
                </a:r>
                <a:r>
                  <a:rPr lang="ru-RU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ru-RU" b="1" i="1">
                        <a:latin typeface="Cambria Math"/>
                      </a:rPr>
                      <m:t>𝑺</m:t>
                    </m:r>
                    <m:r>
                      <a:rPr lang="ru-RU" b="1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/>
                          </a:rPr>
                          <m:t>(</m:t>
                        </m:r>
                        <m:r>
                          <a:rPr lang="ru-RU" b="1" i="1">
                            <a:latin typeface="Cambria Math"/>
                          </a:rPr>
                          <m:t>𝑽</m:t>
                        </m:r>
                      </m:e>
                      <m:sup>
                        <m:r>
                          <a:rPr lang="ru-RU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b="1" dirty="0">
                    <a:latin typeface="Times New Roman" pitchFamily="18" charset="0"/>
                    <a:cs typeface="Times New Roman" pitchFamily="18" charset="0"/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/>
                          </a:rPr>
                          <m:t>𝑽𝒐</m:t>
                        </m:r>
                      </m:e>
                      <m:sup>
                        <m:r>
                          <a:rPr lang="ru-RU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b="1" dirty="0">
                    <a:latin typeface="Times New Roman" pitchFamily="18" charset="0"/>
                    <a:cs typeface="Times New Roman" pitchFamily="18" charset="0"/>
                  </a:rPr>
                  <a:t>)/2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ru-RU" b="1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ru-RU" b="1" dirty="0">
                    <a:latin typeface="Times New Roman" pitchFamily="18" charset="0"/>
                    <a:cs typeface="Times New Roman" pitchFamily="18" charset="0"/>
                  </a:rPr>
                  <a:t>а=µ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ru-RU" b="1" dirty="0">
                    <a:latin typeface="Times New Roman" pitchFamily="18" charset="0"/>
                    <a:cs typeface="Times New Roman" pitchFamily="18" charset="0"/>
                  </a:rPr>
                  <a:t>S= 28.57 </a:t>
                </a:r>
                <a:r>
                  <a:rPr lang="ru-RU" b="1" dirty="0" smtClean="0">
                    <a:latin typeface="Times New Roman" pitchFamily="18" charset="0"/>
                    <a:cs typeface="Times New Roman" pitchFamily="18" charset="0"/>
                  </a:rPr>
                  <a:t>м</a:t>
                </a:r>
              </a:p>
              <a:p>
                <a:r>
                  <a:rPr lang="ru-RU" b="1" dirty="0" smtClean="0">
                    <a:latin typeface="Times New Roman" pitchFamily="18" charset="0"/>
                    <a:cs typeface="Times New Roman" pitchFamily="18" charset="0"/>
                  </a:rPr>
                  <a:t>                                                                            </a:t>
                </a:r>
                <a:endParaRPr lang="ru-RU" b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В данной ситуации всё обошлось!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Объек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 cstate="email"/>
                <a:stretch>
                  <a:fillRect l="-1235" t="-1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задачи №2: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8188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5729">
        <p:sndAc>
          <p:endSnd/>
        </p:sndAc>
      </p:transition>
    </mc:Choice>
    <mc:Fallback>
      <p:transition spd="slow" advClick="0" advTm="25729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koenigbicycle.ru/photos/r/v0315005r.jpg">
            <a:hlinkClick r:id="rId4" tgtFrame="_blank"/>
          </p:cNvPr>
          <p:cNvPicPr>
            <a:picLocks noGrp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56769" y="4653136"/>
            <a:ext cx="2438400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Спящий пассажир в тормозящем поезде</a:t>
            </a:r>
            <a:endParaRPr lang="en-US" dirty="0"/>
          </a:p>
        </p:txBody>
      </p:sp>
      <p:pic>
        <p:nvPicPr>
          <p:cNvPr id="5" name="Рисунок 4" descr="http://www.train-photo.ru/data/thumbnails/40/ChS2-808_20070708_072.jpg">
            <a:hlinkClick r:id="rId6" tgtFrame="_blank"/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424" y="1628800"/>
            <a:ext cx="640871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832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871">
        <p:sndAc>
          <p:stSnd loop="1">
            <p:snd r:embed="rId10" name="whoosh.wav"/>
          </p:stSnd>
        </p:sndAc>
      </p:transition>
    </mc:Choice>
    <mc:Fallback>
      <p:transition spd="slow" advTm="11871">
        <p:sndAc>
          <p:stSnd loop="1"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.4|1.2|1.4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5|3.3|2.4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8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7|3.6|3.3|3.2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6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7.7|3.8|2.6|1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1829</TotalTime>
  <Words>1267</Words>
  <Application>Microsoft Office PowerPoint</Application>
  <PresentationFormat>Экран (4:3)</PresentationFormat>
  <Paragraphs>198</Paragraphs>
  <Slides>30</Slides>
  <Notes>18</Notes>
  <HiddenSlides>0</HiddenSlides>
  <MMClips>26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Волна</vt:lpstr>
      <vt:lpstr>Отправляясь в путь, законы не забудь!</vt:lpstr>
      <vt:lpstr>Повторение – мать учения</vt:lpstr>
      <vt:lpstr>Победитель конкурса сочинений</vt:lpstr>
      <vt:lpstr>ПРАКТИЧЕСКАЯ  ЧАСТЬ:</vt:lpstr>
      <vt:lpstr>Задача №1:</vt:lpstr>
      <vt:lpstr>РЕШЕНИЕ ЗАДАЧИ №1</vt:lpstr>
      <vt:lpstr>Задача № 2:</vt:lpstr>
      <vt:lpstr>Решение задачи №2:</vt:lpstr>
      <vt:lpstr>Спящий пассажир в тормозящем поезде</vt:lpstr>
      <vt:lpstr>Задача №3</vt:lpstr>
      <vt:lpstr>Решение задачи №3:</vt:lpstr>
      <vt:lpstr>Задача №4:</vt:lpstr>
      <vt:lpstr>Решение задачи №4:</vt:lpstr>
      <vt:lpstr>Слайд 14</vt:lpstr>
      <vt:lpstr> Задача №5</vt:lpstr>
      <vt:lpstr>Решение задачи №5</vt:lpstr>
      <vt:lpstr>САМОСТОЯТЕЛЬНО</vt:lpstr>
      <vt:lpstr>Задача №1   /самостоятельно/: </vt:lpstr>
      <vt:lpstr>Задача   №2    /самостоятельно/:</vt:lpstr>
      <vt:lpstr>Задача №3  /самостоятельно/: </vt:lpstr>
      <vt:lpstr>САМОКОНТРОЛЬ</vt:lpstr>
      <vt:lpstr>                                                                                                                                 № 1 самост.                 Определите тормозной путь автомобиля, движущегося со скоростью 54км/ч, если водитель заметил его за 20м, но прошел дождь и коэффициент трения равен 0,4.  </vt:lpstr>
      <vt:lpstr>№2 самост.            В кузове автомобиля лежит ящик. С каким максимальным ускорением должен двигаться автомобиль, чтобы ящик не упал с кузова, если коэффициент трения ящика об опору равен 0,25?</vt:lpstr>
      <vt:lpstr>Слайд 24</vt:lpstr>
      <vt:lpstr>Ответьте на вопросы:</vt:lpstr>
      <vt:lpstr>Прокомментируйте смысл пословиц:</vt:lpstr>
      <vt:lpstr>СЛОВО    ЛИРИКАМ!</vt:lpstr>
      <vt:lpstr>Пожелание</vt:lpstr>
      <vt:lpstr>Отправляясь в путь, законы не забудь!</vt:lpstr>
      <vt:lpstr>УРОК      ОКОНЧЕН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Отправляясь в путь, законы не забудь!</dc:title>
  <dc:creator>Nadezhda</dc:creator>
  <cp:lastModifiedBy>revaz</cp:lastModifiedBy>
  <cp:revision>242</cp:revision>
  <dcterms:created xsi:type="dcterms:W3CDTF">2012-07-01T09:47:15Z</dcterms:created>
  <dcterms:modified xsi:type="dcterms:W3CDTF">2013-01-14T14:31:15Z</dcterms:modified>
</cp:coreProperties>
</file>