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 Antiqu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082846F-B540-4C6A-A2E6-BC27B6657966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CB0D15A-896F-4D87-AC57-CBCB01B5F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2D4C1B-67CD-4949-A1FD-CFF8936FDA4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overOverla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  <a:cs typeface="+mn-cs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  <a:cs typeface="+mn-cs"/>
              </a:endParaRP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524F797-CEB5-4DB0-A862-806D3844779B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702B0C7-E7D5-4FFB-B183-D936F1DC02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0BEDB-DF50-4760-9F85-078A7F6176D4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6DDFA-CD9F-4ED4-95E4-CCF1E28ACB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2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3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A87A8-ABBA-4689-9F23-D2D6ABFC78D6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C7984-3E26-46E8-8B06-160E2C983B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13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978AE-5DBF-4957-8CE9-1BDF4FF1C8D5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8438A-B7FD-4D3C-BFC0-9B74B58E1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overOverla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9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9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9B907-9DAF-45F6-B4CC-5BBCE6926346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57296-EF1E-4C64-8BF9-0196169AB3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006C0-AE94-48D7-B6FF-3B419746F8AF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79CE8-F8F8-4083-912D-EBA9459A23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9" name="Straight Connector 1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3685E-5E46-40CF-B8BB-5CA009A7A5F7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B04EC-0FE6-4904-B787-D315A67E64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5" name="Straight Connector 1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152F3-AEB6-4D3A-85D8-CC324F7FF622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527FA-D44D-4EB2-9CF9-D4DE8DB96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7FABE-BCFD-43ED-BE8B-BC4BC073960B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2F316-D1C2-4EFF-A83D-6AD562CD9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30042-CD58-4C5D-9C57-F8D1B0C6E967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496DF-D4F9-4B17-81E6-CE5472348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FC547-8BC4-4F56-813C-5B832D65190E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63477-DCB8-469F-9537-67612DED4C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6FB79F-46B0-433E-8298-2AF4B9A69F3B}" type="datetimeFigureOut">
              <a:rPr lang="ru-RU"/>
              <a:pPr>
                <a:defRPr/>
              </a:pPr>
              <a:t>18.12.2012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AF815E-DC85-4CD7-8877-E9FA604625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04" r:id="rId7"/>
    <p:sldLayoutId id="2147483705" r:id="rId8"/>
    <p:sldLayoutId id="2147483706" r:id="rId9"/>
    <p:sldLayoutId id="2147483713" r:id="rId10"/>
    <p:sldLayoutId id="214748371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Times New Roman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720" y="620688"/>
            <a:ext cx="5278368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Электролиз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растворов солей</a:t>
            </a:r>
          </a:p>
        </p:txBody>
      </p:sp>
      <p:pic>
        <p:nvPicPr>
          <p:cNvPr id="10243" name="Рисунок 4" descr="http://images.wikia.com/tractors/images/3/39/ElectrochemCel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3860800"/>
            <a:ext cx="3646487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2700338" y="188913"/>
            <a:ext cx="2554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 b="1">
                <a:latin typeface="Times New Roman" pitchFamily="18" charset="0"/>
              </a:rPr>
              <a:t>Домашнее задание</a:t>
            </a:r>
          </a:p>
        </p:txBody>
      </p:sp>
      <p:sp>
        <p:nvSpPr>
          <p:cNvPr id="19459" name="Прямоугольник 2"/>
          <p:cNvSpPr>
            <a:spLocks noChangeArrowheads="1"/>
          </p:cNvSpPr>
          <p:nvPr/>
        </p:nvSpPr>
        <p:spPr bwMode="auto">
          <a:xfrm>
            <a:off x="2195513" y="908050"/>
            <a:ext cx="39624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 b="1">
                <a:latin typeface="Times New Roman" pitchFamily="18" charset="0"/>
              </a:rPr>
              <a:t>§ 19, упр. 9, задачи 4,5 стр. 89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850" y="1916113"/>
            <a:ext cx="6500813" cy="12017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На следующем уроке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Количественная характеристика электролиза. Закон Фарадея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Применение электролиза</a:t>
            </a:r>
          </a:p>
        </p:txBody>
      </p:sp>
      <p:pic>
        <p:nvPicPr>
          <p:cNvPr id="19461" name="Picture 2" descr="http://chemistry-chemists.com/N3_2012/U2/Faraday_18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163" y="3213100"/>
            <a:ext cx="21780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Прямоугольник 4"/>
          <p:cNvSpPr>
            <a:spLocks noChangeArrowheads="1"/>
          </p:cNvSpPr>
          <p:nvPr/>
        </p:nvSpPr>
        <p:spPr bwMode="auto">
          <a:xfrm>
            <a:off x="384175" y="5915025"/>
            <a:ext cx="1811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Times New Roman" pitchFamily="18" charset="0"/>
              </a:rPr>
              <a:t>Майкл </a:t>
            </a:r>
            <a:r>
              <a:rPr lang="ru-RU" b="1">
                <a:latin typeface="Times New Roman" pitchFamily="18" charset="0"/>
              </a:rPr>
              <a:t>Фарадей</a:t>
            </a:r>
            <a:endParaRPr lang="ru-RU">
              <a:latin typeface="Times New Roman" pitchFamily="18" charset="0"/>
            </a:endParaRPr>
          </a:p>
        </p:txBody>
      </p:sp>
      <p:pic>
        <p:nvPicPr>
          <p:cNvPr id="19463" name="Picture 4" descr="http://static.diary.ru/userdir/1/6/1/9/1619662/6378729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6238" y="4295775"/>
            <a:ext cx="180022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6" descr="http://i2.guns.ru/forums/icons/forum_pictures/001953/thm/195398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9338" y="2987675"/>
            <a:ext cx="155733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8" descr="&amp;Kcy;&amp;acy;&amp;rcy;&amp;tcy;&amp;icy;&amp;ncy;&amp;kcy;&amp;acy; 56 &amp;icy;&amp;zcy; 126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24663" y="3503613"/>
            <a:ext cx="19240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10" descr="http://900igr.net/datai/fizika/Elektricheskij-tok-v-poluprovodnikakh/0015-025-Primenenie-elektroliza-Ochistka-metallov-ot-primesej-poluchenie-chistoj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54625" y="4665663"/>
            <a:ext cx="1285875" cy="199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1"/>
          <p:cNvSpPr>
            <a:spLocks noChangeArrowheads="1"/>
          </p:cNvSpPr>
          <p:nvPr/>
        </p:nvSpPr>
        <p:spPr bwMode="auto">
          <a:xfrm>
            <a:off x="539750" y="620713"/>
            <a:ext cx="7920038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b="1">
                <a:latin typeface="Times New Roman" pitchFamily="18" charset="0"/>
              </a:rPr>
              <a:t>Электролиз – </a:t>
            </a:r>
            <a:r>
              <a:rPr lang="ru-RU" sz="2800">
                <a:latin typeface="Times New Roman" pitchFamily="18" charset="0"/>
              </a:rPr>
              <a:t>это совокупность окислительно-восстановительных процессов, протекающих на электродах (катоде и аноде), если через раствор или расплав электролита протекает постоянный электрический ток. </a:t>
            </a:r>
          </a:p>
        </p:txBody>
      </p:sp>
      <p:pic>
        <p:nvPicPr>
          <p:cNvPr id="11267" name="Рисунок 2" descr="&amp;Kcy;&amp;acy;&amp;rcy;&amp;tcy;&amp;icy;&amp;ncy;&amp;kcy;&amp;acy; 38 &amp;icy;&amp;zcy; 192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" y="3141663"/>
            <a:ext cx="28765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2" descr="&amp;Kcy;&amp;acy;&amp;rcy;&amp;tcy;&amp;icy;&amp;ncy;&amp;kcy;&amp;acy; 16 &amp;icy;&amp;zcy; 94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2565400"/>
            <a:ext cx="2801938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750" y="692150"/>
          <a:ext cx="7848872" cy="3785616"/>
        </p:xfrm>
        <a:graphic>
          <a:graphicData uri="http://schemas.openxmlformats.org/drawingml/2006/table">
            <a:tbl>
              <a:tblPr firstRow="1" firstCol="1" bandRow="1"/>
              <a:tblGrid>
                <a:gridCol w="3741904"/>
                <a:gridCol w="4106968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катионы металлы</a:t>
                      </a:r>
                      <a:endParaRPr lang="ru-RU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металлы главных подгрупп </a:t>
                      </a:r>
                      <a:r>
                        <a:rPr lang="en-US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 </a:t>
                      </a: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и </a:t>
                      </a:r>
                      <a:r>
                        <a:rPr lang="en-US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II</a:t>
                      </a: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групп (</a:t>
                      </a:r>
                      <a:r>
                        <a:rPr lang="en-US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Na</a:t>
                      </a:r>
                      <a:r>
                        <a:rPr lang="ru-RU" sz="2400" b="1" baseline="30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b="1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Ca</a:t>
                      </a:r>
                      <a:r>
                        <a:rPr lang="ru-RU" sz="2400" b="1" baseline="30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+2</a:t>
                      </a: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и т.п., а также </a:t>
                      </a:r>
                      <a:r>
                        <a:rPr lang="en-US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Al</a:t>
                      </a:r>
                      <a:r>
                        <a:rPr lang="ru-RU" sz="2400" b="1" baseline="30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+3</a:t>
                      </a: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)</a:t>
                      </a:r>
                      <a:endParaRPr lang="ru-RU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катионы – другие металлы, в основном побочных подгрупп (</a:t>
                      </a:r>
                      <a:r>
                        <a:rPr lang="en-US" sz="24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Cu</a:t>
                      </a:r>
                      <a:r>
                        <a:rPr lang="ru-RU" sz="2400" b="1" baseline="30000">
                          <a:effectLst/>
                          <a:latin typeface="+mj-lt"/>
                          <a:ea typeface="Calibri"/>
                          <a:cs typeface="Times New Roman"/>
                        </a:rPr>
                        <a:t>+2</a:t>
                      </a:r>
                      <a:r>
                        <a:rPr lang="ru-RU" sz="24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Ag</a:t>
                      </a:r>
                      <a:r>
                        <a:rPr lang="ru-RU" sz="2400" b="1" baseline="30000">
                          <a:effectLst/>
                          <a:latin typeface="+mj-lt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ru-RU" sz="24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 и т.п.)</a:t>
                      </a:r>
                      <a:endParaRPr lang="ru-RU" sz="24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На катод</a:t>
                      </a:r>
                      <a:r>
                        <a:rPr lang="ru-RU" sz="2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е разряжается*  водород: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2Н</a:t>
                      </a:r>
                      <a:r>
                        <a:rPr lang="ru-RU" sz="2400" baseline="30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+1 </a:t>
                      </a:r>
                      <a:r>
                        <a:rPr lang="ru-RU" sz="2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+2</a:t>
                      </a:r>
                      <a:r>
                        <a:rPr lang="en-US" sz="2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e </a:t>
                      </a:r>
                      <a:r>
                        <a:rPr lang="ru-RU" sz="2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      Н</a:t>
                      </a:r>
                      <a:r>
                        <a:rPr lang="ru-RU" sz="2400" baseline="-25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400" baseline="300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ru-RU" sz="2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endParaRPr lang="ru-RU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На катоде </a:t>
                      </a:r>
                      <a:r>
                        <a:rPr lang="ru-RU" sz="2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разряжается </a:t>
                      </a:r>
                      <a:r>
                        <a:rPr lang="ru-RU" sz="2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металл: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Ме</a:t>
                      </a:r>
                      <a:r>
                        <a:rPr lang="ru-RU" sz="2400" baseline="30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2400" baseline="30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ru-RU" sz="2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+ </a:t>
                      </a:r>
                      <a:r>
                        <a:rPr lang="en-US" sz="2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2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e </a:t>
                      </a:r>
                      <a:r>
                        <a:rPr lang="ru-RU" sz="2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2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Me</a:t>
                      </a:r>
                      <a:r>
                        <a:rPr lang="ru-RU" sz="2400" baseline="300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en-US" sz="2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endParaRPr lang="ru-RU" sz="2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>
            <a:off x="1908175" y="4221163"/>
            <a:ext cx="4318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651500" y="4227513"/>
            <a:ext cx="43338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979738" y="4002088"/>
            <a:ext cx="0" cy="287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732588" y="4002088"/>
            <a:ext cx="0" cy="363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8313" y="765175"/>
          <a:ext cx="8280920" cy="4206240"/>
        </p:xfrm>
        <a:graphic>
          <a:graphicData uri="http://schemas.openxmlformats.org/drawingml/2006/table">
            <a:tbl>
              <a:tblPr firstRow="1" firstCol="1" bandRow="1"/>
              <a:tblGrid>
                <a:gridCol w="3604587"/>
                <a:gridCol w="4676333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анионы – кислотные остатки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кислотный остаток не содержит кислорода </a:t>
                      </a:r>
                      <a:r>
                        <a:rPr lang="ru-RU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Cl</a:t>
                      </a:r>
                      <a:r>
                        <a:rPr lang="ru-RU" sz="2400" baseline="30000">
                          <a:effectLst/>
                          <a:latin typeface="+mn-lt"/>
                          <a:ea typeface="Calibri"/>
                          <a:cs typeface="Times New Roman"/>
                        </a:rPr>
                        <a:t>- 1</a:t>
                      </a:r>
                      <a:r>
                        <a:rPr lang="ru-RU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Br</a:t>
                      </a:r>
                      <a:r>
                        <a:rPr lang="ru-RU" sz="2400" baseline="30000">
                          <a:effectLst/>
                          <a:latin typeface="+mn-lt"/>
                          <a:ea typeface="Calibri"/>
                          <a:cs typeface="Times New Roman"/>
                        </a:rPr>
                        <a:t> – 1</a:t>
                      </a:r>
                      <a:r>
                        <a:rPr lang="ru-RU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ru-RU" sz="2400" baseline="30000">
                          <a:effectLst/>
                          <a:latin typeface="+mn-lt"/>
                          <a:ea typeface="Calibri"/>
                          <a:cs typeface="Times New Roman"/>
                        </a:rPr>
                        <a:t> – 2 </a:t>
                      </a:r>
                      <a:r>
                        <a:rPr lang="ru-RU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…);</a:t>
                      </a:r>
                      <a:r>
                        <a:rPr lang="ru-RU" sz="24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 исключение </a:t>
                      </a:r>
                      <a:r>
                        <a:rPr lang="en-US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ru-RU" sz="2400" baseline="30000">
                          <a:effectLst/>
                          <a:latin typeface="+mn-lt"/>
                          <a:ea typeface="Calibri"/>
                          <a:cs typeface="Times New Roman"/>
                        </a:rPr>
                        <a:t> – 1</a:t>
                      </a:r>
                      <a:endParaRPr lang="ru-RU" sz="2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кислотный остаток содержит кислород (</a:t>
                      </a:r>
                      <a:r>
                        <a:rPr lang="en-US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SO</a:t>
                      </a:r>
                      <a:r>
                        <a:rPr lang="ru-RU" sz="2400" baseline="-25000"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2400" baseline="30000">
                          <a:effectLst/>
                          <a:latin typeface="+mn-lt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ru-RU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NO</a:t>
                      </a:r>
                      <a:r>
                        <a:rPr lang="ru-RU" sz="2400" baseline="-2500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400" baseline="30000">
                          <a:effectLst/>
                          <a:latin typeface="+mn-lt"/>
                          <a:ea typeface="Calibri"/>
                          <a:cs typeface="Times New Roman"/>
                        </a:rPr>
                        <a:t>-1</a:t>
                      </a:r>
                      <a:r>
                        <a:rPr lang="ru-RU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, СО</a:t>
                      </a:r>
                      <a:r>
                        <a:rPr lang="ru-RU" sz="2400" baseline="-2500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400" baseline="30000">
                          <a:effectLst/>
                          <a:latin typeface="+mn-lt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ru-RU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SO</a:t>
                      </a:r>
                      <a:r>
                        <a:rPr lang="ru-RU" sz="2400" baseline="-2500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400" baseline="30000">
                          <a:effectLst/>
                          <a:latin typeface="+mn-lt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ru-RU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…), а также </a:t>
                      </a:r>
                      <a:r>
                        <a:rPr lang="en-US" sz="2400">
                          <a:effectLst/>
                          <a:latin typeface="+mn-lt"/>
                          <a:ea typeface="Calibri"/>
                          <a:cs typeface="Times New Roman"/>
                        </a:rPr>
                        <a:t>F</a:t>
                      </a:r>
                      <a:r>
                        <a:rPr lang="ru-RU" sz="2400" baseline="30000">
                          <a:effectLst/>
                          <a:latin typeface="+mn-lt"/>
                          <a:ea typeface="Calibri"/>
                          <a:cs typeface="Times New Roman"/>
                        </a:rPr>
                        <a:t> – 1</a:t>
                      </a:r>
                      <a:endParaRPr lang="ru-RU" sz="2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На аноде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разряжается 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кислотный остаток: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en-US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2400" baseline="30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– 1</a:t>
                      </a:r>
                      <a:r>
                        <a:rPr lang="en-US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– 2e</a:t>
                      </a:r>
                      <a:r>
                        <a:rPr lang="en-US" sz="2400" baseline="30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       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Cl</a:t>
                      </a:r>
                      <a:r>
                        <a:rPr lang="en-US" sz="2400" baseline="-25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400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или </a:t>
                      </a:r>
                      <a:endParaRPr lang="ru-RU" sz="2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2400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en-US" sz="2400" baseline="-25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– 2e</a:t>
                      </a:r>
                      <a:r>
                        <a:rPr lang="en-US" sz="2400" baseline="-25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aseline="-25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           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2400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en-US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На катоде 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разряжаются 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группы </a:t>
                      </a:r>
                      <a:r>
                        <a:rPr lang="en-US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OH</a:t>
                      </a:r>
                      <a:r>
                        <a:rPr lang="ru-RU" sz="2400" baseline="30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-1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4ОН</a:t>
                      </a:r>
                      <a:r>
                        <a:rPr lang="ru-RU" sz="2400" baseline="30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– 1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– 4</a:t>
                      </a:r>
                      <a:r>
                        <a:rPr lang="en-US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en-US" sz="2400" baseline="30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                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2Н</a:t>
                      </a:r>
                      <a:r>
                        <a:rPr lang="ru-RU" sz="2400" baseline="-25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О 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+ О</a:t>
                      </a:r>
                      <a:r>
                        <a:rPr lang="ru-RU" sz="2400" baseline="-25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2400" baseline="300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>
            <a:off x="1619250" y="4797425"/>
            <a:ext cx="4318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1971675" y="4365625"/>
            <a:ext cx="4318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940425" y="4365625"/>
            <a:ext cx="4318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2987675" y="4076700"/>
            <a:ext cx="0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627313" y="4652963"/>
            <a:ext cx="0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8172450" y="4186238"/>
            <a:ext cx="0" cy="3603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1"/>
          <p:cNvSpPr>
            <a:spLocks noChangeArrowheads="1"/>
          </p:cNvSpPr>
          <p:nvPr/>
        </p:nvSpPr>
        <p:spPr bwMode="auto">
          <a:xfrm>
            <a:off x="3132138" y="404813"/>
            <a:ext cx="1876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Cu</a:t>
            </a:r>
            <a:r>
              <a:rPr lang="ru-RU" b="1">
                <a:latin typeface="Times New Roman" pitchFamily="18" charset="0"/>
              </a:rPr>
              <a:t>(</a:t>
            </a:r>
            <a:r>
              <a:rPr lang="en-US" b="1"/>
              <a:t>NO</a:t>
            </a:r>
            <a:r>
              <a:rPr lang="ru-RU" b="1" baseline="-25000">
                <a:latin typeface="Times New Roman" pitchFamily="18" charset="0"/>
              </a:rPr>
              <a:t>3</a:t>
            </a:r>
            <a:r>
              <a:rPr lang="ru-RU" b="1">
                <a:latin typeface="Times New Roman" pitchFamily="18" charset="0"/>
              </a:rPr>
              <a:t>)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>
                <a:latin typeface="Times New Roman" pitchFamily="18" charset="0"/>
              </a:rPr>
              <a:t>, </a:t>
            </a:r>
            <a:r>
              <a:rPr lang="en-US" b="1"/>
              <a:t>HOH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4339" name="Freeform 21"/>
          <p:cNvSpPr>
            <a:spLocks/>
          </p:cNvSpPr>
          <p:nvPr/>
        </p:nvSpPr>
        <p:spPr bwMode="auto">
          <a:xfrm>
            <a:off x="720725" y="1328738"/>
            <a:ext cx="1885950" cy="1368425"/>
          </a:xfrm>
          <a:custGeom>
            <a:avLst/>
            <a:gdLst>
              <a:gd name="T0" fmla="*/ 798455 w 2362"/>
              <a:gd name="T1" fmla="*/ 478983 h 1200"/>
              <a:gd name="T2" fmla="*/ 403220 w 2362"/>
              <a:gd name="T3" fmla="*/ 513197 h 1200"/>
              <a:gd name="T4" fmla="*/ 331359 w 2362"/>
              <a:gd name="T5" fmla="*/ 564516 h 1200"/>
              <a:gd name="T6" fmla="*/ 223567 w 2362"/>
              <a:gd name="T7" fmla="*/ 598729 h 1200"/>
              <a:gd name="T8" fmla="*/ 43915 w 2362"/>
              <a:gd name="T9" fmla="*/ 821114 h 1200"/>
              <a:gd name="T10" fmla="*/ 7985 w 2362"/>
              <a:gd name="T11" fmla="*/ 992180 h 1200"/>
              <a:gd name="T12" fmla="*/ 115776 w 2362"/>
              <a:gd name="T13" fmla="*/ 1368524 h 1200"/>
              <a:gd name="T14" fmla="*/ 355312 w 2362"/>
              <a:gd name="T15" fmla="*/ 1351417 h 1200"/>
              <a:gd name="T16" fmla="*/ 415196 w 2362"/>
              <a:gd name="T17" fmla="*/ 1317204 h 1200"/>
              <a:gd name="T18" fmla="*/ 738571 w 2362"/>
              <a:gd name="T19" fmla="*/ 1163245 h 1200"/>
              <a:gd name="T20" fmla="*/ 834385 w 2362"/>
              <a:gd name="T21" fmla="*/ 1077713 h 1200"/>
              <a:gd name="T22" fmla="*/ 1229620 w 2362"/>
              <a:gd name="T23" fmla="*/ 1026393 h 1200"/>
              <a:gd name="T24" fmla="*/ 1445203 w 2362"/>
              <a:gd name="T25" fmla="*/ 975073 h 1200"/>
              <a:gd name="T26" fmla="*/ 1624855 w 2362"/>
              <a:gd name="T27" fmla="*/ 872434 h 1200"/>
              <a:gd name="T28" fmla="*/ 1696716 w 2362"/>
              <a:gd name="T29" fmla="*/ 838221 h 1200"/>
              <a:gd name="T30" fmla="*/ 1792531 w 2362"/>
              <a:gd name="T31" fmla="*/ 684262 h 1200"/>
              <a:gd name="T32" fmla="*/ 1876369 w 2362"/>
              <a:gd name="T33" fmla="*/ 427664 h 1200"/>
              <a:gd name="T34" fmla="*/ 1768577 w 2362"/>
              <a:gd name="T35" fmla="*/ 34213 h 1200"/>
              <a:gd name="T36" fmla="*/ 1660786 w 2362"/>
              <a:gd name="T37" fmla="*/ 17107 h 1200"/>
              <a:gd name="T38" fmla="*/ 1529041 w 2362"/>
              <a:gd name="T39" fmla="*/ 0 h 1200"/>
              <a:gd name="T40" fmla="*/ 1373342 w 2362"/>
              <a:gd name="T41" fmla="*/ 68426 h 1200"/>
              <a:gd name="T42" fmla="*/ 1277528 w 2362"/>
              <a:gd name="T43" fmla="*/ 153959 h 1200"/>
              <a:gd name="T44" fmla="*/ 1121829 w 2362"/>
              <a:gd name="T45" fmla="*/ 307918 h 1200"/>
              <a:gd name="T46" fmla="*/ 1049968 w 2362"/>
              <a:gd name="T47" fmla="*/ 376344 h 1200"/>
              <a:gd name="T48" fmla="*/ 930200 w 2362"/>
              <a:gd name="T49" fmla="*/ 427664 h 1200"/>
              <a:gd name="T50" fmla="*/ 798455 w 2362"/>
              <a:gd name="T51" fmla="*/ 478983 h 120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362" h="1200">
                <a:moveTo>
                  <a:pt x="1000" y="420"/>
                </a:moveTo>
                <a:cubicBezTo>
                  <a:pt x="827" y="426"/>
                  <a:pt x="668" y="409"/>
                  <a:pt x="505" y="450"/>
                </a:cubicBezTo>
                <a:cubicBezTo>
                  <a:pt x="301" y="501"/>
                  <a:pt x="635" y="422"/>
                  <a:pt x="415" y="495"/>
                </a:cubicBezTo>
                <a:cubicBezTo>
                  <a:pt x="372" y="509"/>
                  <a:pt x="321" y="502"/>
                  <a:pt x="280" y="525"/>
                </a:cubicBezTo>
                <a:cubicBezTo>
                  <a:pt x="180" y="581"/>
                  <a:pt x="133" y="642"/>
                  <a:pt x="55" y="720"/>
                </a:cubicBezTo>
                <a:cubicBezTo>
                  <a:pt x="38" y="770"/>
                  <a:pt x="27" y="820"/>
                  <a:pt x="10" y="870"/>
                </a:cubicBezTo>
                <a:cubicBezTo>
                  <a:pt x="24" y="1055"/>
                  <a:pt x="0" y="1103"/>
                  <a:pt x="145" y="1200"/>
                </a:cubicBezTo>
                <a:cubicBezTo>
                  <a:pt x="245" y="1195"/>
                  <a:pt x="346" y="1197"/>
                  <a:pt x="445" y="1185"/>
                </a:cubicBezTo>
                <a:cubicBezTo>
                  <a:pt x="472" y="1182"/>
                  <a:pt x="494" y="1163"/>
                  <a:pt x="520" y="1155"/>
                </a:cubicBezTo>
                <a:cubicBezTo>
                  <a:pt x="655" y="1114"/>
                  <a:pt x="794" y="1076"/>
                  <a:pt x="925" y="1020"/>
                </a:cubicBezTo>
                <a:cubicBezTo>
                  <a:pt x="1169" y="916"/>
                  <a:pt x="787" y="1074"/>
                  <a:pt x="1045" y="945"/>
                </a:cubicBezTo>
                <a:cubicBezTo>
                  <a:pt x="1138" y="898"/>
                  <a:pt x="1474" y="903"/>
                  <a:pt x="1540" y="900"/>
                </a:cubicBezTo>
                <a:cubicBezTo>
                  <a:pt x="1628" y="871"/>
                  <a:pt x="1720" y="877"/>
                  <a:pt x="1810" y="855"/>
                </a:cubicBezTo>
                <a:cubicBezTo>
                  <a:pt x="1889" y="776"/>
                  <a:pt x="1933" y="796"/>
                  <a:pt x="2035" y="765"/>
                </a:cubicBezTo>
                <a:cubicBezTo>
                  <a:pt x="2065" y="756"/>
                  <a:pt x="2125" y="735"/>
                  <a:pt x="2125" y="735"/>
                </a:cubicBezTo>
                <a:cubicBezTo>
                  <a:pt x="2165" y="695"/>
                  <a:pt x="2218" y="654"/>
                  <a:pt x="2245" y="600"/>
                </a:cubicBezTo>
                <a:cubicBezTo>
                  <a:pt x="2282" y="525"/>
                  <a:pt x="2303" y="445"/>
                  <a:pt x="2350" y="375"/>
                </a:cubicBezTo>
                <a:cubicBezTo>
                  <a:pt x="2339" y="285"/>
                  <a:pt x="2362" y="54"/>
                  <a:pt x="2215" y="30"/>
                </a:cubicBezTo>
                <a:cubicBezTo>
                  <a:pt x="2170" y="23"/>
                  <a:pt x="2125" y="20"/>
                  <a:pt x="2080" y="15"/>
                </a:cubicBezTo>
                <a:cubicBezTo>
                  <a:pt x="2025" y="10"/>
                  <a:pt x="1970" y="5"/>
                  <a:pt x="1915" y="0"/>
                </a:cubicBezTo>
                <a:cubicBezTo>
                  <a:pt x="1833" y="14"/>
                  <a:pt x="1795" y="35"/>
                  <a:pt x="1720" y="60"/>
                </a:cubicBezTo>
                <a:cubicBezTo>
                  <a:pt x="1550" y="187"/>
                  <a:pt x="1765" y="32"/>
                  <a:pt x="1600" y="135"/>
                </a:cubicBezTo>
                <a:cubicBezTo>
                  <a:pt x="1534" y="177"/>
                  <a:pt x="1471" y="226"/>
                  <a:pt x="1405" y="270"/>
                </a:cubicBezTo>
                <a:cubicBezTo>
                  <a:pt x="1375" y="290"/>
                  <a:pt x="1349" y="319"/>
                  <a:pt x="1315" y="330"/>
                </a:cubicBezTo>
                <a:cubicBezTo>
                  <a:pt x="1205" y="367"/>
                  <a:pt x="1256" y="352"/>
                  <a:pt x="1165" y="375"/>
                </a:cubicBezTo>
                <a:cubicBezTo>
                  <a:pt x="1102" y="417"/>
                  <a:pt x="1077" y="420"/>
                  <a:pt x="1000" y="42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0" name="Oval 24"/>
          <p:cNvSpPr>
            <a:spLocks noChangeArrowheads="1"/>
          </p:cNvSpPr>
          <p:nvPr/>
        </p:nvSpPr>
        <p:spPr bwMode="auto">
          <a:xfrm>
            <a:off x="757238" y="1200150"/>
            <a:ext cx="906462" cy="5921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</a:t>
            </a:r>
            <a:r>
              <a:rPr lang="en-US" sz="14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+2</a:t>
            </a:r>
            <a:endParaRPr lang="en-US" sz="1400">
              <a:latin typeface="Arial" charset="0"/>
              <a:ea typeface="Calibri" pitchFamily="34" charset="0"/>
            </a:endParaRPr>
          </a:p>
        </p:txBody>
      </p:sp>
      <p:sp>
        <p:nvSpPr>
          <p:cNvPr id="14341" name="Поле 5"/>
          <p:cNvSpPr txBox="1">
            <a:spLocks noChangeArrowheads="1"/>
          </p:cNvSpPr>
          <p:nvPr/>
        </p:nvSpPr>
        <p:spPr bwMode="auto">
          <a:xfrm>
            <a:off x="246063" y="619125"/>
            <a:ext cx="1119187" cy="48895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/>
          <a:lstStyle/>
          <a:p>
            <a:endParaRPr lang="ru-RU" sz="110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1400" b="1">
                <a:latin typeface="Arial" charset="0"/>
                <a:ea typeface="Calibri" pitchFamily="34" charset="0"/>
                <a:cs typeface="Times New Roman" pitchFamily="18" charset="0"/>
              </a:rPr>
              <a:t>Катод (</a:t>
            </a:r>
            <a:r>
              <a:rPr lang="ru-RU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lang="ru-RU" sz="1400" b="1">
                <a:latin typeface="Arial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1400" b="1">
              <a:latin typeface="Arial" charset="0"/>
              <a:ea typeface="Calibri" pitchFamily="34" charset="0"/>
            </a:endParaRPr>
          </a:p>
        </p:txBody>
      </p:sp>
      <p:sp>
        <p:nvSpPr>
          <p:cNvPr id="14342" name="Прямая соединительная линия 1"/>
          <p:cNvSpPr>
            <a:spLocks noChangeShapeType="1"/>
          </p:cNvSpPr>
          <p:nvPr/>
        </p:nvSpPr>
        <p:spPr bwMode="auto">
          <a:xfrm flipH="1">
            <a:off x="723900" y="1146175"/>
            <a:ext cx="0" cy="18510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4343" name="Прямая соединительная линия 2"/>
          <p:cNvSpPr>
            <a:spLocks noChangeShapeType="1"/>
          </p:cNvSpPr>
          <p:nvPr/>
        </p:nvSpPr>
        <p:spPr bwMode="auto">
          <a:xfrm>
            <a:off x="2822575" y="1328738"/>
            <a:ext cx="0" cy="16684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cxnSp>
        <p:nvCxnSpPr>
          <p:cNvPr id="14344" name="Скругленная соединительная линия 3"/>
          <p:cNvCxnSpPr>
            <a:cxnSpLocks noChangeShapeType="1"/>
          </p:cNvCxnSpPr>
          <p:nvPr/>
        </p:nvCxnSpPr>
        <p:spPr bwMode="auto">
          <a:xfrm rot="10800000">
            <a:off x="152400" y="1066800"/>
            <a:ext cx="568325" cy="8255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14345" name="Скругленная соединительная линия 4"/>
          <p:cNvCxnSpPr>
            <a:cxnSpLocks noChangeShapeType="1"/>
          </p:cNvCxnSpPr>
          <p:nvPr/>
        </p:nvCxnSpPr>
        <p:spPr bwMode="auto">
          <a:xfrm flipV="1">
            <a:off x="2781300" y="1177925"/>
            <a:ext cx="679450" cy="11747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4346" name="Поле 6"/>
          <p:cNvSpPr txBox="1">
            <a:spLocks noChangeArrowheads="1"/>
          </p:cNvSpPr>
          <p:nvPr/>
        </p:nvSpPr>
        <p:spPr bwMode="auto">
          <a:xfrm>
            <a:off x="2362200" y="619125"/>
            <a:ext cx="922338" cy="48895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/>
          <a:lstStyle/>
          <a:p>
            <a:endParaRPr lang="ru-RU" sz="110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1400" b="1">
                <a:latin typeface="Arial" charset="0"/>
                <a:ea typeface="Calibri" pitchFamily="34" charset="0"/>
                <a:cs typeface="Times New Roman" pitchFamily="18" charset="0"/>
              </a:rPr>
              <a:t>Анод (+)</a:t>
            </a:r>
            <a:endParaRPr lang="ru-RU" sz="1400" b="1">
              <a:latin typeface="Arial" charset="0"/>
              <a:ea typeface="Calibri" pitchFamily="34" charset="0"/>
            </a:endParaRPr>
          </a:p>
        </p:txBody>
      </p:sp>
      <p:sp>
        <p:nvSpPr>
          <p:cNvPr id="14347" name="Oval 20"/>
          <p:cNvSpPr>
            <a:spLocks noChangeArrowheads="1"/>
          </p:cNvSpPr>
          <p:nvPr/>
        </p:nvSpPr>
        <p:spPr bwMode="auto">
          <a:xfrm>
            <a:off x="1887538" y="2266950"/>
            <a:ext cx="812800" cy="6000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OH</a:t>
            </a:r>
            <a:r>
              <a:rPr lang="en-US" sz="14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sz="10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lang="en-US">
              <a:latin typeface="Arial" charset="0"/>
              <a:ea typeface="Calibri" pitchFamily="34" charset="0"/>
            </a:endParaRPr>
          </a:p>
        </p:txBody>
      </p:sp>
      <p:sp>
        <p:nvSpPr>
          <p:cNvPr id="14348" name="Rectangle 31"/>
          <p:cNvSpPr>
            <a:spLocks noChangeArrowheads="1"/>
          </p:cNvSpPr>
          <p:nvPr/>
        </p:nvSpPr>
        <p:spPr bwMode="auto">
          <a:xfrm>
            <a:off x="152400" y="609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900">
                <a:latin typeface="Arial" charset="0"/>
              </a:rPr>
              <a:t/>
            </a:r>
            <a:br>
              <a:rPr lang="ru-RU" sz="900">
                <a:latin typeface="Arial" charset="0"/>
              </a:rPr>
            </a:br>
            <a:endParaRPr lang="ru-RU">
              <a:latin typeface="Arial" charset="0"/>
            </a:endParaRPr>
          </a:p>
          <a:p>
            <a:pPr eaLnBrk="0" hangingPunct="0"/>
            <a:endParaRPr lang="ru-RU">
              <a:latin typeface="Arial" charset="0"/>
            </a:endParaRPr>
          </a:p>
        </p:txBody>
      </p:sp>
      <p:sp>
        <p:nvSpPr>
          <p:cNvPr id="14349" name="Rectangle 32"/>
          <p:cNvSpPr>
            <a:spLocks noChangeArrowheads="1"/>
          </p:cNvSpPr>
          <p:nvPr/>
        </p:nvSpPr>
        <p:spPr bwMode="auto">
          <a:xfrm>
            <a:off x="1925638" y="1355725"/>
            <a:ext cx="74453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1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</a:t>
            </a:r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</a:t>
            </a:r>
            <a:r>
              <a:rPr lang="en-US" sz="1400" b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14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-1</a:t>
            </a:r>
            <a:endParaRPr lang="ru-RU" sz="1400">
              <a:latin typeface="Arial" charset="0"/>
              <a:ea typeface="Calibri" pitchFamily="34" charset="0"/>
            </a:endParaRPr>
          </a:p>
          <a:p>
            <a:pPr eaLnBrk="0" hangingPunct="0"/>
            <a:r>
              <a:rPr lang="en-US" sz="1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</a:t>
            </a:r>
            <a:endParaRPr lang="ru-RU" sz="900">
              <a:latin typeface="Arial" charset="0"/>
            </a:endParaRPr>
          </a:p>
        </p:txBody>
      </p:sp>
      <p:sp>
        <p:nvSpPr>
          <p:cNvPr id="14350" name="Rectangle 34"/>
          <p:cNvSpPr>
            <a:spLocks noChangeArrowheads="1"/>
          </p:cNvSpPr>
          <p:nvPr/>
        </p:nvSpPr>
        <p:spPr bwMode="auto">
          <a:xfrm>
            <a:off x="152400" y="1200150"/>
            <a:ext cx="3984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 sz="1200" b="1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1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endParaRPr lang="ru-RU" sz="900">
              <a:latin typeface="Arial" charset="0"/>
              <a:ea typeface="Calibri" pitchFamily="34" charset="0"/>
            </a:endParaRPr>
          </a:p>
          <a:p>
            <a:pPr eaLnBrk="0" hangingPunct="0"/>
            <a:r>
              <a:rPr lang="ru-RU" sz="1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</a:t>
            </a:r>
            <a:endParaRPr lang="ru-RU">
              <a:latin typeface="Arial" charset="0"/>
            </a:endParaRPr>
          </a:p>
        </p:txBody>
      </p:sp>
      <p:sp>
        <p:nvSpPr>
          <p:cNvPr id="14351" name="Rectangle 36"/>
          <p:cNvSpPr>
            <a:spLocks noChangeArrowheads="1"/>
          </p:cNvSpPr>
          <p:nvPr/>
        </p:nvSpPr>
        <p:spPr bwMode="auto">
          <a:xfrm>
            <a:off x="720725" y="2246313"/>
            <a:ext cx="64452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 +</a:t>
            </a:r>
            <a:r>
              <a:rPr lang="ru-RU" sz="14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lang="ru-RU" sz="1400">
              <a:latin typeface="Arial" charset="0"/>
              <a:ea typeface="Calibri" pitchFamily="34" charset="0"/>
            </a:endParaRPr>
          </a:p>
        </p:txBody>
      </p:sp>
      <p:sp>
        <p:nvSpPr>
          <p:cNvPr id="14352" name="TextBox 41"/>
          <p:cNvSpPr txBox="1">
            <a:spLocks noChangeArrowheads="1"/>
          </p:cNvSpPr>
          <p:nvPr/>
        </p:nvSpPr>
        <p:spPr bwMode="auto">
          <a:xfrm>
            <a:off x="246063" y="3429000"/>
            <a:ext cx="3517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Times New Roman" pitchFamily="18" charset="0"/>
              </a:rPr>
              <a:t>На катоде: </a:t>
            </a:r>
            <a:r>
              <a:rPr lang="en-US" sz="1600"/>
              <a:t>Cu</a:t>
            </a:r>
            <a:r>
              <a:rPr lang="ru-RU" sz="1600" baseline="30000">
                <a:latin typeface="Times New Roman" pitchFamily="18" charset="0"/>
              </a:rPr>
              <a:t>+2 </a:t>
            </a:r>
            <a:r>
              <a:rPr lang="ru-RU" sz="1600">
                <a:latin typeface="Times New Roman" pitchFamily="18" charset="0"/>
              </a:rPr>
              <a:t>+2</a:t>
            </a:r>
            <a:r>
              <a:rPr lang="en-US" sz="1600"/>
              <a:t>e  </a:t>
            </a:r>
            <a:r>
              <a:rPr lang="ru-RU" sz="1600">
                <a:latin typeface="Times New Roman" pitchFamily="18" charset="0"/>
              </a:rPr>
              <a:t>       </a:t>
            </a:r>
            <a:r>
              <a:rPr lang="en-US" sz="1600" b="1"/>
              <a:t>Cu</a:t>
            </a:r>
            <a:r>
              <a:rPr lang="ru-RU" sz="1600" b="1" baseline="30000">
                <a:latin typeface="Times New Roman" pitchFamily="18" charset="0"/>
              </a:rPr>
              <a:t>0</a:t>
            </a:r>
            <a:r>
              <a:rPr lang="en-US" sz="1600" b="1"/>
              <a:t> </a:t>
            </a:r>
            <a:endParaRPr lang="ru-RU" sz="1600">
              <a:latin typeface="Times New Roman" pitchFamily="18" charset="0"/>
            </a:endParaRPr>
          </a:p>
          <a:p>
            <a:r>
              <a:rPr lang="ru-RU" sz="1600">
                <a:latin typeface="Times New Roman" pitchFamily="18" charset="0"/>
              </a:rPr>
              <a:t>На аноде: 4ОН</a:t>
            </a:r>
            <a:r>
              <a:rPr lang="ru-RU" sz="1600" baseline="30000">
                <a:latin typeface="Times New Roman" pitchFamily="18" charset="0"/>
              </a:rPr>
              <a:t> – 1</a:t>
            </a:r>
            <a:r>
              <a:rPr lang="ru-RU" sz="1600">
                <a:latin typeface="Times New Roman" pitchFamily="18" charset="0"/>
              </a:rPr>
              <a:t> – 4</a:t>
            </a:r>
            <a:r>
              <a:rPr lang="en-US" sz="1600"/>
              <a:t>e</a:t>
            </a:r>
            <a:r>
              <a:rPr lang="en-US" sz="1600" baseline="30000"/>
              <a:t> </a:t>
            </a:r>
            <a:r>
              <a:rPr lang="ru-RU" sz="1600" baseline="30000">
                <a:latin typeface="Times New Roman" pitchFamily="18" charset="0"/>
              </a:rPr>
              <a:t>           </a:t>
            </a:r>
            <a:r>
              <a:rPr lang="ru-RU" sz="1600" b="1">
                <a:latin typeface="Times New Roman" pitchFamily="18" charset="0"/>
              </a:rPr>
              <a:t>2Н</a:t>
            </a:r>
            <a:r>
              <a:rPr lang="ru-RU" sz="1600" b="1" baseline="-25000">
                <a:latin typeface="Times New Roman" pitchFamily="18" charset="0"/>
              </a:rPr>
              <a:t>2</a:t>
            </a:r>
            <a:r>
              <a:rPr lang="ru-RU" sz="1600" b="1">
                <a:latin typeface="Times New Roman" pitchFamily="18" charset="0"/>
              </a:rPr>
              <a:t>О + О</a:t>
            </a:r>
            <a:r>
              <a:rPr lang="ru-RU" sz="1600" b="1" baseline="-25000">
                <a:latin typeface="Times New Roman" pitchFamily="18" charset="0"/>
              </a:rPr>
              <a:t>2</a:t>
            </a:r>
            <a:r>
              <a:rPr lang="ru-RU" sz="1600" b="1" baseline="30000">
                <a:latin typeface="Times New Roman" pitchFamily="18" charset="0"/>
              </a:rPr>
              <a:t>0</a:t>
            </a:r>
            <a:r>
              <a:rPr lang="ru-RU" sz="1600" b="1">
                <a:latin typeface="Times New Roman" pitchFamily="18" charset="0"/>
              </a:rPr>
              <a:t> </a:t>
            </a:r>
            <a:endParaRPr lang="ru-RU" sz="1600">
              <a:latin typeface="Times New Roman" pitchFamily="18" charset="0"/>
            </a:endParaRPr>
          </a:p>
          <a:p>
            <a:r>
              <a:rPr lang="ru-RU" sz="1600">
                <a:latin typeface="Times New Roman" pitchFamily="18" charset="0"/>
              </a:rPr>
              <a:t>в растворе –</a:t>
            </a:r>
            <a:r>
              <a:rPr lang="ru-RU" sz="1600" b="1">
                <a:latin typeface="Times New Roman" pitchFamily="18" charset="0"/>
              </a:rPr>
              <a:t> </a:t>
            </a:r>
            <a:r>
              <a:rPr lang="en-US" sz="1600" b="1"/>
              <a:t>HNO</a:t>
            </a:r>
            <a:r>
              <a:rPr lang="ru-RU" sz="1600" b="1" baseline="-25000">
                <a:latin typeface="Times New Roman" pitchFamily="18" charset="0"/>
              </a:rPr>
              <a:t>3</a:t>
            </a:r>
            <a:endParaRPr lang="ru-RU" sz="1600">
              <a:latin typeface="Times New Roman" pitchFamily="18" charset="0"/>
            </a:endParaRPr>
          </a:p>
        </p:txBody>
      </p:sp>
      <p:sp>
        <p:nvSpPr>
          <p:cNvPr id="14353" name="TextBox 42"/>
          <p:cNvSpPr txBox="1">
            <a:spLocks noChangeArrowheads="1"/>
          </p:cNvSpPr>
          <p:nvPr/>
        </p:nvSpPr>
        <p:spPr bwMode="auto">
          <a:xfrm>
            <a:off x="352425" y="4365625"/>
            <a:ext cx="5438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</a:rPr>
              <a:t>2</a:t>
            </a:r>
            <a:r>
              <a:rPr lang="en-US" b="1"/>
              <a:t>Cu</a:t>
            </a:r>
            <a:r>
              <a:rPr lang="ru-RU" b="1">
                <a:latin typeface="Times New Roman" pitchFamily="18" charset="0"/>
              </a:rPr>
              <a:t>(</a:t>
            </a:r>
            <a:r>
              <a:rPr lang="en-US" b="1"/>
              <a:t>NO</a:t>
            </a:r>
            <a:r>
              <a:rPr lang="ru-RU" b="1" baseline="-25000">
                <a:latin typeface="Times New Roman" pitchFamily="18" charset="0"/>
              </a:rPr>
              <a:t>3</a:t>
            </a:r>
            <a:r>
              <a:rPr lang="ru-RU" b="1">
                <a:latin typeface="Times New Roman" pitchFamily="18" charset="0"/>
              </a:rPr>
              <a:t>)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>
                <a:latin typeface="Times New Roman" pitchFamily="18" charset="0"/>
              </a:rPr>
              <a:t> + 3Н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>
                <a:latin typeface="Times New Roman" pitchFamily="18" charset="0"/>
              </a:rPr>
              <a:t>О </a:t>
            </a:r>
            <a:r>
              <a:rPr lang="ru-RU">
                <a:latin typeface="Times New Roman" pitchFamily="18" charset="0"/>
              </a:rPr>
              <a:t> </a:t>
            </a:r>
            <a:r>
              <a:rPr lang="en-US"/>
              <a:t>        </a:t>
            </a:r>
            <a:r>
              <a:rPr lang="ru-RU">
                <a:latin typeface="Times New Roman" pitchFamily="18" charset="0"/>
              </a:rPr>
              <a:t>С</a:t>
            </a:r>
            <a:r>
              <a:rPr lang="en-US"/>
              <a:t>u</a:t>
            </a:r>
            <a:r>
              <a:rPr lang="ru-RU" baseline="30000">
                <a:latin typeface="Times New Roman" pitchFamily="18" charset="0"/>
              </a:rPr>
              <a:t>0</a:t>
            </a:r>
            <a:r>
              <a:rPr lang="ru-RU">
                <a:latin typeface="Times New Roman" pitchFamily="18" charset="0"/>
              </a:rPr>
              <a:t>  + </a:t>
            </a:r>
            <a:r>
              <a:rPr lang="ru-RU" b="1">
                <a:latin typeface="Times New Roman" pitchFamily="18" charset="0"/>
              </a:rPr>
              <a:t>Н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>
                <a:latin typeface="Times New Roman" pitchFamily="18" charset="0"/>
              </a:rPr>
              <a:t>О + О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 baseline="30000">
                <a:latin typeface="Times New Roman" pitchFamily="18" charset="0"/>
              </a:rPr>
              <a:t>0</a:t>
            </a:r>
            <a:r>
              <a:rPr lang="ru-RU" b="1">
                <a:latin typeface="Times New Roman" pitchFamily="18" charset="0"/>
              </a:rPr>
              <a:t>  + 4</a:t>
            </a:r>
            <a:r>
              <a:rPr lang="en-US" b="1"/>
              <a:t>HNO</a:t>
            </a:r>
            <a:r>
              <a:rPr lang="ru-RU" b="1" baseline="-25000">
                <a:latin typeface="Times New Roman" pitchFamily="18" charset="0"/>
              </a:rPr>
              <a:t>3</a:t>
            </a:r>
            <a:endParaRPr lang="ru-RU">
              <a:latin typeface="Times New Roman" pitchFamily="18" charset="0"/>
            </a:endParaRPr>
          </a:p>
        </p:txBody>
      </p:sp>
      <p:graphicFrame>
        <p:nvGraphicFramePr>
          <p:cNvPr id="45" name="Таблица 44"/>
          <p:cNvGraphicFramePr>
            <a:graphicFrameLocks noGrp="1"/>
          </p:cNvGraphicFramePr>
          <p:nvPr/>
        </p:nvGraphicFramePr>
        <p:xfrm>
          <a:off x="246063" y="4733925"/>
          <a:ext cx="5825490" cy="1581834"/>
        </p:xfrm>
        <a:graphic>
          <a:graphicData uri="http://schemas.openxmlformats.org/drawingml/2006/table">
            <a:tbl>
              <a:tblPr firstRow="1" firstCol="1" bandRow="1"/>
              <a:tblGrid>
                <a:gridCol w="1477645"/>
                <a:gridCol w="816610"/>
                <a:gridCol w="513080"/>
                <a:gridCol w="681990"/>
                <a:gridCol w="1259840"/>
                <a:gridCol w="1076325"/>
              </a:tblGrid>
              <a:tr h="1977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Переход   е</a:t>
                      </a: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 е</a:t>
                      </a: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НОК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Коэф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Ок-ль </a:t>
                      </a:r>
                      <a:r>
                        <a:rPr lang="en-US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в-ль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Ок-е </a:t>
                      </a:r>
                      <a:r>
                        <a:rPr lang="en-US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в-е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9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+2 </a:t>
                      </a: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ru-RU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2е </a:t>
                      </a: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Cu</a:t>
                      </a:r>
                      <a:r>
                        <a:rPr lang="en-US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Окислитель, т.к. принимает е</a:t>
                      </a: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процессе реакции восстанавливается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2O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ru-RU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 4</a:t>
                      </a:r>
                      <a:r>
                        <a:rPr lang="ru-RU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      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ru-RU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1200" baseline="-25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Восстановитель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т.к. отдает е</a:t>
                      </a: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процессе реакции окисляется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9" name="Прямая со стрелкой 48"/>
          <p:cNvCxnSpPr/>
          <p:nvPr/>
        </p:nvCxnSpPr>
        <p:spPr>
          <a:xfrm>
            <a:off x="2136775" y="3606800"/>
            <a:ext cx="32861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2293938" y="3844925"/>
            <a:ext cx="3127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944563" y="5229225"/>
            <a:ext cx="2873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955675" y="6021388"/>
            <a:ext cx="2889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88" name="TextBox 67"/>
          <p:cNvSpPr txBox="1">
            <a:spLocks noChangeArrowheads="1"/>
          </p:cNvSpPr>
          <p:nvPr/>
        </p:nvSpPr>
        <p:spPr bwMode="auto">
          <a:xfrm>
            <a:off x="317500" y="6381750"/>
            <a:ext cx="4949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2</a:t>
            </a:r>
            <a:r>
              <a:rPr lang="en-US" b="1"/>
              <a:t>Cu</a:t>
            </a:r>
            <a:r>
              <a:rPr lang="ru-RU" b="1">
                <a:latin typeface="Times New Roman" pitchFamily="18" charset="0"/>
              </a:rPr>
              <a:t>(</a:t>
            </a:r>
            <a:r>
              <a:rPr lang="en-US" b="1"/>
              <a:t>NO</a:t>
            </a:r>
            <a:r>
              <a:rPr lang="ru-RU" b="1" baseline="-25000">
                <a:latin typeface="Times New Roman" pitchFamily="18" charset="0"/>
              </a:rPr>
              <a:t>3</a:t>
            </a:r>
            <a:r>
              <a:rPr lang="ru-RU" b="1">
                <a:latin typeface="Times New Roman" pitchFamily="18" charset="0"/>
              </a:rPr>
              <a:t>)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>
                <a:latin typeface="Times New Roman" pitchFamily="18" charset="0"/>
              </a:rPr>
              <a:t> + 2Н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>
                <a:latin typeface="Times New Roman" pitchFamily="18" charset="0"/>
              </a:rPr>
              <a:t>О </a:t>
            </a:r>
            <a:r>
              <a:rPr lang="ru-RU">
                <a:latin typeface="Times New Roman" pitchFamily="18" charset="0"/>
              </a:rPr>
              <a:t> </a:t>
            </a:r>
            <a:r>
              <a:rPr lang="en-US"/>
              <a:t>      </a:t>
            </a:r>
            <a:r>
              <a:rPr lang="ru-RU">
                <a:latin typeface="Times New Roman" pitchFamily="18" charset="0"/>
              </a:rPr>
              <a:t>С</a:t>
            </a:r>
            <a:r>
              <a:rPr lang="en-US"/>
              <a:t>u</a:t>
            </a:r>
            <a:r>
              <a:rPr lang="ru-RU" baseline="30000">
                <a:latin typeface="Times New Roman" pitchFamily="18" charset="0"/>
              </a:rPr>
              <a:t>0</a:t>
            </a:r>
            <a:r>
              <a:rPr lang="ru-RU">
                <a:latin typeface="Times New Roman" pitchFamily="18" charset="0"/>
              </a:rPr>
              <a:t> </a:t>
            </a:r>
            <a:r>
              <a:rPr lang="en-US"/>
              <a:t> </a:t>
            </a:r>
            <a:r>
              <a:rPr lang="ru-RU" b="1">
                <a:latin typeface="Times New Roman" pitchFamily="18" charset="0"/>
              </a:rPr>
              <a:t>+ О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 baseline="30000">
                <a:latin typeface="Times New Roman" pitchFamily="18" charset="0"/>
              </a:rPr>
              <a:t>0</a:t>
            </a:r>
            <a:r>
              <a:rPr lang="ru-RU" b="1">
                <a:latin typeface="Times New Roman" pitchFamily="18" charset="0"/>
              </a:rPr>
              <a:t>  + 4</a:t>
            </a:r>
            <a:r>
              <a:rPr lang="en-US" b="1"/>
              <a:t>HNO</a:t>
            </a:r>
            <a:r>
              <a:rPr lang="ru-RU" b="1" baseline="-25000">
                <a:latin typeface="Times New Roman" pitchFamily="18" charset="0"/>
              </a:rPr>
              <a:t>3</a:t>
            </a:r>
            <a:endParaRPr lang="ru-RU">
              <a:latin typeface="Times New Roman" pitchFamily="18" charset="0"/>
            </a:endParaRPr>
          </a:p>
        </p:txBody>
      </p:sp>
      <p:pic>
        <p:nvPicPr>
          <p:cNvPr id="14389" name="Рисунок 68" descr="http://mokytojai.emokykla.lt/chemijajums/tc20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0350" y="1020763"/>
            <a:ext cx="3957638" cy="247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1" name="Прямая со стрелкой 70"/>
          <p:cNvCxnSpPr/>
          <p:nvPr/>
        </p:nvCxnSpPr>
        <p:spPr>
          <a:xfrm>
            <a:off x="2362200" y="4537075"/>
            <a:ext cx="430213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2362200" y="6565900"/>
            <a:ext cx="33813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3492500" y="333375"/>
            <a:ext cx="14287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NaCl</a:t>
            </a:r>
            <a:r>
              <a:rPr lang="ru-RU" b="1">
                <a:latin typeface="Times New Roman" pitchFamily="18" charset="0"/>
              </a:rPr>
              <a:t>, </a:t>
            </a:r>
            <a:r>
              <a:rPr lang="en-US" b="1"/>
              <a:t>HOH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5363" name="Freeform 30"/>
          <p:cNvSpPr>
            <a:spLocks/>
          </p:cNvSpPr>
          <p:nvPr/>
        </p:nvSpPr>
        <p:spPr bwMode="auto">
          <a:xfrm>
            <a:off x="915988" y="1184275"/>
            <a:ext cx="2387600" cy="1549400"/>
          </a:xfrm>
          <a:custGeom>
            <a:avLst/>
            <a:gdLst>
              <a:gd name="T0" fmla="*/ 1124515 w 2396"/>
              <a:gd name="T1" fmla="*/ 655279 h 2211"/>
              <a:gd name="T2" fmla="*/ 960171 w 2396"/>
              <a:gd name="T3" fmla="*/ 245730 h 2211"/>
              <a:gd name="T4" fmla="*/ 646422 w 2396"/>
              <a:gd name="T5" fmla="*/ 130216 h 2211"/>
              <a:gd name="T6" fmla="*/ 511958 w 2396"/>
              <a:gd name="T7" fmla="*/ 56707 h 2211"/>
              <a:gd name="T8" fmla="*/ 347614 w 2396"/>
              <a:gd name="T9" fmla="*/ 4201 h 2211"/>
              <a:gd name="T10" fmla="*/ 48805 w 2396"/>
              <a:gd name="T11" fmla="*/ 98712 h 2211"/>
              <a:gd name="T12" fmla="*/ 78686 w 2396"/>
              <a:gd name="T13" fmla="*/ 382246 h 2211"/>
              <a:gd name="T14" fmla="*/ 123507 w 2396"/>
              <a:gd name="T15" fmla="*/ 455755 h 2211"/>
              <a:gd name="T16" fmla="*/ 153388 w 2396"/>
              <a:gd name="T17" fmla="*/ 518763 h 2211"/>
              <a:gd name="T18" fmla="*/ 243031 w 2396"/>
              <a:gd name="T19" fmla="*/ 613274 h 2211"/>
              <a:gd name="T20" fmla="*/ 272912 w 2396"/>
              <a:gd name="T21" fmla="*/ 655279 h 2211"/>
              <a:gd name="T22" fmla="*/ 452197 w 2396"/>
              <a:gd name="T23" fmla="*/ 760292 h 2211"/>
              <a:gd name="T24" fmla="*/ 825707 w 2396"/>
              <a:gd name="T25" fmla="*/ 812798 h 2211"/>
              <a:gd name="T26" fmla="*/ 945230 w 2396"/>
              <a:gd name="T27" fmla="*/ 833801 h 2211"/>
              <a:gd name="T28" fmla="*/ 1079694 w 2396"/>
              <a:gd name="T29" fmla="*/ 875806 h 2211"/>
              <a:gd name="T30" fmla="*/ 1124515 w 2396"/>
              <a:gd name="T31" fmla="*/ 886307 h 2211"/>
              <a:gd name="T32" fmla="*/ 1273919 w 2396"/>
              <a:gd name="T33" fmla="*/ 1012322 h 2211"/>
              <a:gd name="T34" fmla="*/ 1288860 w 2396"/>
              <a:gd name="T35" fmla="*/ 1043826 h 2211"/>
              <a:gd name="T36" fmla="*/ 1423323 w 2396"/>
              <a:gd name="T37" fmla="*/ 1180343 h 2211"/>
              <a:gd name="T38" fmla="*/ 1527906 w 2396"/>
              <a:gd name="T39" fmla="*/ 1316859 h 2211"/>
              <a:gd name="T40" fmla="*/ 1871536 w 2396"/>
              <a:gd name="T41" fmla="*/ 1526884 h 2211"/>
              <a:gd name="T42" fmla="*/ 2125523 w 2396"/>
              <a:gd name="T43" fmla="*/ 1547887 h 2211"/>
              <a:gd name="T44" fmla="*/ 2230106 w 2396"/>
              <a:gd name="T45" fmla="*/ 1537386 h 2211"/>
              <a:gd name="T46" fmla="*/ 2319748 w 2396"/>
              <a:gd name="T47" fmla="*/ 1495381 h 2211"/>
              <a:gd name="T48" fmla="*/ 2379510 w 2396"/>
              <a:gd name="T49" fmla="*/ 1400869 h 2211"/>
              <a:gd name="T50" fmla="*/ 2304808 w 2396"/>
              <a:gd name="T51" fmla="*/ 1222348 h 2211"/>
              <a:gd name="T52" fmla="*/ 2230106 w 2396"/>
              <a:gd name="T53" fmla="*/ 1096332 h 2211"/>
              <a:gd name="T54" fmla="*/ 2185284 w 2396"/>
              <a:gd name="T55" fmla="*/ 1022824 h 2211"/>
              <a:gd name="T56" fmla="*/ 2095642 w 2396"/>
              <a:gd name="T57" fmla="*/ 959816 h 2211"/>
              <a:gd name="T58" fmla="*/ 2020940 w 2396"/>
              <a:gd name="T59" fmla="*/ 896808 h 2211"/>
              <a:gd name="T60" fmla="*/ 1916357 w 2396"/>
              <a:gd name="T61" fmla="*/ 865305 h 2211"/>
              <a:gd name="T62" fmla="*/ 1692251 w 2396"/>
              <a:gd name="T63" fmla="*/ 791796 h 2211"/>
              <a:gd name="T64" fmla="*/ 1602608 w 2396"/>
              <a:gd name="T65" fmla="*/ 749791 h 2211"/>
              <a:gd name="T66" fmla="*/ 1542847 w 2396"/>
              <a:gd name="T67" fmla="*/ 728788 h 2211"/>
              <a:gd name="T68" fmla="*/ 1363562 w 2396"/>
              <a:gd name="T69" fmla="*/ 634277 h 2211"/>
              <a:gd name="T70" fmla="*/ 1124515 w 2396"/>
              <a:gd name="T71" fmla="*/ 655279 h 2211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396"/>
              <a:gd name="T109" fmla="*/ 0 h 2211"/>
              <a:gd name="T110" fmla="*/ 2396 w 2396"/>
              <a:gd name="T111" fmla="*/ 2211 h 2211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396" h="2211">
                <a:moveTo>
                  <a:pt x="1129" y="936"/>
                </a:moveTo>
                <a:cubicBezTo>
                  <a:pt x="1118" y="755"/>
                  <a:pt x="1119" y="489"/>
                  <a:pt x="964" y="351"/>
                </a:cubicBezTo>
                <a:cubicBezTo>
                  <a:pt x="876" y="273"/>
                  <a:pt x="755" y="228"/>
                  <a:pt x="649" y="186"/>
                </a:cubicBezTo>
                <a:cubicBezTo>
                  <a:pt x="607" y="144"/>
                  <a:pt x="574" y="105"/>
                  <a:pt x="514" y="81"/>
                </a:cubicBezTo>
                <a:cubicBezTo>
                  <a:pt x="454" y="57"/>
                  <a:pt x="402" y="41"/>
                  <a:pt x="349" y="6"/>
                </a:cubicBezTo>
                <a:cubicBezTo>
                  <a:pt x="158" y="23"/>
                  <a:pt x="155" y="0"/>
                  <a:pt x="49" y="141"/>
                </a:cubicBezTo>
                <a:cubicBezTo>
                  <a:pt x="15" y="275"/>
                  <a:pt x="0" y="427"/>
                  <a:pt x="79" y="546"/>
                </a:cubicBezTo>
                <a:cubicBezTo>
                  <a:pt x="119" y="705"/>
                  <a:pt x="65" y="518"/>
                  <a:pt x="124" y="651"/>
                </a:cubicBezTo>
                <a:cubicBezTo>
                  <a:pt x="137" y="680"/>
                  <a:pt x="136" y="715"/>
                  <a:pt x="154" y="741"/>
                </a:cubicBezTo>
                <a:cubicBezTo>
                  <a:pt x="184" y="786"/>
                  <a:pt x="220" y="828"/>
                  <a:pt x="244" y="876"/>
                </a:cubicBezTo>
                <a:cubicBezTo>
                  <a:pt x="254" y="896"/>
                  <a:pt x="260" y="919"/>
                  <a:pt x="274" y="936"/>
                </a:cubicBezTo>
                <a:cubicBezTo>
                  <a:pt x="340" y="1018"/>
                  <a:pt x="371" y="1031"/>
                  <a:pt x="454" y="1086"/>
                </a:cubicBezTo>
                <a:cubicBezTo>
                  <a:pt x="529" y="1136"/>
                  <a:pt x="742" y="1145"/>
                  <a:pt x="829" y="1161"/>
                </a:cubicBezTo>
                <a:cubicBezTo>
                  <a:pt x="870" y="1169"/>
                  <a:pt x="949" y="1191"/>
                  <a:pt x="949" y="1191"/>
                </a:cubicBezTo>
                <a:cubicBezTo>
                  <a:pt x="1020" y="1239"/>
                  <a:pt x="977" y="1215"/>
                  <a:pt x="1084" y="1251"/>
                </a:cubicBezTo>
                <a:cubicBezTo>
                  <a:pt x="1099" y="1256"/>
                  <a:pt x="1129" y="1266"/>
                  <a:pt x="1129" y="1266"/>
                </a:cubicBezTo>
                <a:cubicBezTo>
                  <a:pt x="1171" y="1308"/>
                  <a:pt x="1258" y="1383"/>
                  <a:pt x="1279" y="1446"/>
                </a:cubicBezTo>
                <a:cubicBezTo>
                  <a:pt x="1284" y="1461"/>
                  <a:pt x="1286" y="1477"/>
                  <a:pt x="1294" y="1491"/>
                </a:cubicBezTo>
                <a:cubicBezTo>
                  <a:pt x="1331" y="1556"/>
                  <a:pt x="1405" y="1614"/>
                  <a:pt x="1429" y="1686"/>
                </a:cubicBezTo>
                <a:cubicBezTo>
                  <a:pt x="1457" y="1771"/>
                  <a:pt x="1453" y="1827"/>
                  <a:pt x="1534" y="1881"/>
                </a:cubicBezTo>
                <a:cubicBezTo>
                  <a:pt x="1600" y="1980"/>
                  <a:pt x="1748" y="2165"/>
                  <a:pt x="1879" y="2181"/>
                </a:cubicBezTo>
                <a:cubicBezTo>
                  <a:pt x="2044" y="2202"/>
                  <a:pt x="1959" y="2192"/>
                  <a:pt x="2134" y="2211"/>
                </a:cubicBezTo>
                <a:cubicBezTo>
                  <a:pt x="2169" y="2206"/>
                  <a:pt x="2206" y="2209"/>
                  <a:pt x="2239" y="2196"/>
                </a:cubicBezTo>
                <a:cubicBezTo>
                  <a:pt x="2273" y="2183"/>
                  <a:pt x="2329" y="2136"/>
                  <a:pt x="2329" y="2136"/>
                </a:cubicBezTo>
                <a:cubicBezTo>
                  <a:pt x="2345" y="2087"/>
                  <a:pt x="2373" y="2050"/>
                  <a:pt x="2389" y="2001"/>
                </a:cubicBezTo>
                <a:cubicBezTo>
                  <a:pt x="2377" y="1877"/>
                  <a:pt x="2396" y="1828"/>
                  <a:pt x="2314" y="1746"/>
                </a:cubicBezTo>
                <a:cubicBezTo>
                  <a:pt x="2290" y="1673"/>
                  <a:pt x="2271" y="1630"/>
                  <a:pt x="2239" y="1566"/>
                </a:cubicBezTo>
                <a:cubicBezTo>
                  <a:pt x="2214" y="1515"/>
                  <a:pt x="2236" y="1513"/>
                  <a:pt x="2194" y="1461"/>
                </a:cubicBezTo>
                <a:cubicBezTo>
                  <a:pt x="2167" y="1428"/>
                  <a:pt x="2134" y="1401"/>
                  <a:pt x="2104" y="1371"/>
                </a:cubicBezTo>
                <a:cubicBezTo>
                  <a:pt x="2049" y="1316"/>
                  <a:pt x="2103" y="1330"/>
                  <a:pt x="2029" y="1281"/>
                </a:cubicBezTo>
                <a:cubicBezTo>
                  <a:pt x="1997" y="1260"/>
                  <a:pt x="1957" y="1255"/>
                  <a:pt x="1924" y="1236"/>
                </a:cubicBezTo>
                <a:cubicBezTo>
                  <a:pt x="1850" y="1194"/>
                  <a:pt x="1781" y="1158"/>
                  <a:pt x="1699" y="1131"/>
                </a:cubicBezTo>
                <a:cubicBezTo>
                  <a:pt x="1665" y="1120"/>
                  <a:pt x="1641" y="1087"/>
                  <a:pt x="1609" y="1071"/>
                </a:cubicBezTo>
                <a:cubicBezTo>
                  <a:pt x="1589" y="1061"/>
                  <a:pt x="1566" y="1055"/>
                  <a:pt x="1549" y="1041"/>
                </a:cubicBezTo>
                <a:cubicBezTo>
                  <a:pt x="1496" y="999"/>
                  <a:pt x="1448" y="913"/>
                  <a:pt x="1369" y="906"/>
                </a:cubicBezTo>
                <a:cubicBezTo>
                  <a:pt x="1073" y="878"/>
                  <a:pt x="1051" y="818"/>
                  <a:pt x="1129" y="936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ru-RU">
                <a:latin typeface="Times New Roman" pitchFamily="18" charset="0"/>
              </a:rPr>
              <a:t> </a:t>
            </a:r>
            <a:endParaRPr lang="en-US"/>
          </a:p>
          <a:p>
            <a:r>
              <a:rPr lang="en-US" sz="1400" b="1"/>
              <a:t>   Na</a:t>
            </a:r>
            <a:r>
              <a:rPr lang="en-US" sz="1400" b="1" baseline="30000"/>
              <a:t>+1</a:t>
            </a:r>
          </a:p>
          <a:p>
            <a:endParaRPr lang="en-US" sz="1400" b="1" baseline="30000"/>
          </a:p>
          <a:p>
            <a:endParaRPr lang="en-US" sz="1400" b="1" baseline="30000"/>
          </a:p>
          <a:p>
            <a:endParaRPr lang="en-US" sz="1400" b="1" baseline="30000"/>
          </a:p>
          <a:p>
            <a:endParaRPr lang="en-US" sz="1400" b="1" baseline="30000"/>
          </a:p>
          <a:p>
            <a:endParaRPr lang="en-US" sz="1400" b="1" baseline="30000"/>
          </a:p>
          <a:p>
            <a:r>
              <a:rPr lang="en-US" sz="1400" b="1" baseline="30000"/>
              <a:t> </a:t>
            </a:r>
            <a:r>
              <a:rPr lang="en-US" sz="1400" b="1"/>
              <a:t>                                       OH</a:t>
            </a:r>
            <a:r>
              <a:rPr lang="en-US" sz="1400" b="1" baseline="30000"/>
              <a:t>-1</a:t>
            </a:r>
            <a:endParaRPr lang="ru-RU" sz="1400" b="1">
              <a:latin typeface="Times New Roman" pitchFamily="18" charset="0"/>
            </a:endParaRPr>
          </a:p>
        </p:txBody>
      </p:sp>
      <p:sp>
        <p:nvSpPr>
          <p:cNvPr id="15364" name="Прямая соединительная линия 1"/>
          <p:cNvSpPr>
            <a:spLocks noChangeShapeType="1"/>
          </p:cNvSpPr>
          <p:nvPr/>
        </p:nvSpPr>
        <p:spPr bwMode="auto">
          <a:xfrm>
            <a:off x="971550" y="1157288"/>
            <a:ext cx="0" cy="1547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5365" name="Прямая соединительная линия 2"/>
          <p:cNvSpPr>
            <a:spLocks noChangeShapeType="1"/>
          </p:cNvSpPr>
          <p:nvPr/>
        </p:nvSpPr>
        <p:spPr bwMode="auto">
          <a:xfrm>
            <a:off x="3478213" y="1092200"/>
            <a:ext cx="0" cy="15224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cxnSp>
        <p:nvCxnSpPr>
          <p:cNvPr id="15366" name="Скругленная соединительная линия 3"/>
          <p:cNvCxnSpPr>
            <a:cxnSpLocks noChangeShapeType="1"/>
          </p:cNvCxnSpPr>
          <p:nvPr/>
        </p:nvCxnSpPr>
        <p:spPr bwMode="auto">
          <a:xfrm rot="10800000">
            <a:off x="114300" y="974725"/>
            <a:ext cx="857250" cy="182563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15367" name="Скругленная соединительная линия 4"/>
          <p:cNvCxnSpPr>
            <a:cxnSpLocks noChangeShapeType="1"/>
          </p:cNvCxnSpPr>
          <p:nvPr/>
        </p:nvCxnSpPr>
        <p:spPr bwMode="auto">
          <a:xfrm flipV="1">
            <a:off x="3478213" y="974725"/>
            <a:ext cx="679450" cy="11747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5368" name="Oval 27"/>
          <p:cNvSpPr>
            <a:spLocks noChangeArrowheads="1"/>
          </p:cNvSpPr>
          <p:nvPr/>
        </p:nvSpPr>
        <p:spPr bwMode="auto">
          <a:xfrm>
            <a:off x="2555875" y="1165225"/>
            <a:ext cx="801688" cy="5270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</a:t>
            </a:r>
            <a:r>
              <a:rPr lang="en-US" sz="14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-1</a:t>
            </a:r>
            <a:endParaRPr lang="en-US" sz="1400">
              <a:latin typeface="Arial" charset="0"/>
              <a:ea typeface="Calibri" pitchFamily="34" charset="0"/>
            </a:endParaRPr>
          </a:p>
        </p:txBody>
      </p:sp>
      <p:sp>
        <p:nvSpPr>
          <p:cNvPr id="15369" name="Поле 5"/>
          <p:cNvSpPr txBox="1">
            <a:spLocks noChangeArrowheads="1"/>
          </p:cNvSpPr>
          <p:nvPr/>
        </p:nvSpPr>
        <p:spPr bwMode="auto">
          <a:xfrm>
            <a:off x="114300" y="590550"/>
            <a:ext cx="1217613" cy="369888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sz="1400" b="1">
                <a:latin typeface="Arial" charset="0"/>
                <a:ea typeface="Calibri" pitchFamily="34" charset="0"/>
                <a:cs typeface="Times New Roman" pitchFamily="18" charset="0"/>
              </a:rPr>
              <a:t>Катод (</a:t>
            </a:r>
            <a:r>
              <a:rPr lang="ru-RU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lang="ru-RU" sz="1400" b="1">
                <a:latin typeface="Arial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1400" b="1">
              <a:latin typeface="Arial" charset="0"/>
              <a:ea typeface="Calibri" pitchFamily="34" charset="0"/>
            </a:endParaRPr>
          </a:p>
        </p:txBody>
      </p:sp>
      <p:sp>
        <p:nvSpPr>
          <p:cNvPr id="15370" name="Поле 6"/>
          <p:cNvSpPr txBox="1">
            <a:spLocks noChangeArrowheads="1"/>
          </p:cNvSpPr>
          <p:nvPr/>
        </p:nvSpPr>
        <p:spPr bwMode="auto">
          <a:xfrm>
            <a:off x="3357563" y="671513"/>
            <a:ext cx="927100" cy="296862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400" b="1">
                <a:latin typeface="Arial" charset="0"/>
                <a:ea typeface="Calibri" pitchFamily="34" charset="0"/>
                <a:cs typeface="Times New Roman" pitchFamily="18" charset="0"/>
              </a:rPr>
              <a:t>Анод (+)</a:t>
            </a:r>
            <a:endParaRPr lang="ru-RU" sz="1400" b="1">
              <a:latin typeface="Arial" charset="0"/>
              <a:ea typeface="Calibri" pitchFamily="34" charset="0"/>
            </a:endParaRPr>
          </a:p>
        </p:txBody>
      </p:sp>
      <p:sp>
        <p:nvSpPr>
          <p:cNvPr id="15371" name="Oval 24"/>
          <p:cNvSpPr>
            <a:spLocks noChangeArrowheads="1"/>
          </p:cNvSpPr>
          <p:nvPr/>
        </p:nvSpPr>
        <p:spPr bwMode="auto">
          <a:xfrm>
            <a:off x="1085850" y="2133600"/>
            <a:ext cx="7493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en-US" sz="14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+1</a:t>
            </a:r>
            <a:endParaRPr lang="en-US" sz="1400">
              <a:latin typeface="Arial" charset="0"/>
              <a:ea typeface="Calibri" pitchFamily="34" charset="0"/>
            </a:endParaRPr>
          </a:p>
        </p:txBody>
      </p:sp>
      <p:sp>
        <p:nvSpPr>
          <p:cNvPr id="15372" name="TextBox 37"/>
          <p:cNvSpPr txBox="1">
            <a:spLocks noChangeArrowheads="1"/>
          </p:cNvSpPr>
          <p:nvPr/>
        </p:nvSpPr>
        <p:spPr bwMode="auto">
          <a:xfrm>
            <a:off x="542925" y="2997200"/>
            <a:ext cx="352425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</a:rPr>
              <a:t>На катоде: </a:t>
            </a:r>
            <a:r>
              <a:rPr lang="ru-RU" b="1">
                <a:latin typeface="Times New Roman" pitchFamily="18" charset="0"/>
              </a:rPr>
              <a:t>2</a:t>
            </a:r>
            <a:r>
              <a:rPr lang="en-US" b="1"/>
              <a:t>H</a:t>
            </a:r>
            <a:r>
              <a:rPr lang="ru-RU" b="1" baseline="30000">
                <a:latin typeface="Times New Roman" pitchFamily="18" charset="0"/>
              </a:rPr>
              <a:t>+1 </a:t>
            </a:r>
            <a:r>
              <a:rPr lang="ru-RU" b="1">
                <a:latin typeface="Times New Roman" pitchFamily="18" charset="0"/>
              </a:rPr>
              <a:t>+2</a:t>
            </a:r>
            <a:r>
              <a:rPr lang="en-US" b="1"/>
              <a:t>e         H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 baseline="30000">
                <a:latin typeface="Times New Roman" pitchFamily="18" charset="0"/>
              </a:rPr>
              <a:t>0</a:t>
            </a:r>
            <a:r>
              <a:rPr lang="ru-RU" b="1">
                <a:latin typeface="Times New Roman" pitchFamily="18" charset="0"/>
              </a:rPr>
              <a:t> </a:t>
            </a:r>
            <a:endParaRPr lang="ru-RU">
              <a:latin typeface="Times New Roman" pitchFamily="18" charset="0"/>
            </a:endParaRPr>
          </a:p>
          <a:p>
            <a:r>
              <a:rPr lang="ru-RU">
                <a:latin typeface="Times New Roman" pitchFamily="18" charset="0"/>
              </a:rPr>
              <a:t>На аноде: </a:t>
            </a:r>
            <a:r>
              <a:rPr lang="ru-RU" b="1">
                <a:latin typeface="Times New Roman" pitchFamily="18" charset="0"/>
              </a:rPr>
              <a:t>2</a:t>
            </a:r>
            <a:r>
              <a:rPr lang="en-US" b="1"/>
              <a:t>Cl</a:t>
            </a:r>
            <a:r>
              <a:rPr lang="ru-RU" b="1" baseline="30000">
                <a:latin typeface="Times New Roman" pitchFamily="18" charset="0"/>
              </a:rPr>
              <a:t> – 1</a:t>
            </a:r>
            <a:r>
              <a:rPr lang="ru-RU" b="1">
                <a:latin typeface="Times New Roman" pitchFamily="18" charset="0"/>
              </a:rPr>
              <a:t> – 2</a:t>
            </a:r>
            <a:r>
              <a:rPr lang="en-US" b="1"/>
              <a:t>e</a:t>
            </a:r>
            <a:r>
              <a:rPr lang="en-US" b="1" baseline="30000"/>
              <a:t>           </a:t>
            </a:r>
            <a:r>
              <a:rPr lang="en-US" b="1"/>
              <a:t>Cl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 baseline="30000">
                <a:latin typeface="Times New Roman" pitchFamily="18" charset="0"/>
              </a:rPr>
              <a:t>0</a:t>
            </a:r>
            <a:r>
              <a:rPr lang="ru-RU" b="1">
                <a:latin typeface="Times New Roman" pitchFamily="18" charset="0"/>
              </a:rPr>
              <a:t> </a:t>
            </a:r>
            <a:endParaRPr lang="ru-RU">
              <a:latin typeface="Times New Roman" pitchFamily="18" charset="0"/>
            </a:endParaRPr>
          </a:p>
          <a:p>
            <a:r>
              <a:rPr lang="ru-RU">
                <a:latin typeface="Times New Roman" pitchFamily="18" charset="0"/>
              </a:rPr>
              <a:t>в растворе –</a:t>
            </a:r>
            <a:r>
              <a:rPr lang="ru-RU" b="1">
                <a:latin typeface="Times New Roman" pitchFamily="18" charset="0"/>
              </a:rPr>
              <a:t> </a:t>
            </a:r>
            <a:r>
              <a:rPr lang="en-US" b="1"/>
              <a:t>NaOH</a:t>
            </a:r>
            <a:endParaRPr lang="ru-RU">
              <a:latin typeface="Times New Roman" pitchFamily="18" charset="0"/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>
            <a:off x="2700338" y="3213100"/>
            <a:ext cx="3587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2738438" y="3429000"/>
            <a:ext cx="2825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75" name="TextBox 43"/>
          <p:cNvSpPr txBox="1">
            <a:spLocks noChangeArrowheads="1"/>
          </p:cNvSpPr>
          <p:nvPr/>
        </p:nvSpPr>
        <p:spPr bwMode="auto">
          <a:xfrm>
            <a:off x="352425" y="4076700"/>
            <a:ext cx="558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2</a:t>
            </a:r>
            <a:r>
              <a:rPr lang="en-US" b="1"/>
              <a:t>NaCl  </a:t>
            </a:r>
            <a:r>
              <a:rPr lang="ru-RU" b="1">
                <a:latin typeface="Times New Roman" pitchFamily="18" charset="0"/>
              </a:rPr>
              <a:t>+ Н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>
                <a:latin typeface="Times New Roman" pitchFamily="18" charset="0"/>
              </a:rPr>
              <a:t>О </a:t>
            </a:r>
            <a:r>
              <a:rPr lang="en-US"/>
              <a:t>          </a:t>
            </a:r>
            <a:r>
              <a:rPr lang="en-US" b="1"/>
              <a:t>H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 baseline="30000">
                <a:latin typeface="Times New Roman" pitchFamily="18" charset="0"/>
              </a:rPr>
              <a:t>0</a:t>
            </a:r>
            <a:r>
              <a:rPr lang="ru-RU" b="1">
                <a:latin typeface="Times New Roman" pitchFamily="18" charset="0"/>
              </a:rPr>
              <a:t>  + </a:t>
            </a:r>
            <a:r>
              <a:rPr lang="en-US" b="1"/>
              <a:t>Cl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 baseline="30000">
                <a:latin typeface="Times New Roman" pitchFamily="18" charset="0"/>
              </a:rPr>
              <a:t>0</a:t>
            </a:r>
            <a:r>
              <a:rPr lang="ru-RU" b="1">
                <a:latin typeface="Times New Roman" pitchFamily="18" charset="0"/>
              </a:rPr>
              <a:t>  + </a:t>
            </a:r>
            <a:r>
              <a:rPr lang="en-US" b="1"/>
              <a:t>2NaOH</a:t>
            </a:r>
            <a:endParaRPr lang="ru-RU">
              <a:latin typeface="Times New Roman" pitchFamily="18" charset="0"/>
            </a:endParaRPr>
          </a:p>
        </p:txBody>
      </p:sp>
      <p:graphicFrame>
        <p:nvGraphicFramePr>
          <p:cNvPr id="45" name="Таблица 44"/>
          <p:cNvGraphicFramePr>
            <a:graphicFrameLocks noGrp="1"/>
          </p:cNvGraphicFramePr>
          <p:nvPr/>
        </p:nvGraphicFramePr>
        <p:xfrm>
          <a:off x="233363" y="4652963"/>
          <a:ext cx="5825490" cy="1463040"/>
        </p:xfrm>
        <a:graphic>
          <a:graphicData uri="http://schemas.openxmlformats.org/drawingml/2006/table">
            <a:tbl>
              <a:tblPr firstRow="1" firstCol="1" bandRow="1"/>
              <a:tblGrid>
                <a:gridCol w="1477645"/>
                <a:gridCol w="816610"/>
                <a:gridCol w="513080"/>
                <a:gridCol w="681990"/>
                <a:gridCol w="1259840"/>
                <a:gridCol w="107632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Переход   е</a:t>
                      </a: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 е</a:t>
                      </a:r>
                      <a:r>
                        <a:rPr lang="ru-RU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НОК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Коэф.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Ок-ль </a:t>
                      </a: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в-ль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Ок-е </a:t>
                      </a:r>
                      <a:r>
                        <a:rPr lang="en-US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в-е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2H</a:t>
                      </a:r>
                      <a:r>
                        <a:rPr lang="en-US" sz="1200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+1 </a:t>
                      </a: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b="1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ru-RU" sz="1200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2е </a:t>
                      </a:r>
                      <a:r>
                        <a:rPr lang="en-US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ru-RU" sz="1200" b="1" baseline="-25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200" b="1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Окислитель, т.к. принимает е</a:t>
                      </a: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процессе реакции восстанавливается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2Cl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r>
                        <a:rPr lang="ru-RU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 2</a:t>
                      </a:r>
                      <a:r>
                        <a:rPr lang="ru-RU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      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en-US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Cl</a:t>
                      </a:r>
                      <a:r>
                        <a:rPr lang="en-US" sz="1200" b="1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200" b="1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Восстановитель, т.к. отдает е</a:t>
                      </a: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процессе реакции окисляется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9" name="Прямая со стрелкой 48"/>
          <p:cNvCxnSpPr/>
          <p:nvPr/>
        </p:nvCxnSpPr>
        <p:spPr>
          <a:xfrm>
            <a:off x="1960563" y="4262438"/>
            <a:ext cx="45085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971550" y="5157788"/>
            <a:ext cx="2159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971550" y="5876925"/>
            <a:ext cx="2159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409" name="Рисунок 55" descr="http://www.rza.org.ua/up/glossary/preview/electroliz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960438"/>
            <a:ext cx="3656013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395288" y="404813"/>
            <a:ext cx="7705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</a:rPr>
              <a:t>При электролизе раствора нитрата серебра масса катода увеличилась на 6 г. Вычислите объем газа выделившегося на аноде.</a:t>
            </a:r>
          </a:p>
        </p:txBody>
      </p:sp>
      <p:sp>
        <p:nvSpPr>
          <p:cNvPr id="16387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cxnSp>
        <p:nvCxnSpPr>
          <p:cNvPr id="16388" name="AutoShape 34"/>
          <p:cNvCxnSpPr>
            <a:cxnSpLocks noChangeShapeType="1"/>
          </p:cNvCxnSpPr>
          <p:nvPr/>
        </p:nvCxnSpPr>
        <p:spPr bwMode="auto">
          <a:xfrm>
            <a:off x="2247900" y="1258888"/>
            <a:ext cx="0" cy="12573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6389" name="TextBox 37"/>
          <p:cNvSpPr txBox="1">
            <a:spLocks noChangeArrowheads="1"/>
          </p:cNvSpPr>
          <p:nvPr/>
        </p:nvSpPr>
        <p:spPr bwMode="auto">
          <a:xfrm>
            <a:off x="179388" y="1258888"/>
            <a:ext cx="850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 Дано</a:t>
            </a:r>
          </a:p>
        </p:txBody>
      </p:sp>
      <p:sp>
        <p:nvSpPr>
          <p:cNvPr id="16390" name="TextBox 38"/>
          <p:cNvSpPr txBox="1">
            <a:spLocks noChangeArrowheads="1"/>
          </p:cNvSpPr>
          <p:nvPr/>
        </p:nvSpPr>
        <p:spPr bwMode="auto">
          <a:xfrm>
            <a:off x="2247900" y="1252538"/>
            <a:ext cx="1092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</a:rPr>
              <a:t>Решение</a:t>
            </a:r>
          </a:p>
        </p:txBody>
      </p:sp>
      <p:sp>
        <p:nvSpPr>
          <p:cNvPr id="16391" name="Прямоугольник 39"/>
          <p:cNvSpPr>
            <a:spLocks noChangeArrowheads="1"/>
          </p:cNvSpPr>
          <p:nvPr/>
        </p:nvSpPr>
        <p:spPr bwMode="auto">
          <a:xfrm>
            <a:off x="2301875" y="1549400"/>
            <a:ext cx="457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</a:rPr>
              <a:t>1) Составим схему электролиза </a:t>
            </a:r>
          </a:p>
        </p:txBody>
      </p:sp>
      <p:sp>
        <p:nvSpPr>
          <p:cNvPr id="16392" name="Прямоугольник 44"/>
          <p:cNvSpPr>
            <a:spLocks noChangeArrowheads="1"/>
          </p:cNvSpPr>
          <p:nvPr/>
        </p:nvSpPr>
        <p:spPr bwMode="auto">
          <a:xfrm>
            <a:off x="179388" y="1611313"/>
            <a:ext cx="19208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AgNO</a:t>
            </a:r>
            <a:r>
              <a:rPr lang="ru-RU" sz="1600" baseline="-25000">
                <a:latin typeface="Times New Roman" pitchFamily="18" charset="0"/>
              </a:rPr>
              <a:t>3</a:t>
            </a:r>
            <a:r>
              <a:rPr lang="ru-RU" sz="1600">
                <a:latin typeface="Times New Roman" pitchFamily="18" charset="0"/>
              </a:rPr>
              <a:t>, </a:t>
            </a:r>
            <a:r>
              <a:rPr lang="en-US" sz="1600"/>
              <a:t>HOH</a:t>
            </a:r>
            <a:r>
              <a:rPr lang="ru-RU" sz="1600">
                <a:latin typeface="Times New Roman" pitchFamily="18" charset="0"/>
              </a:rPr>
              <a:t> </a:t>
            </a:r>
          </a:p>
          <a:p>
            <a:r>
              <a:rPr lang="en-US" sz="1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lang="ru-RU" sz="1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катода увел на 6г,</a:t>
            </a:r>
          </a:p>
          <a:p>
            <a:r>
              <a:rPr lang="ru-RU" sz="1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следовательно,</a:t>
            </a:r>
          </a:p>
          <a:p>
            <a:r>
              <a:rPr lang="ru-RU" sz="1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Ag</a:t>
            </a:r>
            <a:r>
              <a:rPr lang="ru-RU" sz="1600">
                <a:latin typeface="Times New Roman" pitchFamily="18" charset="0"/>
                <a:cs typeface="Times New Roman" pitchFamily="18" charset="0"/>
              </a:rPr>
              <a:t>) = 6 г. </a:t>
            </a: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179388" y="2689225"/>
            <a:ext cx="18002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394" name="TextBox 48"/>
          <p:cNvSpPr txBox="1">
            <a:spLocks noChangeArrowheads="1"/>
          </p:cNvSpPr>
          <p:nvPr/>
        </p:nvSpPr>
        <p:spPr bwMode="auto">
          <a:xfrm>
            <a:off x="328613" y="2841625"/>
            <a:ext cx="1622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V </a:t>
            </a:r>
            <a:r>
              <a:rPr lang="ru-RU" sz="1600">
                <a:latin typeface="Times New Roman" pitchFamily="18" charset="0"/>
              </a:rPr>
              <a:t>газа на аноде?</a:t>
            </a:r>
          </a:p>
        </p:txBody>
      </p:sp>
      <p:sp>
        <p:nvSpPr>
          <p:cNvPr id="71" name="Прямая соединительная линия 22"/>
          <p:cNvSpPr>
            <a:spLocks noChangeShapeType="1"/>
          </p:cNvSpPr>
          <p:nvPr/>
        </p:nvSpPr>
        <p:spPr bwMode="auto">
          <a:xfrm flipH="1">
            <a:off x="2784475" y="2144713"/>
            <a:ext cx="0" cy="1662112"/>
          </a:xfrm>
          <a:prstGeom prst="line">
            <a:avLst/>
          </a:prstGeom>
          <a:noFill/>
          <a:ln w="25400" algn="ctr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72" name="Прямая соединительная линия 22"/>
          <p:cNvSpPr>
            <a:spLocks noChangeShapeType="1"/>
          </p:cNvSpPr>
          <p:nvPr/>
        </p:nvSpPr>
        <p:spPr bwMode="auto">
          <a:xfrm flipH="1">
            <a:off x="4751388" y="2163763"/>
            <a:ext cx="39687" cy="1643062"/>
          </a:xfrm>
          <a:prstGeom prst="line">
            <a:avLst/>
          </a:prstGeom>
          <a:noFill/>
          <a:ln w="25400" algn="ctr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cxnSp>
        <p:nvCxnSpPr>
          <p:cNvPr id="16397" name="Скругленная соединительная линия 4"/>
          <p:cNvCxnSpPr>
            <a:cxnSpLocks noChangeShapeType="1"/>
          </p:cNvCxnSpPr>
          <p:nvPr/>
        </p:nvCxnSpPr>
        <p:spPr bwMode="auto">
          <a:xfrm flipV="1">
            <a:off x="2168525" y="2163763"/>
            <a:ext cx="679450" cy="11747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16398" name="Скругленная соединительная линия 3"/>
          <p:cNvCxnSpPr>
            <a:cxnSpLocks noChangeShapeType="1"/>
          </p:cNvCxnSpPr>
          <p:nvPr/>
        </p:nvCxnSpPr>
        <p:spPr bwMode="auto">
          <a:xfrm rot="10800000">
            <a:off x="4789488" y="2174875"/>
            <a:ext cx="568325" cy="82550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6399" name="Поле 6"/>
          <p:cNvSpPr txBox="1">
            <a:spLocks noChangeArrowheads="1"/>
          </p:cNvSpPr>
          <p:nvPr/>
        </p:nvSpPr>
        <p:spPr bwMode="auto">
          <a:xfrm>
            <a:off x="4751388" y="1782763"/>
            <a:ext cx="922337" cy="361950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sz="1400" b="1">
                <a:latin typeface="Arial" charset="0"/>
                <a:ea typeface="Calibri" pitchFamily="34" charset="0"/>
                <a:cs typeface="Times New Roman" pitchFamily="18" charset="0"/>
              </a:rPr>
              <a:t>Анод (+)</a:t>
            </a:r>
          </a:p>
        </p:txBody>
      </p:sp>
      <p:sp>
        <p:nvSpPr>
          <p:cNvPr id="16400" name="Поле 5"/>
          <p:cNvSpPr txBox="1">
            <a:spLocks noChangeArrowheads="1"/>
          </p:cNvSpPr>
          <p:nvPr/>
        </p:nvSpPr>
        <p:spPr bwMode="auto">
          <a:xfrm>
            <a:off x="2411413" y="1828800"/>
            <a:ext cx="1120775" cy="315913"/>
          </a:xfrm>
          <a:prstGeom prst="rect">
            <a:avLst/>
          </a:prstGeom>
          <a:solidFill>
            <a:srgbClr val="FFFFFF"/>
          </a:solidFill>
          <a:ln w="6350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ru-RU" sz="1400" b="1">
                <a:latin typeface="Arial" charset="0"/>
                <a:ea typeface="Calibri" pitchFamily="34" charset="0"/>
                <a:cs typeface="Times New Roman" pitchFamily="18" charset="0"/>
              </a:rPr>
              <a:t>Катод (</a:t>
            </a:r>
            <a:r>
              <a:rPr lang="ru-RU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lang="ru-RU" sz="1400" b="1">
                <a:latin typeface="Arial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1400" b="1">
              <a:latin typeface="Arial" charset="0"/>
              <a:ea typeface="Calibri" pitchFamily="34" charset="0"/>
            </a:endParaRPr>
          </a:p>
        </p:txBody>
      </p:sp>
      <p:sp>
        <p:nvSpPr>
          <p:cNvPr id="16401" name="Freeform 21"/>
          <p:cNvSpPr>
            <a:spLocks/>
          </p:cNvSpPr>
          <p:nvPr/>
        </p:nvSpPr>
        <p:spPr bwMode="auto">
          <a:xfrm>
            <a:off x="2971800" y="2309813"/>
            <a:ext cx="1600200" cy="1196975"/>
          </a:xfrm>
          <a:custGeom>
            <a:avLst/>
            <a:gdLst>
              <a:gd name="T0" fmla="*/ 677566 w 2362"/>
              <a:gd name="T1" fmla="*/ 418815 h 1200"/>
              <a:gd name="T2" fmla="*/ 342171 w 2362"/>
              <a:gd name="T3" fmla="*/ 448731 h 1200"/>
              <a:gd name="T4" fmla="*/ 281190 w 2362"/>
              <a:gd name="T5" fmla="*/ 493604 h 1200"/>
              <a:gd name="T6" fmla="*/ 189718 w 2362"/>
              <a:gd name="T7" fmla="*/ 523519 h 1200"/>
              <a:gd name="T8" fmla="*/ 37266 w 2362"/>
              <a:gd name="T9" fmla="*/ 717969 h 1200"/>
              <a:gd name="T10" fmla="*/ 6776 w 2362"/>
              <a:gd name="T11" fmla="*/ 867546 h 1200"/>
              <a:gd name="T12" fmla="*/ 98247 w 2362"/>
              <a:gd name="T13" fmla="*/ 1196615 h 1200"/>
              <a:gd name="T14" fmla="*/ 301517 w 2362"/>
              <a:gd name="T15" fmla="*/ 1181657 h 1200"/>
              <a:gd name="T16" fmla="*/ 352334 w 2362"/>
              <a:gd name="T17" fmla="*/ 1151742 h 1200"/>
              <a:gd name="T18" fmla="*/ 626749 w 2362"/>
              <a:gd name="T19" fmla="*/ 1017123 h 1200"/>
              <a:gd name="T20" fmla="*/ 708057 w 2362"/>
              <a:gd name="T21" fmla="*/ 942334 h 1200"/>
              <a:gd name="T22" fmla="*/ 1043452 w 2362"/>
              <a:gd name="T23" fmla="*/ 897461 h 1200"/>
              <a:gd name="T24" fmla="*/ 1226395 w 2362"/>
              <a:gd name="T25" fmla="*/ 852588 h 1200"/>
              <a:gd name="T26" fmla="*/ 1378847 w 2362"/>
              <a:gd name="T27" fmla="*/ 762842 h 1200"/>
              <a:gd name="T28" fmla="*/ 1439828 w 2362"/>
              <a:gd name="T29" fmla="*/ 732927 h 1200"/>
              <a:gd name="T30" fmla="*/ 1521136 w 2362"/>
              <a:gd name="T31" fmla="*/ 598308 h 1200"/>
              <a:gd name="T32" fmla="*/ 1592280 w 2362"/>
              <a:gd name="T33" fmla="*/ 373942 h 1200"/>
              <a:gd name="T34" fmla="*/ 1500809 w 2362"/>
              <a:gd name="T35" fmla="*/ 29915 h 1200"/>
              <a:gd name="T36" fmla="*/ 1409337 w 2362"/>
              <a:gd name="T37" fmla="*/ 14958 h 1200"/>
              <a:gd name="T38" fmla="*/ 1297539 w 2362"/>
              <a:gd name="T39" fmla="*/ 0 h 1200"/>
              <a:gd name="T40" fmla="*/ 1165414 w 2362"/>
              <a:gd name="T41" fmla="*/ 59831 h 1200"/>
              <a:gd name="T42" fmla="*/ 1084106 w 2362"/>
              <a:gd name="T43" fmla="*/ 134619 h 1200"/>
              <a:gd name="T44" fmla="*/ 951980 w 2362"/>
              <a:gd name="T45" fmla="*/ 269238 h 1200"/>
              <a:gd name="T46" fmla="*/ 890999 w 2362"/>
              <a:gd name="T47" fmla="*/ 329069 h 1200"/>
              <a:gd name="T48" fmla="*/ 789364 w 2362"/>
              <a:gd name="T49" fmla="*/ 373942 h 1200"/>
              <a:gd name="T50" fmla="*/ 677566 w 2362"/>
              <a:gd name="T51" fmla="*/ 418815 h 120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2362"/>
              <a:gd name="T79" fmla="*/ 0 h 1200"/>
              <a:gd name="T80" fmla="*/ 2362 w 2362"/>
              <a:gd name="T81" fmla="*/ 1200 h 120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2362" h="1200">
                <a:moveTo>
                  <a:pt x="1000" y="420"/>
                </a:moveTo>
                <a:cubicBezTo>
                  <a:pt x="827" y="426"/>
                  <a:pt x="668" y="409"/>
                  <a:pt x="505" y="450"/>
                </a:cubicBezTo>
                <a:cubicBezTo>
                  <a:pt x="301" y="501"/>
                  <a:pt x="635" y="422"/>
                  <a:pt x="415" y="495"/>
                </a:cubicBezTo>
                <a:cubicBezTo>
                  <a:pt x="372" y="509"/>
                  <a:pt x="321" y="502"/>
                  <a:pt x="280" y="525"/>
                </a:cubicBezTo>
                <a:cubicBezTo>
                  <a:pt x="180" y="581"/>
                  <a:pt x="133" y="642"/>
                  <a:pt x="55" y="720"/>
                </a:cubicBezTo>
                <a:cubicBezTo>
                  <a:pt x="38" y="770"/>
                  <a:pt x="27" y="820"/>
                  <a:pt x="10" y="870"/>
                </a:cubicBezTo>
                <a:cubicBezTo>
                  <a:pt x="24" y="1055"/>
                  <a:pt x="0" y="1103"/>
                  <a:pt x="145" y="1200"/>
                </a:cubicBezTo>
                <a:cubicBezTo>
                  <a:pt x="245" y="1195"/>
                  <a:pt x="346" y="1197"/>
                  <a:pt x="445" y="1185"/>
                </a:cubicBezTo>
                <a:cubicBezTo>
                  <a:pt x="472" y="1182"/>
                  <a:pt x="494" y="1163"/>
                  <a:pt x="520" y="1155"/>
                </a:cubicBezTo>
                <a:cubicBezTo>
                  <a:pt x="655" y="1114"/>
                  <a:pt x="794" y="1076"/>
                  <a:pt x="925" y="1020"/>
                </a:cubicBezTo>
                <a:cubicBezTo>
                  <a:pt x="1169" y="916"/>
                  <a:pt x="787" y="1074"/>
                  <a:pt x="1045" y="945"/>
                </a:cubicBezTo>
                <a:cubicBezTo>
                  <a:pt x="1138" y="898"/>
                  <a:pt x="1474" y="903"/>
                  <a:pt x="1540" y="900"/>
                </a:cubicBezTo>
                <a:cubicBezTo>
                  <a:pt x="1628" y="871"/>
                  <a:pt x="1720" y="877"/>
                  <a:pt x="1810" y="855"/>
                </a:cubicBezTo>
                <a:cubicBezTo>
                  <a:pt x="1889" y="776"/>
                  <a:pt x="1933" y="796"/>
                  <a:pt x="2035" y="765"/>
                </a:cubicBezTo>
                <a:cubicBezTo>
                  <a:pt x="2065" y="756"/>
                  <a:pt x="2125" y="735"/>
                  <a:pt x="2125" y="735"/>
                </a:cubicBezTo>
                <a:cubicBezTo>
                  <a:pt x="2165" y="695"/>
                  <a:pt x="2218" y="654"/>
                  <a:pt x="2245" y="600"/>
                </a:cubicBezTo>
                <a:cubicBezTo>
                  <a:pt x="2282" y="525"/>
                  <a:pt x="2303" y="445"/>
                  <a:pt x="2350" y="375"/>
                </a:cubicBezTo>
                <a:cubicBezTo>
                  <a:pt x="2339" y="285"/>
                  <a:pt x="2362" y="54"/>
                  <a:pt x="2215" y="30"/>
                </a:cubicBezTo>
                <a:cubicBezTo>
                  <a:pt x="2170" y="23"/>
                  <a:pt x="2125" y="20"/>
                  <a:pt x="2080" y="15"/>
                </a:cubicBezTo>
                <a:cubicBezTo>
                  <a:pt x="2025" y="10"/>
                  <a:pt x="1970" y="5"/>
                  <a:pt x="1915" y="0"/>
                </a:cubicBezTo>
                <a:cubicBezTo>
                  <a:pt x="1833" y="14"/>
                  <a:pt x="1795" y="35"/>
                  <a:pt x="1720" y="60"/>
                </a:cubicBezTo>
                <a:cubicBezTo>
                  <a:pt x="1550" y="187"/>
                  <a:pt x="1765" y="32"/>
                  <a:pt x="1600" y="135"/>
                </a:cubicBezTo>
                <a:cubicBezTo>
                  <a:pt x="1534" y="177"/>
                  <a:pt x="1471" y="226"/>
                  <a:pt x="1405" y="270"/>
                </a:cubicBezTo>
                <a:cubicBezTo>
                  <a:pt x="1375" y="290"/>
                  <a:pt x="1349" y="319"/>
                  <a:pt x="1315" y="330"/>
                </a:cubicBezTo>
                <a:cubicBezTo>
                  <a:pt x="1205" y="367"/>
                  <a:pt x="1256" y="352"/>
                  <a:pt x="1165" y="375"/>
                </a:cubicBezTo>
                <a:cubicBezTo>
                  <a:pt x="1102" y="417"/>
                  <a:pt x="1077" y="420"/>
                  <a:pt x="1000" y="42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 </a:t>
            </a:r>
            <a:r>
              <a:rPr lang="en-US" b="1"/>
              <a:t>NO</a:t>
            </a:r>
            <a:r>
              <a:rPr lang="en-US" b="1" baseline="-25000"/>
              <a:t>3</a:t>
            </a:r>
            <a:r>
              <a:rPr lang="en-US"/>
              <a:t>        </a:t>
            </a:r>
            <a:r>
              <a:rPr lang="en-US" sz="1200" b="1"/>
              <a:t>NO</a:t>
            </a:r>
            <a:r>
              <a:rPr lang="en-US" sz="1200" b="1" baseline="-25000"/>
              <a:t>3</a:t>
            </a:r>
            <a:r>
              <a:rPr lang="en-US" sz="1200" b="1" baseline="30000"/>
              <a:t>-1</a:t>
            </a:r>
          </a:p>
          <a:p>
            <a:endParaRPr lang="en-US" sz="1200" b="1" baseline="30000"/>
          </a:p>
          <a:p>
            <a:endParaRPr lang="en-US" sz="1200" b="1" baseline="30000"/>
          </a:p>
          <a:p>
            <a:endParaRPr lang="en-US" sz="1200" b="1" baseline="30000"/>
          </a:p>
          <a:p>
            <a:endParaRPr lang="en-US" sz="1200" b="1" baseline="30000"/>
          </a:p>
          <a:p>
            <a:r>
              <a:rPr lang="en-US" sz="1200" b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200" b="1" baseline="30000">
                <a:latin typeface="Times New Roman" pitchFamily="18" charset="0"/>
                <a:cs typeface="Times New Roman" pitchFamily="18" charset="0"/>
              </a:rPr>
              <a:t>+1</a:t>
            </a:r>
            <a:r>
              <a:rPr lang="en-US"/>
              <a:t>                                  </a:t>
            </a:r>
          </a:p>
          <a:p>
            <a:r>
              <a:rPr lang="en-US" sz="1200"/>
              <a:t>                        </a:t>
            </a:r>
            <a:endParaRPr lang="ru-RU" sz="1200" b="1">
              <a:latin typeface="Times New Roman" pitchFamily="18" charset="0"/>
            </a:endParaRPr>
          </a:p>
        </p:txBody>
      </p:sp>
      <p:sp>
        <p:nvSpPr>
          <p:cNvPr id="16402" name="Oval 24"/>
          <p:cNvSpPr>
            <a:spLocks noChangeArrowheads="1"/>
          </p:cNvSpPr>
          <p:nvPr/>
        </p:nvSpPr>
        <p:spPr bwMode="auto">
          <a:xfrm>
            <a:off x="2852738" y="2128838"/>
            <a:ext cx="906462" cy="5905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Ag</a:t>
            </a:r>
            <a:r>
              <a:rPr lang="en-US" sz="14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+1</a:t>
            </a:r>
            <a:endParaRPr lang="en-US" sz="1400">
              <a:latin typeface="Arial" charset="0"/>
              <a:ea typeface="Calibri" pitchFamily="34" charset="0"/>
            </a:endParaRPr>
          </a:p>
        </p:txBody>
      </p:sp>
      <p:sp>
        <p:nvSpPr>
          <p:cNvPr id="16403" name="Oval 20"/>
          <p:cNvSpPr>
            <a:spLocks noChangeArrowheads="1"/>
          </p:cNvSpPr>
          <p:nvPr/>
        </p:nvSpPr>
        <p:spPr bwMode="auto">
          <a:xfrm>
            <a:off x="3875088" y="3179763"/>
            <a:ext cx="811212" cy="6000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OH</a:t>
            </a:r>
            <a:r>
              <a:rPr lang="en-US" sz="14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sz="10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lang="en-US">
              <a:latin typeface="Arial" charset="0"/>
              <a:ea typeface="Calibri" pitchFamily="34" charset="0"/>
            </a:endParaRPr>
          </a:p>
        </p:txBody>
      </p:sp>
      <p:sp>
        <p:nvSpPr>
          <p:cNvPr id="16404" name="TextBox 88"/>
          <p:cNvSpPr txBox="1">
            <a:spLocks noChangeArrowheads="1"/>
          </p:cNvSpPr>
          <p:nvPr/>
        </p:nvSpPr>
        <p:spPr bwMode="auto">
          <a:xfrm>
            <a:off x="2181225" y="3835400"/>
            <a:ext cx="34512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Times New Roman" pitchFamily="18" charset="0"/>
              </a:rPr>
              <a:t>На катоде: </a:t>
            </a:r>
            <a:r>
              <a:rPr lang="en-US" sz="1600"/>
              <a:t>Ag</a:t>
            </a:r>
            <a:r>
              <a:rPr lang="ru-RU" sz="1600" baseline="30000">
                <a:latin typeface="Times New Roman" pitchFamily="18" charset="0"/>
              </a:rPr>
              <a:t>+1 </a:t>
            </a:r>
            <a:r>
              <a:rPr lang="ru-RU" sz="1600">
                <a:latin typeface="Times New Roman" pitchFamily="18" charset="0"/>
              </a:rPr>
              <a:t>+1</a:t>
            </a:r>
            <a:r>
              <a:rPr lang="en-US" sz="1600"/>
              <a:t>e      </a:t>
            </a:r>
            <a:r>
              <a:rPr lang="en-US" sz="1600" b="1"/>
              <a:t>Ag</a:t>
            </a:r>
            <a:r>
              <a:rPr lang="ru-RU" sz="1600" b="1" baseline="30000">
                <a:latin typeface="Times New Roman" pitchFamily="18" charset="0"/>
              </a:rPr>
              <a:t>0</a:t>
            </a:r>
            <a:r>
              <a:rPr lang="en-US" sz="1600" b="1"/>
              <a:t> </a:t>
            </a:r>
            <a:endParaRPr lang="ru-RU" sz="1600">
              <a:latin typeface="Times New Roman" pitchFamily="18" charset="0"/>
            </a:endParaRPr>
          </a:p>
          <a:p>
            <a:r>
              <a:rPr lang="ru-RU" sz="1600">
                <a:latin typeface="Times New Roman" pitchFamily="18" charset="0"/>
              </a:rPr>
              <a:t>На аноде: 4ОН</a:t>
            </a:r>
            <a:r>
              <a:rPr lang="ru-RU" sz="1600" baseline="30000">
                <a:latin typeface="Times New Roman" pitchFamily="18" charset="0"/>
              </a:rPr>
              <a:t> – 1</a:t>
            </a:r>
            <a:r>
              <a:rPr lang="ru-RU" sz="1600">
                <a:latin typeface="Times New Roman" pitchFamily="18" charset="0"/>
              </a:rPr>
              <a:t> – 4</a:t>
            </a:r>
            <a:r>
              <a:rPr lang="en-US" sz="1600"/>
              <a:t>e</a:t>
            </a:r>
            <a:r>
              <a:rPr lang="en-US" sz="1600" baseline="30000"/>
              <a:t>         </a:t>
            </a:r>
            <a:r>
              <a:rPr lang="ru-RU" sz="1600" b="1">
                <a:latin typeface="Times New Roman" pitchFamily="18" charset="0"/>
              </a:rPr>
              <a:t>2Н</a:t>
            </a:r>
            <a:r>
              <a:rPr lang="ru-RU" sz="1600" b="1" baseline="-25000">
                <a:latin typeface="Times New Roman" pitchFamily="18" charset="0"/>
              </a:rPr>
              <a:t>2</a:t>
            </a:r>
            <a:r>
              <a:rPr lang="ru-RU" sz="1600" b="1">
                <a:latin typeface="Times New Roman" pitchFamily="18" charset="0"/>
              </a:rPr>
              <a:t>О + О</a:t>
            </a:r>
            <a:r>
              <a:rPr lang="ru-RU" sz="1600" b="1" baseline="-25000">
                <a:latin typeface="Times New Roman" pitchFamily="18" charset="0"/>
              </a:rPr>
              <a:t>2</a:t>
            </a:r>
            <a:r>
              <a:rPr lang="ru-RU" sz="1600" b="1" baseline="30000">
                <a:latin typeface="Times New Roman" pitchFamily="18" charset="0"/>
              </a:rPr>
              <a:t>0</a:t>
            </a:r>
            <a:r>
              <a:rPr lang="ru-RU" sz="1600" b="1">
                <a:latin typeface="Times New Roman" pitchFamily="18" charset="0"/>
              </a:rPr>
              <a:t> </a:t>
            </a:r>
            <a:endParaRPr lang="ru-RU" sz="1600">
              <a:latin typeface="Times New Roman" pitchFamily="18" charset="0"/>
            </a:endParaRPr>
          </a:p>
          <a:p>
            <a:r>
              <a:rPr lang="ru-RU" sz="1600">
                <a:latin typeface="Times New Roman" pitchFamily="18" charset="0"/>
              </a:rPr>
              <a:t>в растворе –</a:t>
            </a:r>
            <a:r>
              <a:rPr lang="ru-RU" sz="1600" b="1">
                <a:latin typeface="Times New Roman" pitchFamily="18" charset="0"/>
              </a:rPr>
              <a:t> </a:t>
            </a:r>
            <a:r>
              <a:rPr lang="en-US" sz="1600" b="1"/>
              <a:t>HNO</a:t>
            </a:r>
            <a:r>
              <a:rPr lang="ru-RU" sz="1600" b="1" baseline="-25000">
                <a:latin typeface="Times New Roman" pitchFamily="18" charset="0"/>
              </a:rPr>
              <a:t>3</a:t>
            </a:r>
            <a:endParaRPr lang="ru-RU" sz="1600">
              <a:latin typeface="Times New Roman" pitchFamily="18" charset="0"/>
            </a:endParaRPr>
          </a:p>
        </p:txBody>
      </p:sp>
      <p:cxnSp>
        <p:nvCxnSpPr>
          <p:cNvPr id="91" name="Прямая со стрелкой 90"/>
          <p:cNvCxnSpPr/>
          <p:nvPr/>
        </p:nvCxnSpPr>
        <p:spPr>
          <a:xfrm>
            <a:off x="4067175" y="4005263"/>
            <a:ext cx="1809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/>
          <p:nvPr/>
        </p:nvCxnSpPr>
        <p:spPr>
          <a:xfrm>
            <a:off x="4248150" y="4251325"/>
            <a:ext cx="1793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407" name="TextBox 93"/>
          <p:cNvSpPr txBox="1">
            <a:spLocks noChangeArrowheads="1"/>
          </p:cNvSpPr>
          <p:nvPr/>
        </p:nvSpPr>
        <p:spPr bwMode="auto">
          <a:xfrm>
            <a:off x="395288" y="4667250"/>
            <a:ext cx="482917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2) </a:t>
            </a:r>
            <a:r>
              <a:rPr lang="ru-RU" sz="1600">
                <a:latin typeface="Times New Roman" pitchFamily="18" charset="0"/>
              </a:rPr>
              <a:t>Составим уравнение реакции электролиза:</a:t>
            </a:r>
          </a:p>
          <a:p>
            <a:r>
              <a:rPr lang="ru-RU" sz="1600" b="1">
                <a:latin typeface="Times New Roman" pitchFamily="18" charset="0"/>
              </a:rPr>
              <a:t>4</a:t>
            </a:r>
            <a:r>
              <a:rPr lang="en-US" sz="1600" b="1"/>
              <a:t>AgNO</a:t>
            </a:r>
            <a:r>
              <a:rPr lang="ru-RU" sz="1600" b="1" baseline="-25000">
                <a:latin typeface="Times New Roman" pitchFamily="18" charset="0"/>
              </a:rPr>
              <a:t>3</a:t>
            </a:r>
            <a:r>
              <a:rPr lang="ru-RU" sz="1600" b="1">
                <a:latin typeface="Times New Roman" pitchFamily="18" charset="0"/>
              </a:rPr>
              <a:t> + 3Н</a:t>
            </a:r>
            <a:r>
              <a:rPr lang="ru-RU" sz="1600" b="1" baseline="-25000">
                <a:latin typeface="Times New Roman" pitchFamily="18" charset="0"/>
              </a:rPr>
              <a:t>2</a:t>
            </a:r>
            <a:r>
              <a:rPr lang="ru-RU" sz="1600" b="1">
                <a:latin typeface="Times New Roman" pitchFamily="18" charset="0"/>
              </a:rPr>
              <a:t>О </a:t>
            </a:r>
            <a:r>
              <a:rPr lang="ru-RU" sz="1600">
                <a:latin typeface="Times New Roman" pitchFamily="18" charset="0"/>
              </a:rPr>
              <a:t> </a:t>
            </a:r>
            <a:r>
              <a:rPr lang="en-US" sz="1600"/>
              <a:t>         </a:t>
            </a:r>
            <a:r>
              <a:rPr lang="ru-RU" sz="1600">
                <a:latin typeface="Times New Roman" pitchFamily="18" charset="0"/>
              </a:rPr>
              <a:t>4</a:t>
            </a:r>
            <a:r>
              <a:rPr lang="en-US" sz="1600" b="1"/>
              <a:t>Ag</a:t>
            </a:r>
            <a:r>
              <a:rPr lang="ru-RU" sz="1600" b="1" baseline="30000">
                <a:latin typeface="Times New Roman" pitchFamily="18" charset="0"/>
              </a:rPr>
              <a:t>0</a:t>
            </a:r>
            <a:r>
              <a:rPr lang="ru-RU" sz="1600" b="1">
                <a:latin typeface="Times New Roman" pitchFamily="18" charset="0"/>
              </a:rPr>
              <a:t> </a:t>
            </a:r>
            <a:r>
              <a:rPr lang="ru-RU" sz="1600">
                <a:latin typeface="Times New Roman" pitchFamily="18" charset="0"/>
              </a:rPr>
              <a:t> + </a:t>
            </a:r>
            <a:r>
              <a:rPr lang="ru-RU" sz="1600" b="1">
                <a:latin typeface="Times New Roman" pitchFamily="18" charset="0"/>
              </a:rPr>
              <a:t>Н</a:t>
            </a:r>
            <a:r>
              <a:rPr lang="ru-RU" sz="1600" b="1" baseline="-25000">
                <a:latin typeface="Times New Roman" pitchFamily="18" charset="0"/>
              </a:rPr>
              <a:t>2</a:t>
            </a:r>
            <a:r>
              <a:rPr lang="ru-RU" sz="1600" b="1">
                <a:latin typeface="Times New Roman" pitchFamily="18" charset="0"/>
              </a:rPr>
              <a:t>О + О</a:t>
            </a:r>
            <a:r>
              <a:rPr lang="ru-RU" sz="1600" b="1" baseline="-25000">
                <a:latin typeface="Times New Roman" pitchFamily="18" charset="0"/>
              </a:rPr>
              <a:t>2</a:t>
            </a:r>
            <a:r>
              <a:rPr lang="ru-RU" sz="1600" b="1" baseline="30000">
                <a:latin typeface="Times New Roman" pitchFamily="18" charset="0"/>
              </a:rPr>
              <a:t>0</a:t>
            </a:r>
            <a:r>
              <a:rPr lang="ru-RU" sz="1600" b="1">
                <a:latin typeface="Times New Roman" pitchFamily="18" charset="0"/>
              </a:rPr>
              <a:t>  + 4</a:t>
            </a:r>
            <a:r>
              <a:rPr lang="en-US" sz="1600" b="1"/>
              <a:t>HNO</a:t>
            </a:r>
            <a:r>
              <a:rPr lang="ru-RU" sz="1600" b="1" baseline="-25000">
                <a:latin typeface="Times New Roman" pitchFamily="18" charset="0"/>
              </a:rPr>
              <a:t>3</a:t>
            </a:r>
            <a:endParaRPr lang="ru-RU" sz="1600">
              <a:latin typeface="Times New Roman" pitchFamily="18" charset="0"/>
            </a:endParaRPr>
          </a:p>
          <a:p>
            <a:endParaRPr lang="ru-RU">
              <a:latin typeface="Times New Roman" pitchFamily="18" charset="0"/>
            </a:endParaRPr>
          </a:p>
        </p:txBody>
      </p:sp>
      <p:cxnSp>
        <p:nvCxnSpPr>
          <p:cNvPr id="96" name="Прямая со стрелкой 95"/>
          <p:cNvCxnSpPr/>
          <p:nvPr/>
        </p:nvCxnSpPr>
        <p:spPr>
          <a:xfrm>
            <a:off x="2100263" y="5097463"/>
            <a:ext cx="4079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7" name="Таблица 96"/>
          <p:cNvGraphicFramePr>
            <a:graphicFrameLocks noGrp="1"/>
          </p:cNvGraphicFramePr>
          <p:nvPr/>
        </p:nvGraphicFramePr>
        <p:xfrm>
          <a:off x="379413" y="5300663"/>
          <a:ext cx="5825490" cy="1463040"/>
        </p:xfrm>
        <a:graphic>
          <a:graphicData uri="http://schemas.openxmlformats.org/drawingml/2006/table">
            <a:tbl>
              <a:tblPr firstRow="1" firstCol="1" bandRow="1"/>
              <a:tblGrid>
                <a:gridCol w="1477645"/>
                <a:gridCol w="816610"/>
                <a:gridCol w="513080"/>
                <a:gridCol w="681990"/>
                <a:gridCol w="1259840"/>
                <a:gridCol w="107632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Переход   е</a:t>
                      </a:r>
                      <a:r>
                        <a:rPr lang="ru-RU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 е</a:t>
                      </a:r>
                      <a:r>
                        <a:rPr lang="ru-RU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НОК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Коэф.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Ок-ль </a:t>
                      </a: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в-ль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Ок-е </a:t>
                      </a:r>
                      <a:r>
                        <a:rPr lang="en-US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в-е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+1 </a:t>
                      </a: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b="1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</a:t>
                      </a:r>
                      <a:r>
                        <a:rPr lang="ru-RU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 </a:t>
                      </a: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Ag</a:t>
                      </a:r>
                      <a:r>
                        <a:rPr lang="en-US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Окислитель, т.к. принимает е</a:t>
                      </a: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процессе реакции восстанавливается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2O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ru-RU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 4</a:t>
                      </a:r>
                      <a:r>
                        <a:rPr lang="ru-RU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      </a:t>
                      </a:r>
                      <a:r>
                        <a:rPr lang="en-US" sz="12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1200" baseline="-25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200" baseline="30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Восстановитель, т.к. отдает е</a:t>
                      </a:r>
                      <a:r>
                        <a:rPr lang="ru-RU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b="1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процессе реакции окисляется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01" name="Прямая со стрелкой 100"/>
          <p:cNvCxnSpPr/>
          <p:nvPr/>
        </p:nvCxnSpPr>
        <p:spPr>
          <a:xfrm>
            <a:off x="1139825" y="5805488"/>
            <a:ext cx="2635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>
            <a:off x="1139825" y="6453188"/>
            <a:ext cx="2635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441" name="Рисунок 104" descr="&amp;Kcy;&amp;acy;&amp;rcy;&amp;tcy;&amp;icy;&amp;ncy;&amp;kcy;&amp;acy; 7 &amp;icy;&amp;zcy;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2128838"/>
            <a:ext cx="30575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42" name="TextBox 105"/>
          <p:cNvSpPr txBox="1">
            <a:spLocks noChangeArrowheads="1"/>
          </p:cNvSpPr>
          <p:nvPr/>
        </p:nvSpPr>
        <p:spPr bwMode="auto">
          <a:xfrm>
            <a:off x="328613" y="12700"/>
            <a:ext cx="1123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Задача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28613" y="12700"/>
            <a:ext cx="32273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Задача (продолжение)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28613" y="765175"/>
            <a:ext cx="56832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</a:rPr>
              <a:t>Сократим Н</a:t>
            </a:r>
            <a:r>
              <a:rPr lang="ru-RU" baseline="-25000">
                <a:latin typeface="Times New Roman" pitchFamily="18" charset="0"/>
              </a:rPr>
              <a:t>2</a:t>
            </a:r>
            <a:r>
              <a:rPr lang="ru-RU">
                <a:latin typeface="Times New Roman" pitchFamily="18" charset="0"/>
              </a:rPr>
              <a:t>О в обоих частях уравнения:</a:t>
            </a:r>
          </a:p>
          <a:p>
            <a:r>
              <a:rPr lang="ru-RU" b="1">
                <a:latin typeface="Times New Roman" pitchFamily="18" charset="0"/>
              </a:rPr>
              <a:t> </a:t>
            </a:r>
            <a:endParaRPr lang="ru-RU">
              <a:latin typeface="Times New Roman" pitchFamily="18" charset="0"/>
            </a:endParaRPr>
          </a:p>
          <a:p>
            <a:r>
              <a:rPr lang="ru-RU" b="1">
                <a:latin typeface="Times New Roman" pitchFamily="18" charset="0"/>
              </a:rPr>
              <a:t>4</a:t>
            </a:r>
            <a:r>
              <a:rPr lang="en-US" b="1"/>
              <a:t>AgNO</a:t>
            </a:r>
            <a:r>
              <a:rPr lang="ru-RU" b="1" baseline="-25000">
                <a:latin typeface="Times New Roman" pitchFamily="18" charset="0"/>
              </a:rPr>
              <a:t>3</a:t>
            </a:r>
            <a:r>
              <a:rPr lang="ru-RU" b="1">
                <a:latin typeface="Times New Roman" pitchFamily="18" charset="0"/>
              </a:rPr>
              <a:t> + 2Н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>
                <a:latin typeface="Times New Roman" pitchFamily="18" charset="0"/>
              </a:rPr>
              <a:t>О </a:t>
            </a:r>
            <a:r>
              <a:rPr lang="ru-RU">
                <a:latin typeface="Times New Roman" pitchFamily="18" charset="0"/>
              </a:rPr>
              <a:t>                 4</a:t>
            </a:r>
            <a:r>
              <a:rPr lang="en-US" b="1"/>
              <a:t>Ag</a:t>
            </a:r>
            <a:r>
              <a:rPr lang="ru-RU" b="1" baseline="30000">
                <a:latin typeface="Times New Roman" pitchFamily="18" charset="0"/>
              </a:rPr>
              <a:t>0</a:t>
            </a:r>
            <a:r>
              <a:rPr lang="ru-RU" b="1">
                <a:latin typeface="Times New Roman" pitchFamily="18" charset="0"/>
              </a:rPr>
              <a:t> </a:t>
            </a:r>
            <a:r>
              <a:rPr lang="en-US"/>
              <a:t> </a:t>
            </a:r>
            <a:r>
              <a:rPr lang="ru-RU" b="1">
                <a:latin typeface="Times New Roman" pitchFamily="18" charset="0"/>
              </a:rPr>
              <a:t>+ О</a:t>
            </a:r>
            <a:r>
              <a:rPr lang="ru-RU" b="1" baseline="-25000">
                <a:latin typeface="Times New Roman" pitchFamily="18" charset="0"/>
              </a:rPr>
              <a:t>2</a:t>
            </a:r>
            <a:r>
              <a:rPr lang="ru-RU" b="1" baseline="30000">
                <a:latin typeface="Times New Roman" pitchFamily="18" charset="0"/>
              </a:rPr>
              <a:t>0</a:t>
            </a:r>
            <a:r>
              <a:rPr lang="ru-RU" b="1">
                <a:latin typeface="Times New Roman" pitchFamily="18" charset="0"/>
              </a:rPr>
              <a:t>  + 4</a:t>
            </a:r>
            <a:r>
              <a:rPr lang="en-US" b="1"/>
              <a:t>HNO</a:t>
            </a:r>
            <a:r>
              <a:rPr lang="ru-RU" b="1" baseline="-25000">
                <a:latin typeface="Times New Roman" pitchFamily="18" charset="0"/>
              </a:rPr>
              <a:t>3</a:t>
            </a:r>
            <a:endParaRPr lang="ru-RU">
              <a:latin typeface="Times New Roman" pitchFamily="18" charset="0"/>
            </a:endParaRPr>
          </a:p>
          <a:p>
            <a:endParaRPr lang="ru-RU">
              <a:latin typeface="Times New Roman" pitchFamily="18" charset="0"/>
            </a:endParaRPr>
          </a:p>
          <a:p>
            <a:r>
              <a:rPr lang="ru-RU" b="1">
                <a:latin typeface="Times New Roman" pitchFamily="18" charset="0"/>
              </a:rPr>
              <a:t>3. </a:t>
            </a:r>
            <a:r>
              <a:rPr lang="en-US"/>
              <a:t> </a:t>
            </a:r>
            <a:r>
              <a:rPr lang="en-US" i="1"/>
              <a:t> v (</a:t>
            </a:r>
            <a:r>
              <a:rPr lang="en-US"/>
              <a:t>Ag</a:t>
            </a:r>
            <a:r>
              <a:rPr lang="en-US" i="1"/>
              <a:t>)=</a:t>
            </a:r>
            <a:r>
              <a:rPr lang="en-US"/>
              <a:t> m/M = 6</a:t>
            </a:r>
            <a:r>
              <a:rPr lang="ru-RU">
                <a:latin typeface="Times New Roman" pitchFamily="18" charset="0"/>
              </a:rPr>
              <a:t>г</a:t>
            </a:r>
            <a:r>
              <a:rPr lang="en-US"/>
              <a:t>/108 </a:t>
            </a:r>
            <a:r>
              <a:rPr lang="ru-RU">
                <a:latin typeface="Times New Roman" pitchFamily="18" charset="0"/>
              </a:rPr>
              <a:t>г/моль = 0,56 моль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124075" y="1484313"/>
            <a:ext cx="93503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68313" y="2924175"/>
          <a:ext cx="6264696" cy="1176366"/>
        </p:xfrm>
        <a:graphic>
          <a:graphicData uri="http://schemas.openxmlformats.org/drawingml/2006/table">
            <a:tbl>
              <a:tblPr firstRow="1" firstCol="1" bandRow="1"/>
              <a:tblGrid>
                <a:gridCol w="2011070"/>
                <a:gridCol w="1779024"/>
                <a:gridCol w="2474602"/>
              </a:tblGrid>
              <a:tr h="392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Ag</a:t>
                      </a:r>
                      <a:endParaRPr lang="ru-R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1800" b="1" baseline="-25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 уравнению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моль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моль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 условию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,56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моль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en-US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=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0,56 / 4 =</a:t>
                      </a:r>
                      <a:r>
                        <a:rPr lang="en-US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0,14 моль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31" name="TextBox 17"/>
          <p:cNvSpPr txBox="1">
            <a:spLocks noChangeArrowheads="1"/>
          </p:cNvSpPr>
          <p:nvPr/>
        </p:nvSpPr>
        <p:spPr bwMode="auto">
          <a:xfrm>
            <a:off x="328613" y="2420938"/>
            <a:ext cx="439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4</a:t>
            </a:r>
          </a:p>
        </p:txBody>
      </p:sp>
      <p:sp>
        <p:nvSpPr>
          <p:cNvPr id="17432" name="TextBox 18"/>
          <p:cNvSpPr txBox="1">
            <a:spLocks noChangeArrowheads="1"/>
          </p:cNvSpPr>
          <p:nvPr/>
        </p:nvSpPr>
        <p:spPr bwMode="auto">
          <a:xfrm>
            <a:off x="395288" y="4437063"/>
            <a:ext cx="4968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5.  </a:t>
            </a:r>
            <a:r>
              <a:rPr lang="en-US" i="1"/>
              <a:t>V</a:t>
            </a:r>
            <a:r>
              <a:rPr lang="ru-RU" i="1">
                <a:latin typeface="Times New Roman" pitchFamily="18" charset="0"/>
              </a:rPr>
              <a:t> (</a:t>
            </a:r>
            <a:r>
              <a:rPr lang="en-US"/>
              <a:t>O</a:t>
            </a:r>
            <a:r>
              <a:rPr lang="ru-RU" baseline="-25000">
                <a:latin typeface="Times New Roman" pitchFamily="18" charset="0"/>
              </a:rPr>
              <a:t>2</a:t>
            </a:r>
            <a:r>
              <a:rPr lang="ru-RU" i="1">
                <a:latin typeface="Times New Roman" pitchFamily="18" charset="0"/>
              </a:rPr>
              <a:t>)= 0,14 моль * 22,4 л/моль = 3,136 л </a:t>
            </a:r>
            <a:endParaRPr lang="ru-RU">
              <a:latin typeface="Times New Roman" pitchFamily="18" charset="0"/>
            </a:endParaRPr>
          </a:p>
        </p:txBody>
      </p:sp>
      <p:graphicFrame>
        <p:nvGraphicFramePr>
          <p:cNvPr id="17433" name="Объект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7433" name="Формула" r:id="rId3" imgW="114120" imgH="215640" progId="Equation.3">
              <p:embed/>
            </p:oleObj>
          </a:graphicData>
        </a:graphic>
      </p:graphicFrame>
      <p:sp>
        <p:nvSpPr>
          <p:cNvPr id="17434" name="TextBox 20"/>
          <p:cNvSpPr txBox="1">
            <a:spLocks noChangeArrowheads="1"/>
          </p:cNvSpPr>
          <p:nvPr/>
        </p:nvSpPr>
        <p:spPr bwMode="auto">
          <a:xfrm>
            <a:off x="328613" y="5068888"/>
            <a:ext cx="2405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</a:rPr>
              <a:t>Ответ:</a:t>
            </a:r>
            <a:r>
              <a:rPr lang="ru-RU" i="1">
                <a:latin typeface="Times New Roman" pitchFamily="18" charset="0"/>
              </a:rPr>
              <a:t> </a:t>
            </a:r>
            <a:r>
              <a:rPr lang="en-US" i="1"/>
              <a:t>V</a:t>
            </a:r>
            <a:r>
              <a:rPr lang="ru-RU" i="1">
                <a:latin typeface="Times New Roman" pitchFamily="18" charset="0"/>
              </a:rPr>
              <a:t> (</a:t>
            </a:r>
            <a:r>
              <a:rPr lang="en-US"/>
              <a:t>O</a:t>
            </a:r>
            <a:r>
              <a:rPr lang="ru-RU" baseline="-25000">
                <a:latin typeface="Times New Roman" pitchFamily="18" charset="0"/>
              </a:rPr>
              <a:t>2</a:t>
            </a:r>
            <a:r>
              <a:rPr lang="ru-RU" i="1">
                <a:latin typeface="Times New Roman" pitchFamily="18" charset="0"/>
              </a:rPr>
              <a:t> =3,136 л</a:t>
            </a:r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388" y="765175"/>
            <a:ext cx="6121400" cy="5908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  <a:cs typeface="+mn-cs"/>
              </a:rPr>
              <a:t>Выберите формулы солей, при электролизе водных растворов которых на катоде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оседает металл. Свой выбор объясните.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</a:t>
            </a:r>
            <a:r>
              <a:rPr lang="en-US" dirty="0" err="1">
                <a:latin typeface="+mn-lt"/>
                <a:cs typeface="+mn-cs"/>
              </a:rPr>
              <a:t>CuCl</a:t>
            </a:r>
            <a:r>
              <a:rPr lang="ru-RU" baseline="-25000" dirty="0">
                <a:latin typeface="+mn-lt"/>
                <a:cs typeface="+mn-cs"/>
              </a:rPr>
              <a:t>2</a:t>
            </a:r>
            <a:r>
              <a:rPr lang="ru-RU" dirty="0">
                <a:latin typeface="+mn-lt"/>
                <a:cs typeface="+mn-cs"/>
              </a:rPr>
              <a:t>, </a:t>
            </a:r>
            <a:r>
              <a:rPr lang="en-US" dirty="0">
                <a:latin typeface="+mn-lt"/>
                <a:cs typeface="+mn-cs"/>
              </a:rPr>
              <a:t>KNO</a:t>
            </a:r>
            <a:r>
              <a:rPr lang="ru-RU" baseline="-25000" dirty="0">
                <a:latin typeface="+mn-lt"/>
                <a:cs typeface="+mn-cs"/>
              </a:rPr>
              <a:t>3</a:t>
            </a:r>
            <a:r>
              <a:rPr lang="ru-RU" dirty="0">
                <a:latin typeface="+mn-lt"/>
                <a:cs typeface="+mn-cs"/>
              </a:rPr>
              <a:t>, </a:t>
            </a:r>
            <a:r>
              <a:rPr lang="en-US" dirty="0" err="1">
                <a:latin typeface="+mn-lt"/>
                <a:cs typeface="+mn-cs"/>
              </a:rPr>
              <a:t>AgNO</a:t>
            </a:r>
            <a:r>
              <a:rPr lang="ru-RU" baseline="-25000" dirty="0">
                <a:latin typeface="+mn-lt"/>
                <a:cs typeface="+mn-cs"/>
              </a:rPr>
              <a:t>3</a:t>
            </a:r>
            <a:r>
              <a:rPr lang="ru-RU" dirty="0">
                <a:latin typeface="+mn-lt"/>
                <a:cs typeface="+mn-cs"/>
              </a:rPr>
              <a:t>, </a:t>
            </a:r>
            <a:r>
              <a:rPr lang="en-US" dirty="0" err="1">
                <a:latin typeface="+mn-lt"/>
                <a:cs typeface="+mn-cs"/>
              </a:rPr>
              <a:t>BaCl</a:t>
            </a:r>
            <a:r>
              <a:rPr lang="ru-RU" baseline="-25000" dirty="0">
                <a:latin typeface="+mn-lt"/>
                <a:cs typeface="+mn-cs"/>
              </a:rPr>
              <a:t>2</a:t>
            </a:r>
            <a:r>
              <a:rPr lang="ru-RU" dirty="0">
                <a:latin typeface="+mn-lt"/>
                <a:cs typeface="+mn-cs"/>
              </a:rPr>
              <a:t>, </a:t>
            </a:r>
            <a:r>
              <a:rPr lang="en-US" dirty="0">
                <a:latin typeface="+mn-lt"/>
                <a:cs typeface="+mn-cs"/>
              </a:rPr>
              <a:t>Fe</a:t>
            </a:r>
            <a:r>
              <a:rPr lang="ru-RU" baseline="-25000" dirty="0">
                <a:latin typeface="+mn-lt"/>
                <a:cs typeface="+mn-cs"/>
              </a:rPr>
              <a:t>2</a:t>
            </a:r>
            <a:r>
              <a:rPr lang="ru-RU" dirty="0">
                <a:latin typeface="+mn-lt"/>
                <a:cs typeface="+mn-cs"/>
              </a:rPr>
              <a:t>(</a:t>
            </a:r>
            <a:r>
              <a:rPr lang="en-US" dirty="0">
                <a:latin typeface="+mn-lt"/>
                <a:cs typeface="+mn-cs"/>
              </a:rPr>
              <a:t>SO</a:t>
            </a:r>
            <a:r>
              <a:rPr lang="ru-RU" baseline="-25000" dirty="0">
                <a:latin typeface="+mn-lt"/>
                <a:cs typeface="+mn-cs"/>
              </a:rPr>
              <a:t>4</a:t>
            </a:r>
            <a:r>
              <a:rPr lang="ru-RU" dirty="0">
                <a:latin typeface="+mn-lt"/>
                <a:cs typeface="+mn-cs"/>
              </a:rPr>
              <a:t>)</a:t>
            </a:r>
            <a:r>
              <a:rPr lang="ru-RU" baseline="-25000" dirty="0">
                <a:latin typeface="+mn-lt"/>
                <a:cs typeface="+mn-cs"/>
              </a:rPr>
              <a:t>3</a:t>
            </a:r>
            <a:r>
              <a:rPr lang="ru-RU" dirty="0">
                <a:latin typeface="+mn-lt"/>
                <a:cs typeface="+mn-cs"/>
              </a:rPr>
              <a:t>, </a:t>
            </a:r>
            <a:r>
              <a:rPr lang="en-US" dirty="0">
                <a:latin typeface="+mn-lt"/>
                <a:cs typeface="+mn-cs"/>
              </a:rPr>
              <a:t>Cr</a:t>
            </a:r>
            <a:r>
              <a:rPr lang="ru-RU" dirty="0">
                <a:latin typeface="+mn-lt"/>
                <a:cs typeface="+mn-cs"/>
              </a:rPr>
              <a:t>(</a:t>
            </a:r>
            <a:r>
              <a:rPr lang="en-US" dirty="0">
                <a:latin typeface="+mn-lt"/>
                <a:cs typeface="+mn-cs"/>
              </a:rPr>
              <a:t>NO</a:t>
            </a:r>
            <a:r>
              <a:rPr lang="ru-RU" baseline="-25000" dirty="0">
                <a:latin typeface="+mn-lt"/>
                <a:cs typeface="+mn-cs"/>
              </a:rPr>
              <a:t>3</a:t>
            </a:r>
            <a:r>
              <a:rPr lang="ru-RU" dirty="0">
                <a:latin typeface="+mn-lt"/>
                <a:cs typeface="+mn-cs"/>
              </a:rPr>
              <a:t>)</a:t>
            </a:r>
            <a:r>
              <a:rPr lang="ru-RU" baseline="-25000" dirty="0">
                <a:latin typeface="+mn-lt"/>
                <a:cs typeface="+mn-cs"/>
              </a:rPr>
              <a:t>3</a:t>
            </a:r>
            <a:r>
              <a:rPr lang="ru-RU" dirty="0">
                <a:latin typeface="+mn-lt"/>
                <a:cs typeface="+mn-cs"/>
              </a:rPr>
              <a:t>,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  </a:t>
            </a:r>
            <a:r>
              <a:rPr lang="en-US" dirty="0" err="1">
                <a:latin typeface="+mn-lt"/>
                <a:cs typeface="+mn-cs"/>
              </a:rPr>
              <a:t>NaBr</a:t>
            </a: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2. При электролизе водных растворов каких солей из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задания 1 на аноде может быть получен кислород?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Почему?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3. При электролизе водных растворов каких солей из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задания 1 на катоде может быть получен водород?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Почему?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4. При электролизе водных растворов каких солей из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задания 1 в растворе будет образовываться кислота?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Почему?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5. При электролизе водных растворов каких солей из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задания 1 в растворе будет образовываться щелочь?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    Почему?</a:t>
            </a:r>
          </a:p>
        </p:txBody>
      </p:sp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2700338" y="188913"/>
            <a:ext cx="28987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200" b="1">
                <a:latin typeface="Times New Roman" pitchFamily="18" charset="0"/>
              </a:rPr>
              <a:t>Ответьте на вопросы</a:t>
            </a:r>
          </a:p>
        </p:txBody>
      </p:sp>
      <p:pic>
        <p:nvPicPr>
          <p:cNvPr id="18436" name="Picture 2" descr="http://www.goerudio.com/img/model/model_1012_image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4125" y="625475"/>
            <a:ext cx="2595563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4" descr="&amp;Kcy;&amp;acy;&amp;rcy;&amp;tcy;&amp;icy;&amp;ncy;&amp;kcy;&amp;acy; 87 &amp;icy;&amp;zcy; 192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3213100"/>
            <a:ext cx="182403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вердый переплет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182</TotalTime>
  <Words>570</Words>
  <Application>Microsoft Office PowerPoint</Application>
  <PresentationFormat>Экран (4:3)</PresentationFormat>
  <Paragraphs>218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Times New Roman</vt:lpstr>
      <vt:lpstr>Arial</vt:lpstr>
      <vt:lpstr>Wingdings</vt:lpstr>
      <vt:lpstr>Calibri</vt:lpstr>
      <vt:lpstr>Book Antiqua</vt:lpstr>
      <vt:lpstr>Твердый переплет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</dc:creator>
  <cp:lastModifiedBy>revaz</cp:lastModifiedBy>
  <cp:revision>12</cp:revision>
  <dcterms:created xsi:type="dcterms:W3CDTF">2012-07-18T19:37:56Z</dcterms:created>
  <dcterms:modified xsi:type="dcterms:W3CDTF">2012-12-18T19:37:50Z</dcterms:modified>
</cp:coreProperties>
</file>