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Четверг, 30 Август 12 г.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Четверг, 30 Август 12 г.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3600" y="5417499"/>
            <a:ext cx="6400800" cy="1191298"/>
          </a:xfrm>
        </p:spPr>
        <p:txBody>
          <a:bodyPr/>
          <a:lstStyle/>
          <a:p>
            <a:pPr algn="r"/>
            <a:r>
              <a:rPr lang="en-US" dirty="0" smtClean="0"/>
              <a:t>						Business Studies</a:t>
            </a:r>
            <a:endParaRPr lang="en-US" dirty="0"/>
          </a:p>
          <a:p>
            <a:pPr algn="r"/>
            <a:r>
              <a:rPr lang="en-US" dirty="0" smtClean="0"/>
              <a:t>		2011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984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Boston Matrix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Examples: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Problem child: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Star:</a:t>
            </a:r>
          </a:p>
          <a:p>
            <a:endParaRPr lang="en-US" dirty="0"/>
          </a:p>
          <a:p>
            <a:r>
              <a:rPr lang="en-US" dirty="0" smtClean="0"/>
              <a:t>Dog: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Cash cow: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766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PESTEL Analysis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Politics</a:t>
            </a:r>
          </a:p>
          <a:p>
            <a:endParaRPr lang="en-US" dirty="0"/>
          </a:p>
          <a:p>
            <a:r>
              <a:rPr lang="en-US" dirty="0" smtClean="0"/>
              <a:t>Economics</a:t>
            </a:r>
          </a:p>
          <a:p>
            <a:endParaRPr lang="en-US" dirty="0"/>
          </a:p>
          <a:p>
            <a:r>
              <a:rPr lang="en-US" dirty="0" smtClean="0"/>
              <a:t>Social</a:t>
            </a:r>
          </a:p>
          <a:p>
            <a:endParaRPr lang="en-US" dirty="0"/>
          </a:p>
          <a:p>
            <a:r>
              <a:rPr lang="en-US" dirty="0" smtClean="0"/>
              <a:t>Technics</a:t>
            </a:r>
          </a:p>
          <a:p>
            <a:endParaRPr lang="en-US" dirty="0"/>
          </a:p>
          <a:p>
            <a:r>
              <a:rPr lang="en-US" dirty="0" smtClean="0"/>
              <a:t>Environment</a:t>
            </a:r>
          </a:p>
          <a:p>
            <a:endParaRPr lang="en-US" dirty="0" smtClean="0"/>
          </a:p>
          <a:p>
            <a:r>
              <a:rPr lang="en-US" dirty="0" smtClean="0"/>
              <a:t>Legal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571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PESTEL Analysis (Apple)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Politics</a:t>
            </a:r>
          </a:p>
          <a:p>
            <a:endParaRPr lang="en-US" dirty="0"/>
          </a:p>
          <a:p>
            <a:r>
              <a:rPr lang="en-US" dirty="0" smtClean="0"/>
              <a:t>Economics</a:t>
            </a:r>
          </a:p>
          <a:p>
            <a:endParaRPr lang="en-US" dirty="0"/>
          </a:p>
          <a:p>
            <a:r>
              <a:rPr lang="en-US" dirty="0" smtClean="0"/>
              <a:t>Social</a:t>
            </a:r>
          </a:p>
          <a:p>
            <a:endParaRPr lang="en-US" dirty="0"/>
          </a:p>
          <a:p>
            <a:r>
              <a:rPr lang="en-US" dirty="0" smtClean="0"/>
              <a:t>Technics</a:t>
            </a:r>
          </a:p>
          <a:p>
            <a:endParaRPr lang="en-US" dirty="0"/>
          </a:p>
          <a:p>
            <a:r>
              <a:rPr lang="en-US" dirty="0" smtClean="0"/>
              <a:t>Environment</a:t>
            </a:r>
          </a:p>
          <a:p>
            <a:endParaRPr lang="en-US" dirty="0" smtClean="0"/>
          </a:p>
          <a:p>
            <a:r>
              <a:rPr lang="en-US" dirty="0" smtClean="0"/>
              <a:t>Legal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958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b="1" i="1" dirty="0">
                <a:latin typeface="Calibri" charset="0"/>
              </a:rPr>
              <a:t>Product Life-Cycle</a:t>
            </a:r>
            <a:r>
              <a:rPr lang="ru-RU" sz="3600" b="1" i="1" dirty="0">
                <a:latin typeface="Calibri" charset="0"/>
              </a:rPr>
              <a:t/>
            </a:r>
            <a:br>
              <a:rPr lang="ru-RU" sz="3600" b="1" i="1" dirty="0">
                <a:latin typeface="Calibri" charset="0"/>
              </a:rPr>
            </a:br>
            <a:endParaRPr lang="ru-RU" sz="3600" dirty="0">
              <a:latin typeface="Calibri" charset="0"/>
            </a:endParaRP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>
                <a:latin typeface="Calibri" charset="0"/>
              </a:rPr>
              <a:t>		This shows the various stages that a product is expected to pass through and it also indicates the likely level of sales that can be expected at each stage.</a:t>
            </a:r>
            <a:endParaRPr lang="ru-RU" dirty="0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dirty="0">
                <a:latin typeface="Calibri" charset="0"/>
              </a:rPr>
              <a:t>		Generally, there are six stages to the lifecycle – </a:t>
            </a:r>
          </a:p>
          <a:p>
            <a:pPr eaLnBrk="1" hangingPunct="1">
              <a:buFont typeface="Arial" charset="0"/>
              <a:buNone/>
            </a:pPr>
            <a:r>
              <a:rPr lang="en-US" b="1" dirty="0">
                <a:latin typeface="Calibri" charset="0"/>
              </a:rPr>
              <a:t>	_______________, ________________, ___________, _________________, ________________ and ________________.</a:t>
            </a:r>
            <a:endParaRPr lang="ru-RU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998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Содержимое 3" descr="product life cyc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5813" y="857250"/>
            <a:ext cx="7572375" cy="5186363"/>
          </a:xfrm>
        </p:spPr>
      </p:pic>
    </p:spTree>
    <p:extLst>
      <p:ext uri="{BB962C8B-B14F-4D97-AF65-F5344CB8AC3E}">
        <p14:creationId xmlns:p14="http://schemas.microsoft.com/office/powerpoint/2010/main" val="1081861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dirty="0" smtClean="0">
                <a:latin typeface="Calibri" charset="0"/>
              </a:rPr>
              <a:t/>
            </a:r>
            <a:br>
              <a:rPr lang="en-US" sz="3600" b="1" dirty="0" smtClean="0">
                <a:latin typeface="Calibri" charset="0"/>
              </a:rPr>
            </a:br>
            <a:r>
              <a:rPr lang="en-US" sz="3600" b="1" dirty="0" smtClean="0">
                <a:latin typeface="Calibri" charset="0"/>
              </a:rPr>
              <a:t>Extension </a:t>
            </a:r>
            <a:r>
              <a:rPr lang="en-US" sz="3600" b="1" dirty="0">
                <a:latin typeface="Calibri" charset="0"/>
              </a:rPr>
              <a:t>strategies</a:t>
            </a:r>
            <a:r>
              <a:rPr lang="ru-RU" sz="3600" dirty="0">
                <a:latin typeface="Calibri" charset="0"/>
              </a:rPr>
              <a:t/>
            </a:r>
            <a:br>
              <a:rPr lang="ru-RU" sz="3600" dirty="0">
                <a:latin typeface="Calibri" charset="0"/>
              </a:rPr>
            </a:br>
            <a:endParaRPr lang="ru-RU" sz="3600" dirty="0">
              <a:latin typeface="Calibri" charset="0"/>
            </a:endParaRP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>
                <a:latin typeface="Calibri" charset="0"/>
              </a:rPr>
              <a:t>		If a business believes that a product which has reached the saturation stage of the lifecycle can still produce a higher level of sales, then it may choose to implement one or more </a:t>
            </a:r>
            <a:r>
              <a:rPr lang="en-US" sz="3000" b="1" dirty="0">
                <a:latin typeface="Calibri" charset="0"/>
              </a:rPr>
              <a:t>extension strategies</a:t>
            </a:r>
            <a:r>
              <a:rPr lang="en-US" sz="3000" dirty="0">
                <a:latin typeface="Calibri" charset="0"/>
              </a:rPr>
              <a:t> to improve the product's ailing level of sales, such as :</a:t>
            </a:r>
            <a:endParaRPr lang="ru-RU" sz="3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000" dirty="0">
                <a:latin typeface="Calibri" charset="0"/>
              </a:rPr>
              <a:t>changing the appearance and the packaging of the product</a:t>
            </a:r>
            <a:endParaRPr lang="ru-RU" sz="3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000" dirty="0">
                <a:latin typeface="Calibri" charset="0"/>
              </a:rPr>
              <a:t>trying to find new uses for the product</a:t>
            </a:r>
            <a:endParaRPr lang="ru-RU" sz="3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000" dirty="0">
                <a:latin typeface="Calibri" charset="0"/>
              </a:rPr>
              <a:t>trying to find new markets for the product</a:t>
            </a:r>
            <a:endParaRPr lang="ru-RU" sz="3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000" dirty="0">
                <a:latin typeface="Calibri" charset="0"/>
              </a:rPr>
              <a:t>trying to entice customers to use the product more frequently</a:t>
            </a:r>
            <a:endParaRPr lang="ru-RU" sz="3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endParaRPr lang="ru-RU" sz="3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436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000" b="1">
                <a:latin typeface="Calibri" charset="0"/>
              </a:rPr>
              <a:t>The effects of an extension strategy on a product lifecycle can be represented in the diagram below:</a:t>
            </a:r>
            <a:r>
              <a:rPr lang="ru-RU" sz="3000">
                <a:latin typeface="Calibri" charset="0"/>
              </a:rPr>
              <a:t/>
            </a:r>
            <a:br>
              <a:rPr lang="ru-RU" sz="3000">
                <a:latin typeface="Calibri" charset="0"/>
              </a:rPr>
            </a:br>
            <a:endParaRPr lang="ru-RU" sz="3000">
              <a:latin typeface="Calibri" charset="0"/>
            </a:endParaRPr>
          </a:p>
        </p:txBody>
      </p:sp>
      <p:pic>
        <p:nvPicPr>
          <p:cNvPr id="31747" name="Содержимое 3" descr="extensio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750" y="1928813"/>
            <a:ext cx="6286500" cy="4071937"/>
          </a:xfrm>
        </p:spPr>
      </p:pic>
    </p:spTree>
    <p:extLst>
      <p:ext uri="{BB962C8B-B14F-4D97-AF65-F5344CB8AC3E}">
        <p14:creationId xmlns:p14="http://schemas.microsoft.com/office/powerpoint/2010/main" val="3298137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process</a:t>
            </a:r>
            <a:r>
              <a:rPr lang="ru-RU" dirty="0"/>
              <a:t> </a:t>
            </a:r>
            <a:r>
              <a:rPr lang="ru-RU" dirty="0" err="1"/>
              <a:t>used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determine</a:t>
            </a:r>
            <a:r>
              <a:rPr lang="ru-RU" dirty="0"/>
              <a:t> </a:t>
            </a:r>
            <a:r>
              <a:rPr lang="ru-RU" dirty="0" err="1"/>
              <a:t>what</a:t>
            </a:r>
            <a:r>
              <a:rPr lang="ru-RU" dirty="0"/>
              <a:t> </a:t>
            </a:r>
            <a:r>
              <a:rPr lang="ru-RU" dirty="0" err="1"/>
              <a:t>products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services</a:t>
            </a:r>
            <a:r>
              <a:rPr lang="ru-RU" dirty="0"/>
              <a:t> </a:t>
            </a:r>
            <a:r>
              <a:rPr lang="ru-RU" dirty="0" err="1"/>
              <a:t>may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interest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customers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strategy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use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sales</a:t>
            </a:r>
            <a:r>
              <a:rPr lang="ru-RU" dirty="0"/>
              <a:t>, </a:t>
            </a:r>
            <a:r>
              <a:rPr lang="ru-RU" dirty="0" err="1"/>
              <a:t>communications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business</a:t>
            </a:r>
            <a:r>
              <a:rPr lang="ru-RU" dirty="0"/>
              <a:t> </a:t>
            </a:r>
            <a:r>
              <a:rPr lang="ru-RU" dirty="0" err="1" smtClean="0"/>
              <a:t>development</a:t>
            </a:r>
            <a:endParaRPr lang="en-US" dirty="0"/>
          </a:p>
          <a:p>
            <a:pPr marL="0" indent="0">
              <a:buNone/>
            </a:pPr>
            <a:r>
              <a:rPr lang="en-US" sz="4500" dirty="0" smtClean="0"/>
              <a:t>	</a:t>
            </a:r>
            <a:endParaRPr lang="en-US" sz="4500" dirty="0"/>
          </a:p>
          <a:p>
            <a:pPr marL="0" indent="0">
              <a:buNone/>
            </a:pPr>
            <a:r>
              <a:rPr lang="en-US" sz="3500" dirty="0" smtClean="0"/>
              <a:t>Marketing Mix:</a:t>
            </a:r>
          </a:p>
          <a:p>
            <a:pPr marL="0" indent="0">
              <a:buNone/>
            </a:pPr>
            <a:endParaRPr lang="en-US" sz="3500" dirty="0"/>
          </a:p>
          <a:p>
            <a:pPr marL="0" indent="0" algn="ctr">
              <a:buNone/>
            </a:pPr>
            <a:r>
              <a:rPr lang="en-US" sz="4500" dirty="0" smtClean="0"/>
              <a:t>P 	 P	 P	 P 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3286591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Product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Consumer product</a:t>
            </a:r>
            <a:r>
              <a:rPr lang="ru-RU" dirty="0" smtClean="0"/>
              <a:t>:</a:t>
            </a:r>
            <a:endParaRPr lang="en-US" dirty="0" smtClean="0"/>
          </a:p>
          <a:p>
            <a:endParaRPr lang="en-US" dirty="0"/>
          </a:p>
          <a:p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Producer product</a:t>
            </a:r>
            <a:r>
              <a:rPr lang="en-US" dirty="0" smtClean="0"/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217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Price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/>
              <a:t>objectives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/>
              <a:t>business</a:t>
            </a:r>
            <a:r>
              <a:rPr lang="ru-RU" dirty="0"/>
              <a:t> </a:t>
            </a:r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/>
              <a:t>degree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competition</a:t>
            </a:r>
            <a:r>
              <a:rPr lang="ru-RU" b="1" dirty="0"/>
              <a:t> </a:t>
            </a:r>
            <a:r>
              <a:rPr lang="ru-RU" b="1" dirty="0" err="1"/>
              <a:t>in</a:t>
            </a:r>
            <a:r>
              <a:rPr lang="ru-RU" b="1" dirty="0"/>
              <a:t> </a:t>
            </a: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/>
              <a:t>industry</a:t>
            </a:r>
            <a:r>
              <a:rPr lang="ru-RU" dirty="0"/>
              <a:t> </a:t>
            </a:r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/>
              <a:t>channels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distribution</a:t>
            </a:r>
            <a:r>
              <a:rPr lang="ru-RU" dirty="0"/>
              <a:t> </a:t>
            </a:r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/>
              <a:t>business</a:t>
            </a:r>
            <a:r>
              <a:rPr lang="ru-RU" b="1" dirty="0"/>
              <a:t> </a:t>
            </a:r>
            <a:r>
              <a:rPr lang="ru-RU" b="1" dirty="0" err="1"/>
              <a:t>image</a:t>
            </a:r>
            <a:r>
              <a:rPr lang="ru-RU" dirty="0"/>
              <a:t> </a:t>
            </a:r>
            <a:endParaRPr lang="en-US" dirty="0" smtClean="0"/>
          </a:p>
          <a:p>
            <a:pPr lvl="0"/>
            <a:endParaRPr lang="ru-RU" dirty="0" smtClean="0"/>
          </a:p>
          <a:p>
            <a:pPr marL="0" lvl="0" indent="0">
              <a:buNone/>
            </a:pPr>
            <a:r>
              <a:rPr lang="en-US" dirty="0" smtClean="0"/>
              <a:t>Price strategies: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233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Promotion</a:t>
            </a:r>
            <a:r>
              <a:rPr lang="ru-RU" dirty="0"/>
              <a:t> </a:t>
            </a:r>
            <a:r>
              <a:rPr lang="ru-RU" dirty="0" err="1"/>
              <a:t>refers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tactics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a</a:t>
            </a:r>
            <a:r>
              <a:rPr lang="ru-RU" dirty="0"/>
              <a:t> </a:t>
            </a:r>
            <a:r>
              <a:rPr lang="ru-RU" dirty="0" err="1"/>
              <a:t>business</a:t>
            </a:r>
            <a:r>
              <a:rPr lang="ru-RU" dirty="0"/>
              <a:t> </a:t>
            </a:r>
            <a:r>
              <a:rPr lang="ru-RU" dirty="0" err="1"/>
              <a:t>uses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make</a:t>
            </a:r>
            <a:r>
              <a:rPr lang="ru-RU" dirty="0"/>
              <a:t> </a:t>
            </a:r>
            <a:r>
              <a:rPr lang="ru-RU" dirty="0" err="1"/>
              <a:t>consumers</a:t>
            </a:r>
            <a:r>
              <a:rPr lang="ru-RU" dirty="0"/>
              <a:t> </a:t>
            </a:r>
            <a:r>
              <a:rPr lang="ru-RU" dirty="0" err="1"/>
              <a:t>aware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their</a:t>
            </a:r>
            <a:r>
              <a:rPr lang="ru-RU" dirty="0"/>
              <a:t> </a:t>
            </a:r>
            <a:r>
              <a:rPr lang="ru-RU" dirty="0" err="1"/>
              <a:t>product</a:t>
            </a:r>
            <a:r>
              <a:rPr lang="ru-RU" dirty="0"/>
              <a:t>(</a:t>
            </a:r>
            <a:r>
              <a:rPr lang="ru-RU" dirty="0" err="1"/>
              <a:t>s</a:t>
            </a:r>
            <a:r>
              <a:rPr lang="ru-RU" dirty="0"/>
              <a:t>)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entice</a:t>
            </a:r>
            <a:r>
              <a:rPr lang="ru-RU" dirty="0"/>
              <a:t> </a:t>
            </a:r>
            <a:r>
              <a:rPr lang="ru-RU" dirty="0" err="1"/>
              <a:t>them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purchase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products</a:t>
            </a:r>
            <a:r>
              <a:rPr lang="ru-RU" dirty="0"/>
              <a:t>, </a:t>
            </a:r>
            <a:r>
              <a:rPr lang="ru-RU" dirty="0" err="1"/>
              <a:t>creating</a:t>
            </a:r>
            <a:r>
              <a:rPr lang="ru-RU" dirty="0"/>
              <a:t> </a:t>
            </a:r>
            <a:r>
              <a:rPr lang="ru-RU" dirty="0" err="1"/>
              <a:t>sales</a:t>
            </a:r>
            <a:r>
              <a:rPr lang="ru-RU" dirty="0"/>
              <a:t> </a:t>
            </a:r>
            <a:r>
              <a:rPr lang="ru-RU" dirty="0" err="1"/>
              <a:t>revenue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 smtClean="0"/>
              <a:t>business</a:t>
            </a:r>
            <a:endParaRPr lang="en-US" dirty="0" smtClean="0"/>
          </a:p>
          <a:p>
            <a:endParaRPr lang="en-US" dirty="0"/>
          </a:p>
          <a:p>
            <a:r>
              <a:rPr lang="ru-RU" dirty="0"/>
              <a:t> </a:t>
            </a:r>
            <a:r>
              <a:rPr lang="ru-RU" b="1" dirty="0" err="1"/>
              <a:t>Promotion</a:t>
            </a:r>
            <a:r>
              <a:rPr lang="ru-RU" b="1" dirty="0"/>
              <a:t> </a:t>
            </a:r>
            <a:r>
              <a:rPr lang="ru-RU" b="1" dirty="0" err="1"/>
              <a:t>can</a:t>
            </a:r>
            <a:r>
              <a:rPr lang="ru-RU" b="1" dirty="0"/>
              <a:t> </a:t>
            </a:r>
            <a:r>
              <a:rPr lang="ru-RU" b="1" dirty="0" err="1"/>
              <a:t>often</a:t>
            </a:r>
            <a:r>
              <a:rPr lang="ru-RU" b="1" dirty="0"/>
              <a:t> </a:t>
            </a:r>
            <a:r>
              <a:rPr lang="ru-RU" b="1" dirty="0" err="1"/>
              <a:t>be</a:t>
            </a:r>
            <a:r>
              <a:rPr lang="ru-RU" b="1" dirty="0"/>
              <a:t> </a:t>
            </a:r>
            <a:r>
              <a:rPr lang="ru-RU" b="1" dirty="0" err="1"/>
              <a:t>referred</a:t>
            </a:r>
            <a:r>
              <a:rPr lang="ru-RU" b="1" dirty="0"/>
              <a:t> </a:t>
            </a:r>
            <a:r>
              <a:rPr lang="ru-RU" b="1" dirty="0" err="1"/>
              <a:t>to</a:t>
            </a:r>
            <a:r>
              <a:rPr lang="ru-RU" b="1" dirty="0"/>
              <a:t> </a:t>
            </a:r>
            <a:r>
              <a:rPr lang="ru-RU" b="1" dirty="0" err="1"/>
              <a:t>as</a:t>
            </a:r>
            <a:r>
              <a:rPr lang="ru-RU" b="1" dirty="0"/>
              <a:t> </a:t>
            </a:r>
            <a:r>
              <a:rPr lang="ru-RU" b="1" dirty="0" err="1"/>
              <a:t>either</a:t>
            </a:r>
            <a:r>
              <a:rPr lang="ru-RU" b="1" dirty="0" smtClean="0"/>
              <a:t>:</a:t>
            </a:r>
            <a:endParaRPr lang="en-US" b="1" dirty="0" smtClean="0"/>
          </a:p>
          <a:p>
            <a:endParaRPr lang="ru-RU" dirty="0"/>
          </a:p>
          <a:p>
            <a:r>
              <a:rPr lang="ru-RU" b="1" dirty="0"/>
              <a:t>'</a:t>
            </a:r>
            <a:r>
              <a:rPr lang="ru-RU" b="1" dirty="0" err="1"/>
              <a:t>above</a:t>
            </a:r>
            <a:r>
              <a:rPr lang="ru-RU" b="1" dirty="0"/>
              <a:t> </a:t>
            </a: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 smtClean="0"/>
              <a:t>line</a:t>
            </a:r>
            <a:r>
              <a:rPr lang="ru-RU" b="1" dirty="0" smtClean="0"/>
              <a:t>’</a:t>
            </a:r>
            <a:r>
              <a:rPr lang="ru-RU" dirty="0"/>
              <a:t> </a:t>
            </a:r>
            <a:endParaRPr lang="en-US" dirty="0" smtClean="0"/>
          </a:p>
          <a:p>
            <a:endParaRPr lang="ru-RU" dirty="0"/>
          </a:p>
          <a:p>
            <a:r>
              <a:rPr lang="ru-RU" b="1" dirty="0"/>
              <a:t>'</a:t>
            </a:r>
            <a:r>
              <a:rPr lang="ru-RU" b="1" dirty="0" err="1"/>
              <a:t>below</a:t>
            </a:r>
            <a:r>
              <a:rPr lang="ru-RU" b="1" dirty="0"/>
              <a:t> </a:t>
            </a: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 smtClean="0"/>
              <a:t>line</a:t>
            </a:r>
            <a:r>
              <a:rPr lang="ru-RU" b="1" dirty="0" smtClean="0"/>
              <a:t>’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30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This</a:t>
            </a:r>
            <a:r>
              <a:rPr lang="ru-RU" b="1" dirty="0"/>
              <a:t> </a:t>
            </a:r>
            <a:r>
              <a:rPr lang="ru-RU" b="1" dirty="0" err="1"/>
              <a:t>refers</a:t>
            </a:r>
            <a:r>
              <a:rPr lang="ru-RU" b="1" dirty="0"/>
              <a:t> </a:t>
            </a:r>
            <a:r>
              <a:rPr lang="ru-RU" b="1" dirty="0" err="1"/>
              <a:t>to</a:t>
            </a:r>
            <a:r>
              <a:rPr lang="ru-RU" b="1" dirty="0" smtClean="0"/>
              <a:t>:</a:t>
            </a:r>
            <a:endParaRPr lang="en-US" b="1" dirty="0" smtClean="0"/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dirty="0" err="1"/>
              <a:t>firstly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 </a:t>
            </a:r>
            <a:r>
              <a:rPr lang="ru-RU" b="1" dirty="0" err="1"/>
              <a:t>stores</a:t>
            </a:r>
            <a:r>
              <a:rPr lang="ru-RU" b="1" dirty="0"/>
              <a:t> </a:t>
            </a:r>
            <a:r>
              <a:rPr lang="ru-RU" b="1" dirty="0" err="1"/>
              <a:t>and</a:t>
            </a:r>
            <a:r>
              <a:rPr lang="ru-RU" b="1" dirty="0"/>
              <a:t> </a:t>
            </a: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/>
              <a:t>retail</a:t>
            </a:r>
            <a:r>
              <a:rPr lang="ru-RU" b="1" dirty="0"/>
              <a:t> </a:t>
            </a:r>
            <a:r>
              <a:rPr lang="ru-RU" b="1" dirty="0" err="1"/>
              <a:t>outlets</a:t>
            </a:r>
            <a:r>
              <a:rPr lang="ru-RU" dirty="0"/>
              <a:t> </a:t>
            </a:r>
            <a:r>
              <a:rPr lang="ru-RU" dirty="0" err="1"/>
              <a:t>where</a:t>
            </a:r>
            <a:r>
              <a:rPr lang="ru-RU" dirty="0"/>
              <a:t> </a:t>
            </a:r>
            <a:r>
              <a:rPr lang="ru-RU" dirty="0" err="1"/>
              <a:t>consumers</a:t>
            </a:r>
            <a:r>
              <a:rPr lang="ru-RU" dirty="0"/>
              <a:t> </a:t>
            </a:r>
            <a:r>
              <a:rPr lang="ru-RU" dirty="0" err="1"/>
              <a:t>can</a:t>
            </a:r>
            <a:r>
              <a:rPr lang="ru-RU" dirty="0"/>
              <a:t> </a:t>
            </a:r>
            <a:r>
              <a:rPr lang="ru-RU" dirty="0" err="1"/>
              <a:t>purchase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products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 smtClean="0"/>
              <a:t>business</a:t>
            </a:r>
            <a:endParaRPr lang="en-US" dirty="0"/>
          </a:p>
          <a:p>
            <a:pPr lvl="0"/>
            <a:endParaRPr lang="ru-RU" dirty="0"/>
          </a:p>
          <a:p>
            <a:pPr lvl="0"/>
            <a:r>
              <a:rPr lang="ru-RU" dirty="0" err="1"/>
              <a:t>secondly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 </a:t>
            </a:r>
            <a:r>
              <a:rPr lang="ru-RU" b="1" dirty="0" err="1"/>
              <a:t>channels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distribution</a:t>
            </a:r>
            <a:r>
              <a:rPr lang="ru-RU" dirty="0"/>
              <a:t> 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business</a:t>
            </a:r>
            <a:r>
              <a:rPr lang="ru-RU" dirty="0"/>
              <a:t> </a:t>
            </a:r>
            <a:r>
              <a:rPr lang="ru-RU" dirty="0" err="1"/>
              <a:t>uses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get</a:t>
            </a:r>
            <a:r>
              <a:rPr lang="ru-RU" dirty="0"/>
              <a:t> </a:t>
            </a:r>
            <a:r>
              <a:rPr lang="ru-RU" dirty="0" err="1"/>
              <a:t>its</a:t>
            </a:r>
            <a:r>
              <a:rPr lang="ru-RU" dirty="0"/>
              <a:t> </a:t>
            </a:r>
            <a:r>
              <a:rPr lang="ru-RU" dirty="0" err="1"/>
              <a:t>products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factory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these</a:t>
            </a:r>
            <a:r>
              <a:rPr lang="ru-RU" dirty="0"/>
              <a:t> </a:t>
            </a:r>
            <a:r>
              <a:rPr lang="ru-RU" dirty="0" err="1"/>
              <a:t>outlets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90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SWOT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103655"/>
              </p:ext>
            </p:extLst>
          </p:nvPr>
        </p:nvGraphicFramePr>
        <p:xfrm>
          <a:off x="457200" y="1958946"/>
          <a:ext cx="8229600" cy="3080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1640"/>
                <a:gridCol w="4227960"/>
              </a:tblGrid>
              <a:tr h="154013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STRENGTHS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WEAKNESSES</a:t>
                      </a:r>
                      <a:endParaRPr lang="ru-RU" dirty="0"/>
                    </a:p>
                  </a:txBody>
                  <a:tcPr anchor="ctr"/>
                </a:tc>
              </a:tr>
              <a:tr h="154013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OPPORTUNITIES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THREATS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72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SWOT-analysis of Starbucks, Moscow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753216"/>
              </p:ext>
            </p:extLst>
          </p:nvPr>
        </p:nvGraphicFramePr>
        <p:xfrm>
          <a:off x="457200" y="1600200"/>
          <a:ext cx="8229600" cy="4023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STRENGHTS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WEAKNESSES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OPPORTUNITIES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THREATS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675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Calibri" charset="0"/>
              </a:rPr>
              <a:t>Boston Matrix</a:t>
            </a:r>
            <a:endParaRPr lang="ru-RU">
              <a:latin typeface="Calibri" charset="0"/>
            </a:endParaRPr>
          </a:p>
        </p:txBody>
      </p:sp>
      <p:pic>
        <p:nvPicPr>
          <p:cNvPr id="19458" name="Содержимое 3" descr="boston matrix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4425" y="1333500"/>
            <a:ext cx="7572375" cy="5059363"/>
          </a:xfrm>
        </p:spPr>
      </p:pic>
    </p:spTree>
    <p:extLst>
      <p:ext uri="{BB962C8B-B14F-4D97-AF65-F5344CB8AC3E}">
        <p14:creationId xmlns:p14="http://schemas.microsoft.com/office/powerpoint/2010/main" val="2343197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Ясность.thmx</Template>
  <TotalTime>193</TotalTime>
  <Words>127</Words>
  <Application>Microsoft Macintosh PowerPoint</Application>
  <PresentationFormat>Экран (4:3)</PresentationFormat>
  <Paragraphs>105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Ясность</vt:lpstr>
      <vt:lpstr>MARKETING</vt:lpstr>
      <vt:lpstr>Marketing</vt:lpstr>
      <vt:lpstr>Product</vt:lpstr>
      <vt:lpstr>Price</vt:lpstr>
      <vt:lpstr>Promotion</vt:lpstr>
      <vt:lpstr>Place</vt:lpstr>
      <vt:lpstr>SWOT</vt:lpstr>
      <vt:lpstr>SWOT-analysis of Starbucks, Moscow</vt:lpstr>
      <vt:lpstr>Boston Matrix</vt:lpstr>
      <vt:lpstr>Boston Matrix</vt:lpstr>
      <vt:lpstr>PESTEL Analysis</vt:lpstr>
      <vt:lpstr>PESTEL Analysis (Apple)</vt:lpstr>
      <vt:lpstr>Product Life-Cycle </vt:lpstr>
      <vt:lpstr>Презентация PowerPoint</vt:lpstr>
      <vt:lpstr> Extension strategies </vt:lpstr>
      <vt:lpstr>The effects of an extension strategy on a product lifecycle can be represented in the diagram below: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>Alexey Grabarnik</dc:creator>
  <cp:lastModifiedBy>Alexey Grabarnik</cp:lastModifiedBy>
  <cp:revision>12</cp:revision>
  <dcterms:created xsi:type="dcterms:W3CDTF">2011-09-20T17:40:35Z</dcterms:created>
  <dcterms:modified xsi:type="dcterms:W3CDTF">2012-08-30T17:43:55Z</dcterms:modified>
</cp:coreProperties>
</file>