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9" r:id="rId3"/>
    <p:sldId id="261" r:id="rId4"/>
    <p:sldId id="269" r:id="rId5"/>
    <p:sldId id="272" r:id="rId6"/>
    <p:sldId id="265" r:id="rId7"/>
    <p:sldId id="266" r:id="rId8"/>
    <p:sldId id="268" r:id="rId9"/>
    <p:sldId id="270" r:id="rId10"/>
    <p:sldId id="271" r:id="rId11"/>
    <p:sldId id="274" r:id="rId12"/>
    <p:sldId id="27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755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2D2DDF-BE87-47C3-A47C-CCABC59B572A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129D8F-C8AE-4AE2-8867-2DCDCA29A5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F5E802-74DE-45CC-891A-9669A0F5209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18E002E-2D32-4DFD-BFDD-9A0B316262EF}" type="datetimeFigureOut">
              <a:rPr lang="ru-RU" smtClean="0"/>
              <a:pPr/>
              <a:t>22.03.2009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B38ED17-0DC5-4D2B-90C4-4718B62345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384300" y="15049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095375" y="19367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20495" name="Picture 15" descr="Agin003"/>
          <p:cNvPicPr>
            <a:picLocks noChangeAspect="1" noChangeArrowheads="1"/>
          </p:cNvPicPr>
          <p:nvPr/>
        </p:nvPicPr>
        <p:blipFill>
          <a:blip r:embed="rId3"/>
          <a:srcRect l="40007" t="20851"/>
          <a:stretch>
            <a:fillRect/>
          </a:stretch>
        </p:blipFill>
        <p:spPr bwMode="auto">
          <a:xfrm>
            <a:off x="3203575" y="188913"/>
            <a:ext cx="2663825" cy="4248150"/>
          </a:xfrm>
          <a:prstGeom prst="rect">
            <a:avLst/>
          </a:prstGeom>
          <a:noFill/>
          <a:ln w="57150">
            <a:solidFill>
              <a:srgbClr val="993300"/>
            </a:solidFill>
            <a:miter lim="800000"/>
            <a:headEnd/>
            <a:tailEnd/>
          </a:ln>
        </p:spPr>
      </p:pic>
      <p:pic>
        <p:nvPicPr>
          <p:cNvPr id="20496" name="Picture 16" descr="imag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335333">
            <a:off x="323850" y="476250"/>
            <a:ext cx="2667000" cy="4105275"/>
          </a:xfrm>
          <a:prstGeom prst="rect">
            <a:avLst/>
          </a:prstGeom>
          <a:noFill/>
          <a:ln w="76200">
            <a:solidFill>
              <a:srgbClr val="993300"/>
            </a:solidFill>
            <a:miter lim="800000"/>
            <a:headEnd/>
            <a:tailEnd/>
          </a:ln>
        </p:spPr>
      </p:pic>
      <p:pic>
        <p:nvPicPr>
          <p:cNvPr id="20497" name="Picture 17"/>
          <p:cNvPicPr>
            <a:picLocks noChangeAspect="1" noChangeArrowheads="1"/>
          </p:cNvPicPr>
          <p:nvPr/>
        </p:nvPicPr>
        <p:blipFill>
          <a:blip r:embed="rId5"/>
          <a:srcRect l="44159" t="26874" r="31874" b="48984"/>
          <a:stretch>
            <a:fillRect/>
          </a:stretch>
        </p:blipFill>
        <p:spPr bwMode="auto">
          <a:xfrm rot="360416">
            <a:off x="6011863" y="476250"/>
            <a:ext cx="2808287" cy="4095750"/>
          </a:xfrm>
          <a:prstGeom prst="rect">
            <a:avLst/>
          </a:prstGeom>
          <a:noFill/>
          <a:ln w="76200">
            <a:solidFill>
              <a:srgbClr val="993300"/>
            </a:solidFill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4857760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Сопоставление Плюшкина с другими помещиками в поэме Н.В. Гоголя «Мёртвые души».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AutoShape 4"/>
          <p:cNvSpPr>
            <a:spLocks noChangeArrowheads="1"/>
          </p:cNvSpPr>
          <p:nvPr/>
        </p:nvSpPr>
        <p:spPr bwMode="auto">
          <a:xfrm rot="16200000">
            <a:off x="2015331" y="-854868"/>
            <a:ext cx="5329237" cy="8280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CC99"/>
              </a:gs>
              <a:gs pos="50000">
                <a:schemeClr val="accent1"/>
              </a:gs>
              <a:gs pos="100000">
                <a:srgbClr val="FFCC99"/>
              </a:gs>
            </a:gsLst>
            <a:lin ang="5400000" scaled="1"/>
          </a:gradFill>
          <a:ln w="762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2679700" y="7842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1547813" y="692150"/>
            <a:ext cx="6145212" cy="441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200" b="1">
                <a:solidFill>
                  <a:srgbClr val="990000"/>
                </a:solidFill>
              </a:rPr>
              <a:t>Неудач было много,</a:t>
            </a:r>
          </a:p>
          <a:p>
            <a:pPr algn="ctr"/>
            <a:r>
              <a:rPr lang="ru-RU" sz="3200" b="1">
                <a:solidFill>
                  <a:srgbClr val="990000"/>
                </a:solidFill>
              </a:rPr>
              <a:t> они шли по нарастающей, </a:t>
            </a:r>
          </a:p>
          <a:p>
            <a:pPr algn="ctr"/>
            <a:r>
              <a:rPr lang="ru-RU" sz="3200" b="1">
                <a:solidFill>
                  <a:srgbClr val="990000"/>
                </a:solidFill>
              </a:rPr>
              <a:t>носили тяжелый характер </a:t>
            </a:r>
          </a:p>
          <a:p>
            <a:pPr algn="ctr"/>
            <a:r>
              <a:rPr lang="ru-RU" sz="3200" b="1">
                <a:solidFill>
                  <a:srgbClr val="990000"/>
                </a:solidFill>
              </a:rPr>
              <a:t>и с каждой ступенью </a:t>
            </a:r>
          </a:p>
          <a:p>
            <a:pPr algn="ctr"/>
            <a:r>
              <a:rPr lang="ru-RU" sz="3200" b="1">
                <a:solidFill>
                  <a:srgbClr val="990000"/>
                </a:solidFill>
              </a:rPr>
              <a:t>все более и более повергали </a:t>
            </a:r>
          </a:p>
          <a:p>
            <a:pPr algn="ctr"/>
            <a:r>
              <a:rPr lang="ru-RU" sz="3200" b="1">
                <a:solidFill>
                  <a:srgbClr val="990000"/>
                </a:solidFill>
              </a:rPr>
              <a:t>вчерашнего благополучного человека</a:t>
            </a:r>
          </a:p>
          <a:p>
            <a:pPr algn="ctr"/>
            <a:r>
              <a:rPr lang="ru-RU" sz="3200" b="1">
                <a:solidFill>
                  <a:srgbClr val="990000"/>
                </a:solidFill>
              </a:rPr>
              <a:t>в горе и одиночество.</a:t>
            </a:r>
            <a:endParaRPr lang="ru-RU" sz="2800" b="1">
              <a:solidFill>
                <a:srgbClr val="990000"/>
              </a:solidFill>
            </a:endParaRPr>
          </a:p>
          <a:p>
            <a:pPr algn="ctr"/>
            <a:r>
              <a:rPr lang="ru-RU" sz="2800" b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         </a:t>
            </a:r>
            <a:r>
              <a:rPr lang="ru-RU" sz="2800" b="1">
                <a:solidFill>
                  <a:srgbClr val="CC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В.Н.Топоров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 animBg="1"/>
      <p:bldP spid="522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ертикальный свиток 4"/>
          <p:cNvSpPr/>
          <p:nvPr/>
        </p:nvSpPr>
        <p:spPr>
          <a:xfrm>
            <a:off x="571472" y="357166"/>
            <a:ext cx="8572528" cy="5572164"/>
          </a:xfrm>
          <a:prstGeom prst="verticalScrol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rgbClr val="C00000"/>
                </a:solidFill>
              </a:rPr>
              <a:t>“…Забирайте же с собою в путь, выходя из мягких юношеских лет в суровое ожесточающее мужество, забирайте с собою все человеческие движения, не оставляйте их на дороге, не подымете потом! Грозна, страшна грядущая впереди старость, и ничего не отдаёт назад и обратно!”</a:t>
            </a:r>
          </a:p>
          <a:p>
            <a:pPr algn="just"/>
            <a:r>
              <a:rPr lang="ru-RU" sz="3200" dirty="0" smtClean="0">
                <a:solidFill>
                  <a:srgbClr val="C00000"/>
                </a:solidFill>
              </a:rPr>
              <a:t>                                             Н.В. Гоголь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>
                <a:solidFill>
                  <a:srgbClr val="C00000"/>
                </a:solidFill>
              </a:rPr>
              <a:t>   Мечта Н.В. Гоголя о возрождении Чичикова и Плюшкина во втором томе поэмы «Мёртвые души».</a:t>
            </a: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3200" dirty="0" smtClean="0"/>
              <a:t> </a:t>
            </a:r>
            <a:r>
              <a:rPr lang="ru-RU" sz="3200" b="1" dirty="0" smtClean="0">
                <a:solidFill>
                  <a:srgbClr val="FFFF00"/>
                </a:solidFill>
              </a:rPr>
              <a:t>Различие двух типов характеров помещиков подтверждается и тем обстоятельством, что из всех героев первого тома Гоголь намеривался взять во второй том и провести через жизненные испытания к возрождению не только Чичикова, но и Плюшкина</a:t>
            </a:r>
            <a:r>
              <a:rPr lang="ru-RU" b="1" dirty="0" smtClean="0">
                <a:solidFill>
                  <a:srgbClr val="FFFF00"/>
                </a:solidFill>
              </a:rPr>
              <a:t>.</a:t>
            </a:r>
          </a:p>
          <a:p>
            <a:pPr>
              <a:buNone/>
            </a:pPr>
            <a:r>
              <a:rPr lang="ru-RU" b="1" dirty="0" smtClean="0">
                <a:solidFill>
                  <a:srgbClr val="FFFF00"/>
                </a:solidFill>
              </a:rPr>
              <a:t> </a:t>
            </a:r>
            <a:endParaRPr lang="ru-RU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95288" y="260350"/>
            <a:ext cx="80645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32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«Прежде, давно, в лета моей юности, в лета невозвратно</a:t>
            </a:r>
          </a:p>
          <a:p>
            <a:pPr algn="ctr"/>
            <a:r>
              <a:rPr lang="ru-RU" sz="32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мелькнувшего моего детства, </a:t>
            </a:r>
          </a:p>
          <a:p>
            <a:pPr algn="ctr"/>
            <a:r>
              <a:rPr lang="ru-RU" sz="32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мне было весело подъезжать </a:t>
            </a:r>
          </a:p>
          <a:p>
            <a:pPr algn="ctr"/>
            <a:r>
              <a:rPr lang="ru-RU" sz="32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первый раз к незнакомому месту: </a:t>
            </a:r>
          </a:p>
          <a:p>
            <a:pPr algn="ctr"/>
            <a:r>
              <a:rPr lang="ru-RU" sz="32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все равно, </a:t>
            </a:r>
          </a:p>
          <a:p>
            <a:pPr algn="ctr"/>
            <a:r>
              <a:rPr lang="ru-RU" sz="32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была  ли   то деревушка, </a:t>
            </a:r>
          </a:p>
          <a:p>
            <a:pPr algn="ctr"/>
            <a:r>
              <a:rPr lang="ru-RU" sz="32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бедный уездный городишка, </a:t>
            </a:r>
          </a:p>
          <a:p>
            <a:pPr algn="ctr"/>
            <a:r>
              <a:rPr lang="ru-RU" sz="32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село  ли,  слободка, </a:t>
            </a:r>
          </a:p>
          <a:p>
            <a:pPr algn="ctr"/>
            <a:r>
              <a:rPr lang="ru-RU" sz="3200" b="1" i="1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любопытного много открывал в нем детский любопытный взгляд»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269" name="Group 93"/>
          <p:cNvGraphicFramePr>
            <a:graphicFrameLocks noGrp="1"/>
          </p:cNvGraphicFramePr>
          <p:nvPr/>
        </p:nvGraphicFramePr>
        <p:xfrm>
          <a:off x="395288" y="476250"/>
          <a:ext cx="8353425" cy="5503546"/>
        </p:xfrm>
        <a:graphic>
          <a:graphicData uri="http://schemas.openxmlformats.org/drawingml/2006/table">
            <a:tbl>
              <a:tblPr/>
              <a:tblGrid>
                <a:gridCol w="4176712"/>
                <a:gridCol w="4176713"/>
              </a:tblGrid>
              <a:tr h="649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Что увидел Чичиков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CC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Состояние владений</a:t>
                      </a:r>
                      <a:endParaRPr kumimoji="0" lang="ru-RU" sz="4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hlink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CC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1069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Обширное село со множеством изб и улиц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Какая-то особенная ветхость…на всех деревенских строениях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</a:tr>
              <a:tr h="1155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Бревенчатая мостовая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Бревна, как фортепьянные клавиши, подымались то вверх, то вниз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Дома с балкончиками под крышами и перилами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…покосились и почернели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</a:tr>
              <a:tr h="1071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Две сельские церкви, одна возле другой, опустевшая деревянная и каменная, с желтенькими стенами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 испятнанная, истрескавшаяся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Господский дом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Каким-то дряхлым инвалидом глядел сей странный замок…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chemeClr val="accent1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51" name="WordArt 7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928938" y="5805488"/>
            <a:ext cx="5027612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Сад Плюшкина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 О прошлом Коробочки известно лишь то, что у неё был муж, который любил, когда ему чесали пятки.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О прошлом Собакевича не сообщается ничего: известно лишь, что за сорок с лишним лет он ничем не болел и что его отец отличался таким же отменным здоровьем.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О </a:t>
            </a:r>
            <a:r>
              <a:rPr lang="ru-RU" smtClean="0">
                <a:solidFill>
                  <a:srgbClr val="FFFF00"/>
                </a:solidFill>
              </a:rPr>
              <a:t>Манилове </a:t>
            </a:r>
            <a:r>
              <a:rPr lang="ru-RU" smtClean="0">
                <a:solidFill>
                  <a:srgbClr val="FFFF00"/>
                </a:solidFill>
              </a:rPr>
              <a:t>говорится </a:t>
            </a:r>
            <a:r>
              <a:rPr lang="ru-RU" dirty="0" smtClean="0">
                <a:solidFill>
                  <a:srgbClr val="FFFF00"/>
                </a:solidFill>
              </a:rPr>
              <a:t>мельком; он служил в армии, где «считался скромнейшим и образованнейшим офицером».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6" name="Group 26"/>
          <p:cNvGraphicFramePr>
            <a:graphicFrameLocks noGrp="1"/>
          </p:cNvGraphicFramePr>
          <p:nvPr/>
        </p:nvGraphicFramePr>
        <p:xfrm>
          <a:off x="179388" y="333375"/>
          <a:ext cx="8569325" cy="6035675"/>
        </p:xfrm>
        <a:graphic>
          <a:graphicData uri="http://schemas.openxmlformats.org/drawingml/2006/table">
            <a:tbl>
              <a:tblPr/>
              <a:tblGrid>
                <a:gridCol w="4284662"/>
                <a:gridCol w="4284663"/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 Прежде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CC99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Теперь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CC99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48831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</a:rPr>
                        <a:t>Трудолюбивый хозяин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</a:rPr>
                        <a:t>Хлебосольный сосед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</a:rPr>
                        <a:t>Заботливый отец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100000">
                          <a:schemeClr val="accent1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100000">
                          <a:schemeClr val="accent1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  <p:pic>
        <p:nvPicPr>
          <p:cNvPr id="51225" name="Picture 25"/>
          <p:cNvPicPr>
            <a:picLocks noChangeAspect="1" noChangeArrowheads="1"/>
          </p:cNvPicPr>
          <p:nvPr/>
        </p:nvPicPr>
        <p:blipFill>
          <a:blip r:embed="rId2"/>
          <a:srcRect l="7446" b="10164"/>
          <a:stretch>
            <a:fillRect/>
          </a:stretch>
        </p:blipFill>
        <p:spPr bwMode="auto">
          <a:xfrm>
            <a:off x="4500563" y="1557338"/>
            <a:ext cx="4175125" cy="4751387"/>
          </a:xfrm>
          <a:prstGeom prst="rect">
            <a:avLst/>
          </a:prstGeom>
          <a:noFill/>
          <a:ln w="76200">
            <a:solidFill>
              <a:srgbClr val="993300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305800" cy="1981200"/>
          </a:xfrm>
        </p:spPr>
        <p:txBody>
          <a:bodyPr/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Есть ли у них душа?</a:t>
            </a:r>
            <a:endParaRPr lang="ru-RU" sz="6600" b="1" dirty="0">
              <a:solidFill>
                <a:srgbClr val="C00000"/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28596" y="2214554"/>
            <a:ext cx="8305800" cy="2714644"/>
          </a:xfrm>
        </p:spPr>
        <p:txBody>
          <a:bodyPr/>
          <a:lstStyle/>
          <a:p>
            <a:r>
              <a:rPr lang="ru-RU" sz="3200" b="1" dirty="0" smtClean="0">
                <a:solidFill>
                  <a:srgbClr val="FFFF00"/>
                </a:solidFill>
              </a:rPr>
              <a:t>В Манилове, Коробочке, Ноздреве, Собакевиче – сильнее выражены мотивы бездушности, омертвления. Их существование кажется механическим, даже автоматическим</a:t>
            </a:r>
            <a:r>
              <a:rPr lang="ru-RU" sz="3200" b="1" dirty="0" smtClean="0"/>
              <a:t>. </a:t>
            </a:r>
            <a:endParaRPr lang="ru-RU" sz="3200" b="1" dirty="0"/>
          </a:p>
        </p:txBody>
      </p:sp>
      <p:pic>
        <p:nvPicPr>
          <p:cNvPr id="5" name="Рисунок 4" descr="537px-Boklevkij_nozdre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4744" y="4786322"/>
            <a:ext cx="1473006" cy="1643074"/>
          </a:xfrm>
          <a:prstGeom prst="rect">
            <a:avLst/>
          </a:prstGeom>
        </p:spPr>
      </p:pic>
      <p:pic>
        <p:nvPicPr>
          <p:cNvPr id="6" name="Рисунок 5" descr="593px-Boklevskij_manilov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4786322"/>
            <a:ext cx="1643074" cy="1662469"/>
          </a:xfrm>
          <a:prstGeom prst="rect">
            <a:avLst/>
          </a:prstGeom>
        </p:spPr>
      </p:pic>
      <p:pic>
        <p:nvPicPr>
          <p:cNvPr id="7" name="Рисунок 6" descr="598px-Boklevkij_sobakevi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8" y="4714884"/>
            <a:ext cx="1637597" cy="1643074"/>
          </a:xfrm>
          <a:prstGeom prst="rect">
            <a:avLst/>
          </a:prstGeom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571480"/>
            <a:ext cx="8305800" cy="1214446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«Отражение чувства».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1785926"/>
            <a:ext cx="8305800" cy="4643470"/>
          </a:xfrm>
        </p:spPr>
        <p:txBody>
          <a:bodyPr/>
          <a:lstStyle/>
          <a:p>
            <a:r>
              <a:rPr lang="ru-RU" sz="2400" dirty="0" smtClean="0">
                <a:solidFill>
                  <a:srgbClr val="FFFF00"/>
                </a:solidFill>
              </a:rPr>
              <a:t>«И на этом деревянном лице вдруг скользнул  как тёплый луч, выразилось не чувство, а какое-то бледное отражение чувства, явление, подобное появлению на поверхности вод утопающего»;</a:t>
            </a:r>
          </a:p>
          <a:p>
            <a:endParaRPr lang="ru-RU" sz="2400" dirty="0" smtClean="0">
              <a:solidFill>
                <a:srgbClr val="FFFF00"/>
              </a:solidFill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«… лицо…стало ещё бесчувственней и ещё пошлее»; 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«…маленькие глазки ещё не </a:t>
            </a:r>
            <a:r>
              <a:rPr lang="ru-RU" sz="2400" dirty="0" err="1" smtClean="0">
                <a:solidFill>
                  <a:srgbClr val="FFFF00"/>
                </a:solidFill>
              </a:rPr>
              <a:t>потухнули</a:t>
            </a:r>
            <a:r>
              <a:rPr lang="ru-RU" sz="2400" dirty="0" smtClean="0">
                <a:solidFill>
                  <a:srgbClr val="FFFF00"/>
                </a:solidFill>
              </a:rPr>
              <a:t> и бегали из-под высоко выросших бровей, как мыши».</a:t>
            </a:r>
          </a:p>
          <a:p>
            <a:endParaRPr lang="ru-RU" sz="3200" dirty="0" smtClean="0">
              <a:solidFill>
                <a:srgbClr val="FFFF00"/>
              </a:solidFill>
            </a:endParaRPr>
          </a:p>
          <a:p>
            <a:endParaRPr lang="ru-RU" sz="3200" dirty="0" smtClean="0">
              <a:solidFill>
                <a:srgbClr val="FFFF00"/>
              </a:solidFill>
            </a:endParaRPr>
          </a:p>
          <a:p>
            <a:endParaRPr lang="ru-RU" dirty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786322"/>
            <a:ext cx="1624749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3200" dirty="0" smtClean="0">
                <a:solidFill>
                  <a:srgbClr val="FFFF00"/>
                </a:solidFill>
              </a:rPr>
              <a:t>      Плюшкин не мертвее, а живее предшествующих персонажей.      Поэтому и завершает галерею образов в шестой главе.</a:t>
            </a:r>
          </a:p>
          <a:p>
            <a:pPr algn="just">
              <a:buNone/>
            </a:pPr>
            <a:r>
              <a:rPr lang="ru-RU" sz="3200" dirty="0" smtClean="0">
                <a:solidFill>
                  <a:srgbClr val="FFFF00"/>
                </a:solidFill>
              </a:rPr>
              <a:t>        Впервые тема омертвления человека показана во времени как итог, результат всей его жизни. </a:t>
            </a:r>
          </a:p>
          <a:p>
            <a:pPr algn="just">
              <a:buNone/>
            </a:pPr>
            <a:r>
              <a:rPr lang="ru-RU" sz="3200" dirty="0" smtClean="0">
                <a:solidFill>
                  <a:srgbClr val="FFFF00"/>
                </a:solidFill>
              </a:rPr>
              <a:t>     «И до такой ничтожности, мелочности, гадости мог снизойти человек! Мог измениться!»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219200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«Весёлое мигом обратится в    печальное».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309</TotalTime>
  <Words>471</Words>
  <Application>Microsoft Office PowerPoint</Application>
  <PresentationFormat>Экран (4:3)</PresentationFormat>
  <Paragraphs>65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Есть ли у них душа?</vt:lpstr>
      <vt:lpstr>    «Отражение чувства». </vt:lpstr>
      <vt:lpstr>«Весёлое мигом обратится в    печальное».</vt:lpstr>
      <vt:lpstr>Слайд 10</vt:lpstr>
      <vt:lpstr>Слайд 11</vt:lpstr>
      <vt:lpstr>                    Мечта Н.В. Гоголя о возрождении Чичикова и Плюшкина во втором томе поэмы «Мёртвые души».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Жанна</dc:creator>
  <cp:lastModifiedBy>Жанна</cp:lastModifiedBy>
  <cp:revision>26</cp:revision>
  <dcterms:created xsi:type="dcterms:W3CDTF">2009-03-14T05:57:18Z</dcterms:created>
  <dcterms:modified xsi:type="dcterms:W3CDTF">2009-03-22T11:25:48Z</dcterms:modified>
</cp:coreProperties>
</file>