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66"/>
            <a:ext cx="6172200" cy="1894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READ FAIRY TALES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7072362" cy="44291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Open English Lesson</a:t>
            </a:r>
          </a:p>
          <a:p>
            <a:pPr algn="ctr"/>
            <a:r>
              <a:rPr lang="en-US" sz="3200" dirty="0" smtClean="0"/>
              <a:t>The theme of the lesson: </a:t>
            </a:r>
            <a:r>
              <a:rPr lang="en-US" sz="3200" i="1" dirty="0" smtClean="0"/>
              <a:t>Why Hares Have got Long </a:t>
            </a:r>
            <a:r>
              <a:rPr lang="en-US" sz="3200" i="1" dirty="0" smtClean="0"/>
              <a:t>Ears</a:t>
            </a:r>
            <a:endParaRPr lang="en-US" sz="3200" i="1" dirty="0" smtClean="0"/>
          </a:p>
          <a:p>
            <a:pPr algn="ctr"/>
            <a:r>
              <a:rPr lang="en-US" sz="3200" i="1" dirty="0" smtClean="0"/>
              <a:t> </a:t>
            </a:r>
          </a:p>
          <a:p>
            <a:pPr algn="ctr"/>
            <a:endParaRPr lang="en-US" sz="3200" i="1" dirty="0" smtClean="0"/>
          </a:p>
          <a:p>
            <a:pPr algn="ctr"/>
            <a:endParaRPr lang="en-US" sz="3200" i="1" dirty="0" smtClean="0"/>
          </a:p>
          <a:p>
            <a:pPr algn="ctr"/>
            <a:r>
              <a:rPr lang="en-US" sz="3200" dirty="0" smtClean="0"/>
              <a:t>The teacher: </a:t>
            </a:r>
            <a:r>
              <a:rPr lang="en-US" sz="3200" i="1" dirty="0" err="1" smtClean="0"/>
              <a:t>Galieva</a:t>
            </a:r>
            <a:r>
              <a:rPr lang="en-US" sz="3200" i="1" dirty="0" smtClean="0"/>
              <a:t> Yana </a:t>
            </a:r>
            <a:r>
              <a:rPr lang="en-US" sz="3200" i="1" dirty="0" err="1" smtClean="0"/>
              <a:t>Nickolaevna</a:t>
            </a:r>
            <a:endParaRPr lang="ru-RU" sz="3200" i="1" dirty="0"/>
          </a:p>
        </p:txBody>
      </p:sp>
      <p:pic>
        <p:nvPicPr>
          <p:cNvPr id="4" name="Содержимое 13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786190"/>
            <a:ext cx="250033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True or false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5072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Brother Hare is big.</a:t>
            </a:r>
          </a:p>
          <a:p>
            <a:r>
              <a:rPr lang="en-US" sz="3200" b="1" dirty="0" smtClean="0"/>
              <a:t>He wants to be very, very kind.</a:t>
            </a:r>
          </a:p>
          <a:p>
            <a:r>
              <a:rPr lang="en-US" sz="3200" b="1" dirty="0" smtClean="0"/>
              <a:t>One day he comes to his Granny.</a:t>
            </a:r>
          </a:p>
          <a:p>
            <a:r>
              <a:rPr lang="en-US" sz="3200" b="1" dirty="0" smtClean="0"/>
              <a:t>Brother Hare doesn’t want to be clever.</a:t>
            </a:r>
          </a:p>
          <a:p>
            <a:r>
              <a:rPr lang="en-US" sz="3200" b="1" dirty="0" smtClean="0"/>
              <a:t>Aunt Mammy-</a:t>
            </a:r>
            <a:r>
              <a:rPr lang="en-US" sz="3200" b="1" dirty="0" err="1" smtClean="0"/>
              <a:t>Bammy</a:t>
            </a:r>
            <a:r>
              <a:rPr lang="en-US" sz="3200" b="1" dirty="0" smtClean="0"/>
              <a:t> wants to help him.</a:t>
            </a:r>
          </a:p>
          <a:p>
            <a:r>
              <a:rPr lang="en-US" sz="3200" b="1" dirty="0" smtClean="0"/>
              <a:t>She asks him to bring her the Bird.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Complete the dialogue using the story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86808" cy="52864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H…, Aunt Mammy-</a:t>
            </a:r>
            <a:r>
              <a:rPr lang="en-US" sz="3200" dirty="0" err="1" smtClean="0"/>
              <a:t>Bammy</a:t>
            </a:r>
            <a:r>
              <a:rPr lang="en-US" sz="3200" dirty="0" smtClean="0"/>
              <a:t>. How … you?</a:t>
            </a:r>
          </a:p>
          <a:p>
            <a:r>
              <a:rPr lang="en-US" sz="3200" dirty="0" smtClean="0"/>
              <a:t>I’m …,thank …. And …?</a:t>
            </a:r>
          </a:p>
          <a:p>
            <a:r>
              <a:rPr lang="en-US" sz="3200" dirty="0" smtClean="0"/>
              <a:t>I’m very …,t… Aunt M….-B….,can…help me?</a:t>
            </a:r>
          </a:p>
          <a:p>
            <a:r>
              <a:rPr lang="en-US" sz="3200" dirty="0" smtClean="0"/>
              <a:t>What do…want?</a:t>
            </a:r>
          </a:p>
          <a:p>
            <a:r>
              <a:rPr lang="en-US" sz="3200" dirty="0" smtClean="0"/>
              <a:t>I have got a …wish. I …to be very…and …clever.</a:t>
            </a:r>
          </a:p>
          <a:p>
            <a:r>
              <a:rPr lang="en-US" sz="3200" dirty="0" smtClean="0"/>
              <a:t>I can help you if you do what I want. I want to have that bird. …it for me.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67485" y="3190375"/>
            <a:ext cx="6309360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/>
              <a:t>PUZZLE TIME</a:t>
            </a:r>
            <a:endParaRPr lang="ru-RU" sz="36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-428660" y="0"/>
            <a:ext cx="5643602" cy="6858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29388" y="214290"/>
            <a:ext cx="2235358" cy="630747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/>
              <a:t>TO SOLVE THE PUZZLE YOU SHOULD WRITE THE NAMES OF 11 ANIMALS</a:t>
            </a:r>
            <a:endParaRPr lang="ru-RU" sz="3200" b="1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285784" y="142852"/>
          <a:ext cx="5357850" cy="6715148"/>
        </p:xfrm>
        <a:graphic>
          <a:graphicData uri="http://schemas.openxmlformats.org/presentationml/2006/ole">
            <p:oleObj spid="_x0000_s1028" name="Документ" r:id="rId3" imgW="7112387" imgH="1023958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0169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Could you put down your home task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71472" y="1857364"/>
            <a:ext cx="3657600" cy="3886200"/>
          </a:xfrm>
        </p:spPr>
        <p:txBody>
          <a:bodyPr/>
          <a:lstStyle/>
          <a:p>
            <a:r>
              <a:rPr lang="en-US" dirty="0" smtClean="0"/>
              <a:t>P.48 ex. 13(dictation)</a:t>
            </a:r>
          </a:p>
          <a:p>
            <a:r>
              <a:rPr lang="en-US" dirty="0" smtClean="0"/>
              <a:t>Make up the dialogue using the text about the other animal. </a:t>
            </a:r>
          </a:p>
          <a:p>
            <a:r>
              <a:rPr lang="en-US" dirty="0" smtClean="0"/>
              <a:t>Don’t forget to make the mask of the animal.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642910" y="928670"/>
            <a:ext cx="3657600" cy="857256"/>
          </a:xfrm>
        </p:spPr>
        <p:txBody>
          <a:bodyPr/>
          <a:lstStyle/>
          <a:p>
            <a:pPr algn="ctr"/>
            <a:r>
              <a:rPr lang="en-US" sz="2400" dirty="0" smtClean="0"/>
              <a:t>I like your work today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1000108"/>
            <a:ext cx="3657600" cy="658368"/>
          </a:xfrm>
        </p:spPr>
        <p:txBody>
          <a:bodyPr/>
          <a:lstStyle/>
          <a:p>
            <a:pPr algn="ctr"/>
            <a:r>
              <a:rPr lang="en-US" sz="3200" dirty="0" smtClean="0"/>
              <a:t>Thank you</a:t>
            </a:r>
            <a:endParaRPr lang="ru-RU" sz="3200" dirty="0" smtClean="0"/>
          </a:p>
        </p:txBody>
      </p:sp>
      <p:pic>
        <p:nvPicPr>
          <p:cNvPr id="25602" name="Picture 2" descr="C:\Program Files\Microsoft Office\MEDIA\CAGCAT10\j0216516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57430"/>
            <a:ext cx="1572768" cy="1820570"/>
          </a:xfrm>
          <a:prstGeom prst="rect">
            <a:avLst/>
          </a:prstGeom>
          <a:noFill/>
        </p:spPr>
      </p:pic>
      <p:pic>
        <p:nvPicPr>
          <p:cNvPr id="25603" name="Picture 3" descr="C:\Documents and Settings\Владелец\Local Settings\Temporary Internet Files\Content.IE5\CX6VGDA7\MPj043339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1796606" cy="2857520"/>
          </a:xfrm>
          <a:prstGeom prst="rect">
            <a:avLst/>
          </a:prstGeom>
          <a:noFill/>
        </p:spPr>
      </p:pic>
      <p:pic>
        <p:nvPicPr>
          <p:cNvPr id="25604" name="Picture 4" descr="C:\Documents and Settings\Владелец\Local Settings\Temporary Internet Files\Content.IE5\I52B4LE3\MCj041495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14818"/>
            <a:ext cx="458859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6172200" cy="37147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The lesson is over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See you later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00364" y="4143380"/>
            <a:ext cx="5214974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smtClean="0"/>
              <a:t>Have a good day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purpose of the lesson: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we’ll read a very interesting story about a little hare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7467600" cy="46434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Our tasks are: </a:t>
            </a:r>
          </a:p>
          <a:p>
            <a:r>
              <a:rPr lang="en-US" b="1" i="1" dirty="0" smtClean="0"/>
              <a:t>Have practice in pronunciation some  English sounds</a:t>
            </a:r>
          </a:p>
          <a:p>
            <a:r>
              <a:rPr lang="en-US" b="1" i="1" dirty="0" smtClean="0"/>
              <a:t>Check up your homework</a:t>
            </a:r>
          </a:p>
          <a:p>
            <a:r>
              <a:rPr lang="en-US" b="1" i="1" dirty="0" smtClean="0"/>
              <a:t>Listen to the poem</a:t>
            </a:r>
          </a:p>
          <a:p>
            <a:r>
              <a:rPr lang="en-US" b="1" i="1" dirty="0" smtClean="0"/>
              <a:t>Play games</a:t>
            </a:r>
          </a:p>
          <a:p>
            <a:r>
              <a:rPr lang="en-US" b="1" i="1" dirty="0" smtClean="0"/>
              <a:t>Read </a:t>
            </a:r>
            <a:r>
              <a:rPr lang="en-US" b="1" i="1" dirty="0" smtClean="0"/>
              <a:t>the story</a:t>
            </a:r>
            <a:r>
              <a:rPr lang="ru-RU" b="1" i="1" dirty="0" smtClean="0"/>
              <a:t> </a:t>
            </a:r>
            <a:r>
              <a:rPr lang="en-US" b="1" i="1" dirty="0" smtClean="0"/>
              <a:t>about The little Hare</a:t>
            </a:r>
          </a:p>
          <a:p>
            <a:r>
              <a:rPr lang="en-US" b="1" i="1" dirty="0" smtClean="0"/>
              <a:t>Role-play the dialogue</a:t>
            </a:r>
          </a:p>
          <a:p>
            <a:r>
              <a:rPr lang="en-US" b="1" i="1" dirty="0" smtClean="0"/>
              <a:t>Solve the puzzle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00" dirty="0" smtClean="0"/>
              <a:t>Phonetic exercise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86742" cy="5373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7200" dirty="0" smtClean="0"/>
              <a:t>[</a:t>
            </a:r>
            <a:r>
              <a:rPr lang="ru-RU" sz="7200" dirty="0" err="1" smtClean="0"/>
              <a:t>з</a:t>
            </a:r>
            <a:r>
              <a:rPr lang="en-US" sz="7200" dirty="0" smtClean="0"/>
              <a:t>:]        </a:t>
            </a:r>
            <a:r>
              <a:rPr lang="ru-RU" sz="7200" dirty="0" smtClean="0"/>
              <a:t>      </a:t>
            </a:r>
            <a:r>
              <a:rPr lang="en-US" sz="7200" dirty="0" smtClean="0"/>
              <a:t>[e] </a:t>
            </a:r>
            <a:endParaRPr lang="ru-RU" sz="7200" dirty="0" smtClean="0"/>
          </a:p>
          <a:p>
            <a:endParaRPr lang="en-US" sz="7200" dirty="0" smtClean="0"/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7200" dirty="0" smtClean="0"/>
              <a:t> [</a:t>
            </a:r>
            <a:r>
              <a:rPr lang="en-US" sz="4800" b="1" dirty="0" smtClean="0"/>
              <a:t>I</a:t>
            </a:r>
            <a:r>
              <a:rPr lang="en-US" sz="7200" dirty="0" smtClean="0"/>
              <a:t>]       </a:t>
            </a:r>
            <a:r>
              <a:rPr lang="ru-RU" sz="7200" dirty="0" smtClean="0"/>
              <a:t>   </a:t>
            </a:r>
            <a:r>
              <a:rPr lang="en-US" sz="7200" dirty="0" smtClean="0"/>
              <a:t>[</a:t>
            </a:r>
            <a:r>
              <a:rPr lang="en-US" sz="7200" dirty="0" err="1" smtClean="0"/>
              <a:t>i</a:t>
            </a:r>
            <a:r>
              <a:rPr lang="en-US" sz="7200" dirty="0" smtClean="0"/>
              <a:t>:]</a:t>
            </a:r>
            <a:endParaRPr lang="ru-RU" sz="7200" dirty="0" smtClean="0"/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7200" dirty="0" smtClean="0"/>
          </a:p>
          <a:p>
            <a:r>
              <a:rPr lang="en-US" sz="7200" dirty="0" smtClean="0"/>
              <a:t> [</a:t>
            </a:r>
            <a:r>
              <a:rPr lang="en-US" sz="4400" b="1" dirty="0" err="1" smtClean="0"/>
              <a:t>I</a:t>
            </a:r>
            <a:r>
              <a:rPr lang="en-US" sz="7200" dirty="0" err="1" smtClean="0"/>
              <a:t>ə</a:t>
            </a:r>
            <a:r>
              <a:rPr lang="en-US" sz="7200" dirty="0" smtClean="0"/>
              <a:t>]    </a:t>
            </a:r>
            <a:r>
              <a:rPr lang="ru-RU" sz="7200" dirty="0" smtClean="0"/>
              <a:t>   </a:t>
            </a:r>
            <a:r>
              <a:rPr lang="en-US" sz="7200" dirty="0" smtClean="0"/>
              <a:t>[au]</a:t>
            </a:r>
            <a:endParaRPr lang="ru-RU" sz="7200" dirty="0" smtClean="0"/>
          </a:p>
          <a:p>
            <a:pPr>
              <a:buNone/>
            </a:pPr>
            <a:endParaRPr lang="en-US" sz="7200" dirty="0" smtClean="0"/>
          </a:p>
          <a:p>
            <a:r>
              <a:rPr lang="en-US" sz="7200" dirty="0" smtClean="0"/>
              <a:t> [l]            [w] </a:t>
            </a:r>
          </a:p>
          <a:p>
            <a:endParaRPr lang="ru-RU" dirty="0"/>
          </a:p>
        </p:txBody>
      </p:sp>
      <p:pic>
        <p:nvPicPr>
          <p:cNvPr id="2051" name="Picture 3" descr="C:\Documents and Settings\Владелец\Local Settings\Temporary Internet Files\Content.IE5\1VDRDUNP\MCj04379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825625" cy="1214446"/>
          </a:xfrm>
          <a:prstGeom prst="rect">
            <a:avLst/>
          </a:prstGeom>
          <a:noFill/>
        </p:spPr>
      </p:pic>
      <p:pic>
        <p:nvPicPr>
          <p:cNvPr id="2052" name="Picture 4" descr="C:\Documents and Settings\Владелец\Local Settings\Temporary Internet Files\Content.IE5\GXMJCHAF\MCj0436378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1714500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Владелец\Local Settings\Temporary Internet Files\Content.IE5\KXGJ8NY9\MCj044139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85860"/>
            <a:ext cx="1809750" cy="1143008"/>
          </a:xfrm>
          <a:prstGeom prst="rect">
            <a:avLst/>
          </a:prstGeom>
          <a:noFill/>
        </p:spPr>
      </p:pic>
      <p:pic>
        <p:nvPicPr>
          <p:cNvPr id="2055" name="Picture 7" descr="C:\Documents and Settings\Владелец\Local Settings\Temporary Internet Files\Content.IE5\GXMJCHAF\MCj043745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71744"/>
            <a:ext cx="1403350" cy="1214447"/>
          </a:xfrm>
          <a:prstGeom prst="rect">
            <a:avLst/>
          </a:prstGeom>
          <a:noFill/>
        </p:spPr>
      </p:pic>
      <p:pic>
        <p:nvPicPr>
          <p:cNvPr id="2056" name="Picture 8" descr="C:\Documents and Settings\Владелец\Local Settings\Temporary Internet Files\Content.IE5\65KBEHI5\MPj040914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071942"/>
            <a:ext cx="1143008" cy="1000132"/>
          </a:xfrm>
          <a:prstGeom prst="rect">
            <a:avLst/>
          </a:prstGeom>
          <a:noFill/>
        </p:spPr>
      </p:pic>
      <p:pic>
        <p:nvPicPr>
          <p:cNvPr id="2057" name="Picture 9" descr="C:\Documents and Settings\Владелец\Local Settings\Temporary Internet Files\Content.IE5\4PYNW5AB\MCj0215429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929066"/>
            <a:ext cx="2624467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Let’s  remember some words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760248" cy="61550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/>
              <a:t>There are  words but  some letters are missing.</a:t>
            </a:r>
          </a:p>
          <a:p>
            <a:pPr algn="ctr"/>
            <a:r>
              <a:rPr lang="en-US" sz="2400" b="1" dirty="0" smtClean="0"/>
              <a:t>Write them down and put the necessary letters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/>
              <a:t>il</a:t>
            </a:r>
            <a:r>
              <a:rPr lang="en-US" sz="6600" dirty="0" smtClean="0"/>
              <a:t>_</a:t>
            </a:r>
          </a:p>
          <a:p>
            <a:r>
              <a:rPr lang="en-US" sz="6600" dirty="0" err="1" smtClean="0"/>
              <a:t>c_me</a:t>
            </a:r>
            <a:endParaRPr lang="en-US" sz="6600" dirty="0" smtClean="0"/>
          </a:p>
          <a:p>
            <a:r>
              <a:rPr lang="en-US" sz="6600" dirty="0" smtClean="0"/>
              <a:t> a _</a:t>
            </a:r>
            <a:r>
              <a:rPr lang="en-US" sz="6600" dirty="0" err="1" smtClean="0"/>
              <a:t>ir_f_e</a:t>
            </a:r>
            <a:endParaRPr lang="en-US" sz="6600" dirty="0" smtClean="0"/>
          </a:p>
          <a:p>
            <a:r>
              <a:rPr lang="en-US" sz="6600" dirty="0" smtClean="0"/>
              <a:t>A </a:t>
            </a:r>
            <a:r>
              <a:rPr lang="en-US" sz="6600" dirty="0" err="1" smtClean="0"/>
              <a:t>b_d</a:t>
            </a:r>
            <a:r>
              <a:rPr lang="en-US" sz="6600" dirty="0" smtClean="0"/>
              <a:t>(_n </a:t>
            </a:r>
            <a:r>
              <a:rPr lang="en-US" sz="6600" dirty="0" err="1" smtClean="0"/>
              <a:t>b_d</a:t>
            </a:r>
            <a:r>
              <a:rPr lang="en-US" sz="6600" dirty="0" smtClean="0"/>
              <a:t>)</a:t>
            </a:r>
          </a:p>
          <a:p>
            <a:r>
              <a:rPr lang="en-US" sz="6600" dirty="0" err="1" smtClean="0"/>
              <a:t>k_nd</a:t>
            </a:r>
            <a:endParaRPr lang="ru-RU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Warming up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210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Where is my cat?</a:t>
            </a:r>
          </a:p>
          <a:p>
            <a:r>
              <a:rPr lang="en-US" sz="3600" dirty="0" smtClean="0"/>
              <a:t>Here it is. Have a look at it.</a:t>
            </a:r>
          </a:p>
          <a:p>
            <a:r>
              <a:rPr lang="en-US" sz="3600" dirty="0" smtClean="0"/>
              <a:t>Oh, thank you very much.</a:t>
            </a:r>
          </a:p>
          <a:p>
            <a:endParaRPr lang="en-US" sz="3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210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4320" lvl="8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3600" dirty="0" err="1" smtClean="0"/>
              <a:t>Wh</a:t>
            </a:r>
            <a:r>
              <a:rPr lang="en-US" sz="3600" dirty="0" smtClean="0"/>
              <a:t>… is my cat, I wonder?</a:t>
            </a:r>
          </a:p>
          <a:p>
            <a:r>
              <a:rPr lang="en-US" sz="3600" dirty="0" smtClean="0"/>
              <a:t>Open your box and h… a l..k at it.</a:t>
            </a:r>
          </a:p>
          <a:p>
            <a:r>
              <a:rPr lang="en-US" sz="3600" dirty="0" smtClean="0"/>
              <a:t>Oh,  thank . . .  … ….</a:t>
            </a:r>
            <a:endParaRPr lang="en-US" sz="26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57200" y="1285860"/>
            <a:ext cx="3657600" cy="1000132"/>
          </a:xfrm>
        </p:spPr>
        <p:txBody>
          <a:bodyPr/>
          <a:lstStyle/>
          <a:p>
            <a:r>
              <a:rPr lang="en-US" dirty="0" smtClean="0"/>
              <a:t>Here it is.</a:t>
            </a:r>
            <a:r>
              <a:rPr lang="ru-RU" dirty="0" smtClean="0"/>
              <a:t> Вот здесь </a:t>
            </a:r>
            <a:endParaRPr lang="en-US" dirty="0" smtClean="0"/>
          </a:p>
          <a:p>
            <a:r>
              <a:rPr lang="en-US" dirty="0" smtClean="0"/>
              <a:t> I wonder</a:t>
            </a:r>
            <a:r>
              <a:rPr lang="ru-RU" dirty="0" smtClean="0"/>
              <a:t>- интересно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942228"/>
          </a:xfrm>
        </p:spPr>
        <p:txBody>
          <a:bodyPr/>
          <a:lstStyle/>
          <a:p>
            <a:r>
              <a:rPr lang="en-US" sz="2800" dirty="0" smtClean="0"/>
              <a:t>Have a look at it</a:t>
            </a:r>
            <a:r>
              <a:rPr lang="ru-RU" sz="2800" dirty="0" smtClean="0"/>
              <a:t>-   Взгляни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5111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Riddles</a:t>
            </a:r>
            <a:endParaRPr lang="ru-RU" dirty="0"/>
          </a:p>
        </p:txBody>
      </p:sp>
      <p:pic>
        <p:nvPicPr>
          <p:cNvPr id="14" name="Содержимое 13" descr="заяц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2428892" cy="2028825"/>
          </a:xfrm>
        </p:spPr>
      </p:pic>
      <p:pic>
        <p:nvPicPr>
          <p:cNvPr id="2050" name="Picture 2" descr="C:\Documents and Settings\Владелец\Local Settings\Temporary Internet Files\Content.IE5\JXJNM0HC\MCj019221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174711" cy="4214842"/>
          </a:xfrm>
          <a:prstGeom prst="rect">
            <a:avLst/>
          </a:prstGeom>
          <a:noFill/>
        </p:spPr>
      </p:pic>
      <p:pic>
        <p:nvPicPr>
          <p:cNvPr id="2052" name="Picture 4" descr="C:\Documents and Settings\Владелец\Local Settings\Temporary Internet Files\Content.IE5\SLW9ABGL\MCj043817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019300" cy="1825625"/>
          </a:xfrm>
          <a:prstGeom prst="rect">
            <a:avLst/>
          </a:prstGeom>
          <a:noFill/>
        </p:spPr>
      </p:pic>
      <p:pic>
        <p:nvPicPr>
          <p:cNvPr id="2054" name="Picture 6" descr="C:\Documents and Settings\Владелец\Local Settings\Temporary Internet Files\Content.IE5\I52B4LE3\MCj043816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0372"/>
            <a:ext cx="1647825" cy="1819275"/>
          </a:xfrm>
          <a:prstGeom prst="rect">
            <a:avLst/>
          </a:prstGeom>
          <a:noFill/>
        </p:spPr>
      </p:pic>
      <p:pic>
        <p:nvPicPr>
          <p:cNvPr id="2057" name="Picture 9" descr="C:\Documents and Settings\Владелец\Local Settings\Temporary Internet Files\Content.IE5\IHMRAHSR\MCj034485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428736"/>
            <a:ext cx="1237183" cy="1650492"/>
          </a:xfrm>
          <a:prstGeom prst="rect">
            <a:avLst/>
          </a:prstGeom>
          <a:noFill/>
        </p:spPr>
      </p:pic>
      <p:pic>
        <p:nvPicPr>
          <p:cNvPr id="2058" name="Picture 10" descr="C:\Documents and Settings\Владелец\Local Settings\Temporary Internet Files\Content.IE5\4PYNW5AB\MCj0215429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357694"/>
            <a:ext cx="2767343" cy="2213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7829576" cy="8445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Cat and the Mouse</a:t>
            </a:r>
            <a:endParaRPr lang="ru-RU" sz="4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00034" y="2071678"/>
            <a:ext cx="3657600" cy="4319598"/>
          </a:xfrm>
        </p:spPr>
        <p:txBody>
          <a:bodyPr>
            <a:normAutofit/>
          </a:bodyPr>
          <a:lstStyle/>
          <a:p>
            <a:r>
              <a:rPr lang="en-US" b="1" dirty="0" smtClean="0"/>
              <a:t>Little mouse, little mouse,</a:t>
            </a:r>
          </a:p>
          <a:p>
            <a:r>
              <a:rPr lang="en-US" b="1" dirty="0" smtClean="0"/>
              <a:t>Where is your house?</a:t>
            </a:r>
          </a:p>
          <a:p>
            <a:r>
              <a:rPr lang="en-US" b="1" dirty="0" smtClean="0"/>
              <a:t>Little cat, little cat </a:t>
            </a:r>
          </a:p>
          <a:p>
            <a:r>
              <a:rPr lang="en-US" b="1" dirty="0" smtClean="0"/>
              <a:t>I haven’t got </a:t>
            </a:r>
            <a:r>
              <a:rPr lang="en-US" b="1" u="sng" dirty="0" smtClean="0"/>
              <a:t>a flat</a:t>
            </a:r>
          </a:p>
          <a:p>
            <a:r>
              <a:rPr lang="en-US" b="1" dirty="0" smtClean="0"/>
              <a:t>I am </a:t>
            </a:r>
            <a:r>
              <a:rPr lang="en-US" b="1" u="sng" dirty="0" smtClean="0"/>
              <a:t>a poor </a:t>
            </a:r>
            <a:r>
              <a:rPr lang="en-US" b="1" dirty="0" smtClean="0"/>
              <a:t>mouse</a:t>
            </a:r>
          </a:p>
          <a:p>
            <a:r>
              <a:rPr lang="en-US" b="1" dirty="0" smtClean="0"/>
              <a:t>I haven’t got a house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57686" y="2143116"/>
            <a:ext cx="3657600" cy="3886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Little mouse, little mouse,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Come into my house</a:t>
            </a:r>
          </a:p>
          <a:p>
            <a:r>
              <a:rPr lang="en-US" b="1" dirty="0" smtClean="0"/>
              <a:t>Little cat, little cat,</a:t>
            </a:r>
          </a:p>
          <a:p>
            <a:r>
              <a:rPr lang="en-US" b="1" dirty="0" smtClean="0"/>
              <a:t>I cannot do that.</a:t>
            </a:r>
          </a:p>
          <a:p>
            <a:r>
              <a:rPr lang="en-US" b="1" dirty="0" smtClean="0"/>
              <a:t>I’m </a:t>
            </a:r>
            <a:r>
              <a:rPr lang="en-US" b="1" u="sng" dirty="0" smtClean="0"/>
              <a:t>a poor </a:t>
            </a:r>
            <a:r>
              <a:rPr lang="en-US" b="1" dirty="0" smtClean="0"/>
              <a:t>mouse</a:t>
            </a:r>
          </a:p>
          <a:p>
            <a:r>
              <a:rPr lang="en-US" b="1" dirty="0" smtClean="0"/>
              <a:t>You want to eat me!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28596" y="1214422"/>
            <a:ext cx="3657600" cy="658368"/>
          </a:xfrm>
        </p:spPr>
        <p:txBody>
          <a:bodyPr/>
          <a:lstStyle/>
          <a:p>
            <a:r>
              <a:rPr lang="en-US" sz="3200" dirty="0" smtClean="0"/>
              <a:t>flat-</a:t>
            </a:r>
            <a:r>
              <a:rPr lang="ru-RU" sz="3200" dirty="0" smtClean="0"/>
              <a:t>квартира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7686" y="1142984"/>
            <a:ext cx="3657600" cy="658368"/>
          </a:xfrm>
        </p:spPr>
        <p:txBody>
          <a:bodyPr/>
          <a:lstStyle/>
          <a:p>
            <a:r>
              <a:rPr lang="en-US" sz="2400" dirty="0" smtClean="0"/>
              <a:t>Poor[</a:t>
            </a:r>
            <a:r>
              <a:rPr lang="en-US" sz="2400" dirty="0" err="1" smtClean="0"/>
              <a:t>puə</a:t>
            </a:r>
            <a:r>
              <a:rPr lang="en-US" sz="2400" dirty="0" smtClean="0"/>
              <a:t>]-</a:t>
            </a:r>
            <a:r>
              <a:rPr lang="ru-RU" sz="2400" dirty="0" smtClean="0"/>
              <a:t>бедный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92869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It’s time to read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467600" cy="535785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Ten,</a:t>
            </a:r>
            <a:r>
              <a:rPr lang="en-US" sz="2800" b="1" dirty="0" err="1" smtClean="0"/>
              <a:t>get</a:t>
            </a:r>
            <a:r>
              <a:rPr lang="en-US" sz="2800" dirty="0" err="1" smtClean="0"/>
              <a:t>,I</a:t>
            </a:r>
            <a:r>
              <a:rPr lang="en-US" sz="2800" dirty="0" smtClean="0"/>
              <a:t> get, he gets, get a hen, </a:t>
            </a:r>
            <a:r>
              <a:rPr lang="en-US" sz="2800" b="1" dirty="0" smtClean="0"/>
              <a:t>get a toy</a:t>
            </a:r>
            <a:r>
              <a:rPr lang="en-US" sz="2800" dirty="0" smtClean="0"/>
              <a:t>. Can you get it for me?</a:t>
            </a:r>
          </a:p>
          <a:p>
            <a:r>
              <a:rPr lang="en-US" sz="2800" dirty="0" smtClean="0"/>
              <a:t>Not, </a:t>
            </a:r>
            <a:r>
              <a:rPr lang="en-US" sz="2800" b="1" dirty="0" err="1" smtClean="0"/>
              <a:t>long</a:t>
            </a:r>
            <a:r>
              <a:rPr lang="en-US" sz="2800" dirty="0" err="1" smtClean="0"/>
              <a:t>,a</a:t>
            </a:r>
            <a:r>
              <a:rPr lang="en-US" sz="2800" dirty="0" smtClean="0"/>
              <a:t> long street, long skis. My dad has got a long skis.</a:t>
            </a:r>
          </a:p>
          <a:p>
            <a:r>
              <a:rPr lang="en-US" sz="2800" dirty="0" smtClean="0"/>
              <a:t>Here, </a:t>
            </a:r>
            <a:r>
              <a:rPr lang="en-US" sz="2800" b="1" dirty="0" smtClean="0"/>
              <a:t>ear</a:t>
            </a:r>
            <a:r>
              <a:rPr lang="en-US" sz="2800" dirty="0" smtClean="0"/>
              <a:t>, </a:t>
            </a:r>
            <a:r>
              <a:rPr lang="en-US" sz="2800" b="1" dirty="0" smtClean="0"/>
              <a:t>an ear-ears</a:t>
            </a:r>
            <a:r>
              <a:rPr lang="en-US" sz="2800" dirty="0" smtClean="0"/>
              <a:t>, long ears</a:t>
            </a:r>
            <a:r>
              <a:rPr lang="en-US" sz="2800" dirty="0" smtClean="0"/>
              <a:t>.-</a:t>
            </a:r>
            <a:r>
              <a:rPr lang="en-US" sz="2800" dirty="0" smtClean="0"/>
              <a:t>W</a:t>
            </a:r>
            <a:r>
              <a:rPr lang="en-US" sz="2800" dirty="0" smtClean="0"/>
              <a:t>ho </a:t>
            </a:r>
            <a:r>
              <a:rPr lang="en-US" sz="2800" dirty="0" smtClean="0"/>
              <a:t>has got long ears?- </a:t>
            </a:r>
            <a:r>
              <a:rPr lang="en-US" sz="2800" b="1" dirty="0" smtClean="0"/>
              <a:t>The  hare has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Her, </a:t>
            </a:r>
            <a:r>
              <a:rPr lang="en-US" sz="2800" b="1" dirty="0" smtClean="0"/>
              <a:t>bird</a:t>
            </a:r>
            <a:r>
              <a:rPr lang="en-US" sz="2800" dirty="0" smtClean="0"/>
              <a:t>, </a:t>
            </a:r>
            <a:r>
              <a:rPr lang="en-US" sz="2800" b="1" dirty="0" smtClean="0"/>
              <a:t>a bird-birds</a:t>
            </a:r>
            <a:r>
              <a:rPr lang="en-US" sz="2800" dirty="0" smtClean="0"/>
              <a:t>, many birds. Can you see many birds there? The birds is yellow and blue.</a:t>
            </a:r>
          </a:p>
          <a:p>
            <a:r>
              <a:rPr lang="en-US" sz="2800" dirty="0" smtClean="0"/>
              <a:t>See, </a:t>
            </a:r>
            <a:r>
              <a:rPr lang="en-US" sz="2800" b="1" dirty="0" err="1" smtClean="0"/>
              <a:t>tree,a</a:t>
            </a:r>
            <a:r>
              <a:rPr lang="en-US" sz="2800" b="1" dirty="0" smtClean="0"/>
              <a:t> tree-trees</a:t>
            </a:r>
            <a:r>
              <a:rPr lang="en-US" sz="2800" dirty="0" smtClean="0"/>
              <a:t>, green trees, </a:t>
            </a:r>
            <a:r>
              <a:rPr lang="en-US" sz="2800" b="1" dirty="0" smtClean="0"/>
              <a:t>in a tree</a:t>
            </a:r>
            <a:r>
              <a:rPr lang="en-US" sz="2800" dirty="0" smtClean="0"/>
              <a:t>. The bird is in a tree.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11354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/>
              <a:t>Why Hares Have got Long Ears</a:t>
            </a:r>
            <a:endParaRPr lang="ru-RU" sz="6000" b="1" dirty="0"/>
          </a:p>
        </p:txBody>
      </p:sp>
      <p:pic>
        <p:nvPicPr>
          <p:cNvPr id="1026" name="Picture 2" descr="C:\Documents and Settings\Владелец\Local Settings\Temporary Internet Files\Content.IE5\OLEBCTMB\MCj0428395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1714512" cy="1993900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Local Settings\Temporary Internet Files\Content.IE5\W1I7SXQ7\MPj043094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86124"/>
            <a:ext cx="3000396" cy="2396724"/>
          </a:xfrm>
          <a:prstGeom prst="rect">
            <a:avLst/>
          </a:prstGeom>
          <a:noFill/>
        </p:spPr>
      </p:pic>
      <p:pic>
        <p:nvPicPr>
          <p:cNvPr id="1028" name="Picture 4" descr="C:\Documents and Settings\Владелец\Local Settings\Temporary Internet Files\Content.IE5\0PQJSL23\MPj0422704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500306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575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Документ</vt:lpstr>
      <vt:lpstr>WE READ FAIRY TALES</vt:lpstr>
      <vt:lpstr>The purpose of the lesson:  we’ll read a very interesting story about a little hare</vt:lpstr>
      <vt:lpstr>Phonetic exercise</vt:lpstr>
      <vt:lpstr>Let’s  remember some words</vt:lpstr>
      <vt:lpstr>Warming up</vt:lpstr>
      <vt:lpstr>Riddles</vt:lpstr>
      <vt:lpstr>The Cat and the Mouse</vt:lpstr>
      <vt:lpstr>It’s time to read</vt:lpstr>
      <vt:lpstr>Why Hares Have got Long Ears</vt:lpstr>
      <vt:lpstr>True or false</vt:lpstr>
      <vt:lpstr>Complete the dialogue using the story</vt:lpstr>
      <vt:lpstr>PUZZLE TIME</vt:lpstr>
      <vt:lpstr>Could you put down your home task</vt:lpstr>
      <vt:lpstr>The lesson is over  See you later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READ FAIRY TALES</dc:title>
  <dc:creator>Владелец</dc:creator>
  <cp:lastModifiedBy>Владелец</cp:lastModifiedBy>
  <cp:revision>43</cp:revision>
  <dcterms:created xsi:type="dcterms:W3CDTF">2009-11-08T21:29:59Z</dcterms:created>
  <dcterms:modified xsi:type="dcterms:W3CDTF">2009-12-03T18:27:17Z</dcterms:modified>
</cp:coreProperties>
</file>