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61" r:id="rId2"/>
    <p:sldId id="257" r:id="rId3"/>
    <p:sldId id="258" r:id="rId4"/>
    <p:sldId id="294" r:id="rId5"/>
    <p:sldId id="269" r:id="rId6"/>
    <p:sldId id="268" r:id="rId7"/>
    <p:sldId id="259" r:id="rId8"/>
    <p:sldId id="263" r:id="rId9"/>
    <p:sldId id="260" r:id="rId10"/>
    <p:sldId id="265" r:id="rId11"/>
    <p:sldId id="264" r:id="rId12"/>
    <p:sldId id="271" r:id="rId13"/>
    <p:sldId id="292" r:id="rId14"/>
    <p:sldId id="293" r:id="rId15"/>
    <p:sldId id="272" r:id="rId16"/>
    <p:sldId id="273" r:id="rId17"/>
    <p:sldId id="276" r:id="rId18"/>
    <p:sldId id="277" r:id="rId19"/>
    <p:sldId id="278" r:id="rId20"/>
    <p:sldId id="275" r:id="rId21"/>
    <p:sldId id="281" r:id="rId22"/>
    <p:sldId id="289" r:id="rId23"/>
    <p:sldId id="282" r:id="rId24"/>
    <p:sldId id="283" r:id="rId25"/>
    <p:sldId id="284" r:id="rId26"/>
    <p:sldId id="285" r:id="rId27"/>
    <p:sldId id="286" r:id="rId28"/>
    <p:sldId id="287" r:id="rId29"/>
    <p:sldId id="288" r:id="rId30"/>
    <p:sldId id="262" r:id="rId31"/>
    <p:sldId id="295" r:id="rId32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06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1/2/2004</a:t>
            </a:fld>
            <a:endParaRPr lang="en-US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1/2/2004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1/2/2004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1/2/2004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1/2/2004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1/2/2004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1/2/2004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  <p:transition>
    <p:dissolv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1/2/2004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1/2/2004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1/2/2004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dissolv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EAF463A-BC7C-46EE-9F1E-7F377CCA4891}" type="datetimeFigureOut">
              <a:rPr lang="en-US" smtClean="0"/>
              <a:pPr/>
              <a:t>1/2/2004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>
    <p:dissolv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1/2/2004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>
    <p:dissolve/>
  </p:transition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adalin.mospsy.ru/l_03_00/l_030161.shtml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hyperlink" Target="http://click02.begun.ru/click.jsp?url=O5t5NCIvLi8onLXvMG6MPxHTp*mtvRhwwkZcA0XLOiUS*MMEI64IchpBi-DU4BoYsmZvg6U5DOn0qt*JsGtlMOyZysgRDrLBdp0INsHujbjUfTgg*N*6jm0XyZhHS54Uu1WIX3TZUBDWLPGNfiU0TyLL1QYW6w6cLZSo6mirQD4X0KsZpnDf-N778NgpcLwP5CW*tzjTcdreUB-lZaTeeMHJy2zSWu-RunkdjPMAZWDnF-GbGDJLPhntFMwZJdpNwANYWHXsAFFH1S*N4KXgB-7IwXwoTb1myBPAPcw71fzhz4zuta0HYjfAf9m2Zjit0N36S1YFYVLyNe*WXMU*0i5Z-TCC5Z4KQDZf*SYeDg2fYP91UiL9ErOs-FW9zwbl3tEjrjAIoK39rCUzQ9FlkmSIU68cTcGruPWZEt39KRthVJfPQIDfNhiQHEroysa5HVTMcXG-fw1On72MDLJcLlAruHj-rxiyyH0kR6RX3EVTQvX*Fh9yleqqEuCSdnIf5lDr*23cxQIZSUUFwNJKJO-dIV4" TargetMode="Externa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3.jpeg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одзаголовок 1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1752600"/>
          </a:xfrm>
          <a:solidFill>
            <a:schemeClr val="accent3">
              <a:lumMod val="60000"/>
              <a:lumOff val="40000"/>
            </a:schemeClr>
          </a:solidFill>
          <a:effectLst>
            <a:innerShdw blurRad="63500" dist="50800" dir="2700000">
              <a:prstClr val="black">
                <a:alpha val="50000"/>
              </a:prstClr>
            </a:innerShdw>
          </a:effectLst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r>
              <a:rPr lang="ru-RU" smtClean="0">
                <a:solidFill>
                  <a:schemeClr val="bg2">
                    <a:lumMod val="10000"/>
                  </a:schemeClr>
                </a:solidFill>
              </a:rPr>
              <a:t>ГБОУ 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детский сад № 2404, Москва,</a:t>
            </a:r>
          </a:p>
          <a:p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Педагог-психолог КОЛОНЕНКОВА О.В.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4343400"/>
          </a:xfrm>
          <a:solidFill>
            <a:schemeClr val="accent1"/>
          </a:solidFill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Психологические особенности девочек и мальчиков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воспитание мальчика, &#10;воспитание девочки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76400" y="228600"/>
            <a:ext cx="2590800" cy="2209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Девочки 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3"/>
          </p:nvPr>
        </p:nvSpPr>
        <p:spPr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Мальчики </a:t>
            </a:r>
          </a:p>
          <a:p>
            <a:pPr algn="ctr"/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01752" y="2362200"/>
            <a:ext cx="4041648" cy="4267199"/>
          </a:xfrm>
          <a:solidFill>
            <a:schemeClr val="accent2">
              <a:lumMod val="40000"/>
              <a:lumOff val="60000"/>
            </a:schemeClr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scene3d>
            <a:camera prst="perspectiveRigh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1800" b="1" i="1" dirty="0" smtClean="0"/>
              <a:t>в неблагоприятных условиях, например, когда наши педагогические воздействия не соответствуют индивидуальным особенностям психики ребенка, девочки принимают несвойственную им стратегию решения задач, навязанную взрослым, и в определенной мере, лучше или хуже, справляются с заданиями;</a:t>
            </a:r>
          </a:p>
          <a:p>
            <a:pPr>
              <a:buNone/>
            </a:pPr>
            <a:endParaRPr lang="ru-RU" sz="20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>
          <a:solidFill>
            <a:schemeClr val="accent4">
              <a:lumMod val="40000"/>
              <a:lumOff val="60000"/>
            </a:schemeClr>
          </a:solidFill>
          <a:effectLst>
            <a:innerShdw blurRad="63500" dist="50800" dir="16200000">
              <a:prstClr val="black">
                <a:alpha val="50000"/>
              </a:prstClr>
            </a:innerShdw>
          </a:effectLst>
          <a:scene3d>
            <a:camera prst="perspectiveLeft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1900" b="1" i="1" dirty="0" smtClean="0"/>
              <a:t>мальчики в неблагоприятной ситуации стараются уйти из-под контроля взрослого, не подчиниться ему, т.к. адаптироваться к несвойственным ему видам деятельности мальчику исключительно трудно;</a:t>
            </a:r>
          </a:p>
          <a:p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1066800"/>
          </a:xfrm>
          <a:solidFill>
            <a:schemeClr val="accent6">
              <a:lumMod val="60000"/>
              <a:lumOff val="40000"/>
            </a:schemeClr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Различия мальчиков и девочек</a:t>
            </a:r>
            <a:endParaRPr lang="ru-RU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Девочки 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3"/>
          </p:nvPr>
        </p:nvSpPr>
        <p:spPr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Мальчики </a:t>
            </a:r>
          </a:p>
          <a:p>
            <a:pPr algn="ctr"/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01752" y="2471382"/>
            <a:ext cx="4041648" cy="3929417"/>
          </a:xfrm>
          <a:solidFill>
            <a:schemeClr val="accent2">
              <a:lumMod val="40000"/>
              <a:lumOff val="60000"/>
            </a:schemeClr>
          </a:solidFill>
          <a:scene3d>
            <a:camera prst="perspectiveRight"/>
            <a:lightRig rig="threePt" dir="t"/>
          </a:scene3d>
          <a:sp3d>
            <a:bevelT w="114300" prst="artDeco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2000" b="1" i="1" dirty="0" smtClean="0"/>
              <a:t> у девочек в ситуации деятельности, вызывающей эмоции, резко нарастает общая активность, повышается эмоциональный тонус коры мозга;</a:t>
            </a:r>
          </a:p>
          <a:p>
            <a:pPr>
              <a:buNone/>
            </a:pPr>
            <a:endParaRPr lang="ru-RU" sz="2000" dirty="0" smtClean="0"/>
          </a:p>
          <a:p>
            <a:r>
              <a:rPr lang="ru-RU" sz="2000" b="1" i="1" dirty="0" smtClean="0"/>
              <a:t>девочки превосходят мальчиков в речевых заданиях.</a:t>
            </a:r>
          </a:p>
          <a:p>
            <a:endParaRPr lang="ru-RU" sz="20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>
          <a:solidFill>
            <a:schemeClr val="accent4">
              <a:lumMod val="40000"/>
              <a:lumOff val="60000"/>
            </a:schemeClr>
          </a:solidFill>
          <a:scene3d>
            <a:camera prst="perspectiveLeft"/>
            <a:lightRig rig="threePt" dir="t"/>
          </a:scene3d>
          <a:sp3d>
            <a:bevelT w="114300" prst="artDeco"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1900" b="1" i="1" dirty="0" smtClean="0"/>
              <a:t>мальчики кратковременно, но ярко и избирательно реагируют на эмоциональный фактор;</a:t>
            </a:r>
          </a:p>
          <a:p>
            <a:pPr algn="just">
              <a:buNone/>
            </a:pPr>
            <a:endParaRPr lang="ru-RU" sz="1900" b="1" i="1" dirty="0" smtClean="0"/>
          </a:p>
          <a:p>
            <a:pPr algn="just"/>
            <a:r>
              <a:rPr lang="ru-RU" sz="1900" b="1" i="1" dirty="0" smtClean="0"/>
              <a:t> мозг мальчика очень избирательно реагирует на эмоциональные воздействия. </a:t>
            </a:r>
            <a:br>
              <a:rPr lang="ru-RU" sz="1900" b="1" i="1" dirty="0" smtClean="0"/>
            </a:br>
            <a:endParaRPr lang="ru-RU" sz="1900" dirty="0" smtClean="0"/>
          </a:p>
          <a:p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42248" cy="1219200"/>
          </a:xfrm>
          <a:solidFill>
            <a:schemeClr val="accent3">
              <a:lumMod val="60000"/>
              <a:lumOff val="4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Различия мальчиков и девочек</a:t>
            </a:r>
            <a:endParaRPr lang="ru-RU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609600"/>
            <a:ext cx="2743200" cy="1219200"/>
          </a:xfr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/>
          <a:lstStyle/>
          <a:p>
            <a:pPr algn="ctr"/>
            <a:r>
              <a:rPr lang="ru-RU" sz="2400" dirty="0" smtClean="0">
                <a:solidFill>
                  <a:srgbClr val="7030A0"/>
                </a:solidFill>
              </a:rPr>
              <a:t>Детская сексуальность</a:t>
            </a:r>
            <a:endParaRPr lang="ru-RU" sz="2400" dirty="0">
              <a:solidFill>
                <a:srgbClr val="7030A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Font typeface="Wingdings" pitchFamily="2" charset="2"/>
              <a:buChar char="q"/>
            </a:pPr>
            <a:r>
              <a:rPr lang="ru-RU" b="1" i="1" dirty="0" smtClean="0"/>
              <a:t>Детский интерес, будучи адекватно удовлетворен, не приобретает нездоровой окраски и часто вообще сходит на нет.</a:t>
            </a:r>
          </a:p>
          <a:p>
            <a:pPr>
              <a:buFont typeface="Wingdings" pitchFamily="2" charset="2"/>
              <a:buChar char="q"/>
            </a:pPr>
            <a:r>
              <a:rPr lang="ru-RU" b="1" i="1" dirty="0" smtClean="0"/>
              <a:t>Суть в том, чтобы, говоря ребенку правду, донести ее не всю, а ту часть, которую он в меру своего разумения способен адекватно воспринять.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 smtClean="0"/>
          </a:p>
          <a:p>
            <a:endParaRPr lang="ru-RU" dirty="0"/>
          </a:p>
        </p:txBody>
      </p:sp>
      <p:pic>
        <p:nvPicPr>
          <p:cNvPr id="5" name="Рисунок 4" descr="половое воспитание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590800"/>
            <a:ext cx="2362200" cy="2057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597152"/>
          </a:xfrm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  <a:reflection blurRad="6350" stA="50000" endA="300" endPos="38500" dist="50800" dir="5400000" sy="-100000" algn="bl" rotWithShape="0"/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Психосексуальное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развитие детей трех-пяти лет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" name="Содержимое 3" descr="психосексуальное развитие детей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10400" y="914400"/>
            <a:ext cx="1905000" cy="13049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8" name="Пятно 1 7"/>
          <p:cNvSpPr/>
          <p:nvPr/>
        </p:nvSpPr>
        <p:spPr>
          <a:xfrm>
            <a:off x="304800" y="2667000"/>
            <a:ext cx="3886200" cy="2667000"/>
          </a:xfrm>
          <a:prstGeom prst="irregularSeal1">
            <a:avLst/>
          </a:prstGeom>
          <a:solidFill>
            <a:schemeClr val="bg2">
              <a:lumMod val="90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Первый уровень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(3 -4 года) "географический"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9" name="Пятно 1 8"/>
          <p:cNvSpPr/>
          <p:nvPr/>
        </p:nvSpPr>
        <p:spPr>
          <a:xfrm>
            <a:off x="5105400" y="2743200"/>
            <a:ext cx="3810000" cy="2667000"/>
          </a:xfrm>
          <a:prstGeom prst="irregularSeal1">
            <a:avLst/>
          </a:prstGeom>
          <a:solidFill>
            <a:schemeClr val="bg2">
              <a:lumMod val="75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Второй уровень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 (4 года)- "изготовление детей"</a:t>
            </a:r>
            <a:endParaRPr lang="ru-RU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0" name="Пятно 1 9"/>
          <p:cNvSpPr/>
          <p:nvPr/>
        </p:nvSpPr>
        <p:spPr>
          <a:xfrm>
            <a:off x="2971800" y="4572000"/>
            <a:ext cx="3886200" cy="1905000"/>
          </a:xfrm>
          <a:prstGeom prst="irregularSeal1">
            <a:avLst/>
          </a:prstGeom>
          <a:solidFill>
            <a:schemeClr val="bg2">
              <a:lumMod val="50000"/>
            </a:schemeClr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Третий уровень (4 – 5 лет)</a:t>
            </a:r>
            <a:r>
              <a:rPr lang="ru-RU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- "переходный"</a:t>
            </a:r>
            <a:endParaRPr lang="ru-RU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1" name="Стрелка вниз 10"/>
          <p:cNvSpPr/>
          <p:nvPr/>
        </p:nvSpPr>
        <p:spPr>
          <a:xfrm>
            <a:off x="2743200" y="1371600"/>
            <a:ext cx="3429000" cy="1828800"/>
          </a:xfrm>
          <a:prstGeom prst="downArrow">
            <a:avLst/>
          </a:prstGeom>
          <a:solidFill>
            <a:srgbClr val="FFC000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447800"/>
          </a:xfrm>
          <a:solidFill>
            <a:schemeClr val="accent3"/>
          </a:solidFill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</a:br>
            <a:r>
              <a:rPr lang="ru-RU" sz="2700" b="1" dirty="0" smtClean="0">
                <a:solidFill>
                  <a:schemeClr val="accent5">
                    <a:lumMod val="75000"/>
                  </a:schemeClr>
                </a:solidFill>
              </a:rPr>
              <a:t>Половая дифференциация детей-дошкольников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половое воспитание,  интимное воспитание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838200"/>
            <a:ext cx="2381250" cy="159067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Загнутый угол 4"/>
          <p:cNvSpPr/>
          <p:nvPr/>
        </p:nvSpPr>
        <p:spPr>
          <a:xfrm>
            <a:off x="304800" y="1371600"/>
            <a:ext cx="2819400" cy="1143000"/>
          </a:xfrm>
          <a:prstGeom prst="foldedCorner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К 3-4 годам ребенок усваивает свою половую принадлежность. 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Загнутый угол 6"/>
          <p:cNvSpPr/>
          <p:nvPr/>
        </p:nvSpPr>
        <p:spPr>
          <a:xfrm>
            <a:off x="5791200" y="2057400"/>
            <a:ext cx="3124200" cy="1371600"/>
          </a:xfrm>
          <a:prstGeom prst="foldedCorner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Особое место в психологии половой идентификации занимает формирование образа тела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" name="Загнутый угол 7"/>
          <p:cNvSpPr/>
          <p:nvPr/>
        </p:nvSpPr>
        <p:spPr>
          <a:xfrm>
            <a:off x="152400" y="4038600"/>
            <a:ext cx="2743200" cy="1066800"/>
          </a:xfrm>
          <a:prstGeom prst="foldedCorner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C00000"/>
                </a:solidFill>
              </a:rPr>
              <a:t>Онанизм  восполняет недостаток нежности и ласки.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9" name="Загнутый угол 8"/>
          <p:cNvSpPr/>
          <p:nvPr/>
        </p:nvSpPr>
        <p:spPr>
          <a:xfrm>
            <a:off x="2286000" y="5029200"/>
            <a:ext cx="3352800" cy="1295400"/>
          </a:xfrm>
          <a:prstGeom prst="foldedCorner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rgbClr val="C00000"/>
                </a:solidFill>
              </a:rPr>
              <a:t>Существует связь между онанизмом, особенно у девочек, и </a:t>
            </a:r>
            <a:r>
              <a:rPr lang="ru-RU" u="sng" dirty="0" smtClean="0">
                <a:solidFill>
                  <a:srgbClr val="C00000"/>
                </a:solidFill>
                <a:hlinkClick r:id="rId3"/>
              </a:rPr>
              <a:t>принуждением к еде</a:t>
            </a:r>
            <a:r>
              <a:rPr lang="ru-RU" u="sng" dirty="0" smtClean="0">
                <a:solidFill>
                  <a:srgbClr val="C00000"/>
                </a:solidFill>
              </a:rPr>
              <a:t>.</a:t>
            </a:r>
            <a:endParaRPr lang="ru-RU" u="sng" dirty="0">
              <a:solidFill>
                <a:srgbClr val="C00000"/>
              </a:solidFill>
            </a:endParaRPr>
          </a:p>
        </p:txBody>
      </p:sp>
      <p:sp>
        <p:nvSpPr>
          <p:cNvPr id="10" name="Загнутый угол 9"/>
          <p:cNvSpPr/>
          <p:nvPr/>
        </p:nvSpPr>
        <p:spPr>
          <a:xfrm>
            <a:off x="5867400" y="4038600"/>
            <a:ext cx="3048000" cy="1371600"/>
          </a:xfrm>
          <a:prstGeom prst="foldedCorner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Особое место в психологии половой идентификации занимает формирование образа тела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Загнутый угол 5"/>
          <p:cNvSpPr/>
          <p:nvPr/>
        </p:nvSpPr>
        <p:spPr>
          <a:xfrm>
            <a:off x="2514600" y="2362200"/>
            <a:ext cx="3276600" cy="1676400"/>
          </a:xfrm>
          <a:prstGeom prst="foldedCorner">
            <a:avLst/>
          </a:prstGeom>
          <a:solidFill>
            <a:schemeClr val="accent5">
              <a:lumMod val="60000"/>
              <a:lumOff val="40000"/>
            </a:schemeClr>
          </a:solidFill>
          <a:effectLst>
            <a:glow rad="139700">
              <a:schemeClr val="accent5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Развивается самосознание и - как важная его составная часть - осознание себя как мальчика, мужчины или как девочки, женщины.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ru-RU" dirty="0" smtClean="0"/>
              <a:t>Разнополое воспитание</a:t>
            </a: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04800" y="1371600"/>
            <a:ext cx="4572000" cy="1477328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scene3d>
            <a:camera prst="perspectiveRight"/>
            <a:lightRig rig="threePt" dir="t"/>
          </a:scene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b="1" i="1" dirty="0" smtClean="0"/>
              <a:t>Отношение родителя к ребенку одного с ним пола более взыскательно, более пристрастно - пускай и в самом положительном смысле слова.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066800" y="2895600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219200" y="3048000"/>
            <a:ext cx="4572000" cy="1754326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perspectiveRigh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b="1" i="1" dirty="0" smtClean="0"/>
              <a:t>Отцовская любовь к сыну более требовательна, к дочери более покровительственна. Мать, наоборот, скорее склонна баловать сына и больше притязаний предъявлять дочери.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886200" y="4953000"/>
            <a:ext cx="4572000" cy="147732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perspectiveRight"/>
            <a:lightRig rig="threePt" dir="t"/>
          </a:scene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r>
              <a:rPr lang="ru-RU" b="1" i="1" dirty="0" smtClean="0"/>
              <a:t>Надо отдавать себе отчет, что перед нами разные люди - будущий мужчина и будущая женщина, и отношение к ним невозможно уравнять. </a:t>
            </a:r>
            <a:endParaRPr lang="ru-RU" dirty="0"/>
          </a:p>
        </p:txBody>
      </p:sp>
      <p:pic>
        <p:nvPicPr>
          <p:cNvPr id="7" name="Рисунок 6" descr="статьи по детской психологии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1143000"/>
            <a:ext cx="2667000" cy="32004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Первая романтическая любовь ребенка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8" name="Облако 7"/>
          <p:cNvSpPr/>
          <p:nvPr/>
        </p:nvSpPr>
        <p:spPr>
          <a:xfrm>
            <a:off x="533400" y="3657600"/>
            <a:ext cx="3962400" cy="2590800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Отождествляя себя с матерью, любая девочка настолько подражает ей, что, забываясь, иногда и в самом деле ощущает себя мамой в доме.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Облако 8"/>
          <p:cNvSpPr/>
          <p:nvPr/>
        </p:nvSpPr>
        <p:spPr>
          <a:xfrm>
            <a:off x="0" y="914400"/>
            <a:ext cx="4267200" cy="2438400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На фоне беспредельной любви к матери малыш пытается отождествить себя с родителем того же пола, что и он. 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" name="Облако 9"/>
          <p:cNvSpPr/>
          <p:nvPr/>
        </p:nvSpPr>
        <p:spPr>
          <a:xfrm>
            <a:off x="4876800" y="3886200"/>
            <a:ext cx="3886200" cy="2971800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Любовь - зависимость ребенка от родителей сменилась вдруг восторженной любовью, любовью-тайною, любовью с романтическим оттенком.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1" name="Облако 10"/>
          <p:cNvSpPr/>
          <p:nvPr/>
        </p:nvSpPr>
        <p:spPr>
          <a:xfrm>
            <a:off x="4724400" y="838200"/>
            <a:ext cx="4419600" cy="2895600"/>
          </a:xfrm>
          <a:prstGeom prst="cloud">
            <a:avLst/>
          </a:prstGeom>
          <a:solidFill>
            <a:schemeClr val="bg2">
              <a:lumMod val="9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Романтика чувств вашего ребенка напоминает фирменный коктейль, в котором воедино вдруг смешались страх, ревность и горячая любовь.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Солнце 6"/>
          <p:cNvSpPr/>
          <p:nvPr/>
        </p:nvSpPr>
        <p:spPr>
          <a:xfrm>
            <a:off x="4038600" y="3124200"/>
            <a:ext cx="1295400" cy="1219200"/>
          </a:xfrm>
          <a:prstGeom prst="sun">
            <a:avLst/>
          </a:prstGeom>
          <a:solidFill>
            <a:srgbClr val="FFFF00"/>
          </a:solidFill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3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60000"/>
              <a:lumOff val="4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Как </a:t>
            </a:r>
            <a:r>
              <a:rPr lang="ru-RU" sz="2800" b="1" dirty="0" smtClean="0">
                <a:solidFill>
                  <a:schemeClr val="accent2"/>
                </a:solidFill>
              </a:rPr>
              <a:t>надо</a:t>
            </a: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себя вести родителям ребенка</a:t>
            </a:r>
            <a:endParaRPr lang="ru-RU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791200" y="1447800"/>
            <a:ext cx="2971800" cy="2057400"/>
          </a:xfrm>
          <a:prstGeom prst="roundRect">
            <a:avLst/>
          </a:prstGeom>
          <a:solidFill>
            <a:schemeClr val="bg2">
              <a:lumMod val="5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</a:rPr>
              <a:t>Не разрушать иллюзии ребенка и стать действительно достойным его любви и преклонения.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04800" y="1371600"/>
            <a:ext cx="3505200" cy="2209800"/>
          </a:xfrm>
          <a:prstGeom prst="roundRect">
            <a:avLst/>
          </a:prstGeom>
          <a:solidFill>
            <a:schemeClr val="bg2">
              <a:lumMod val="75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</a:rPr>
              <a:t> Пытаться сделать так, чтобы романтическое чувство малыша к родителю другого пола и в самом деле было романтичным. Не превращать из-за него ребенка в "яблоко раздора".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33400" y="4419600"/>
            <a:ext cx="3048000" cy="20574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v"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Стремиться вырвать с корнем даже самый маленький зачаток ревности ребенка к родителю аналогичного с ним пола.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6172200" y="4495800"/>
            <a:ext cx="2514600" cy="2057400"/>
          </a:xfrm>
          <a:prstGeom prst="roundRect">
            <a:avLst/>
          </a:prstGeom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v"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Стремиться к собственному совершенству, чтобы ребенок, подражая, перенял лишь только ваши лучшие черты.</a:t>
            </a:r>
          </a:p>
        </p:txBody>
      </p:sp>
      <p:sp>
        <p:nvSpPr>
          <p:cNvPr id="10" name="Стрелка вниз 9"/>
          <p:cNvSpPr/>
          <p:nvPr/>
        </p:nvSpPr>
        <p:spPr>
          <a:xfrm>
            <a:off x="3886200" y="990600"/>
            <a:ext cx="14478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429000" y="3276600"/>
            <a:ext cx="2895600" cy="26670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v"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Все время помнить, что период романтического обожания ребенком родителя другого пола - прообраз будущих семейных отношений малыша, модель его семейной жизни.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152400"/>
            <a:ext cx="8534400" cy="758952"/>
          </a:xfrm>
          <a:solidFill>
            <a:schemeClr val="accent3">
              <a:lumMod val="60000"/>
              <a:lumOff val="4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Как </a:t>
            </a:r>
            <a:r>
              <a:rPr lang="ru-RU" sz="2800" b="1" dirty="0" smtClean="0">
                <a:solidFill>
                  <a:schemeClr val="accent2"/>
                </a:solidFill>
              </a:rPr>
              <a:t>надо </a:t>
            </a:r>
            <a:r>
              <a:rPr lang="ru-RU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себя вести родителям ребенка</a:t>
            </a:r>
            <a:endParaRPr lang="ru-RU" sz="28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4800" y="1143000"/>
            <a:ext cx="3581400" cy="2438400"/>
          </a:xfrm>
          <a:prstGeom prst="roundRect">
            <a:avLst/>
          </a:prstGeom>
          <a:solidFill>
            <a:schemeClr val="bg2">
              <a:lumMod val="75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v"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А если уже ревность налицо - уменьшить угнетающее чувство вины за эту ревность у вашего ребенка, вины, являющейся подсознательным источником ночных кошмаров малыша.</a:t>
            </a: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295400" y="3733800"/>
            <a:ext cx="4114800" cy="2895600"/>
          </a:xfrm>
          <a:prstGeom prst="roundRect">
            <a:avLst/>
          </a:prstGeom>
          <a:solidFill>
            <a:schemeClr val="bg2">
              <a:lumMod val="5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v"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Не смейтесь над своим ребенком сами и не пытайтесь превратить его в предмет насмешек для других, когда вдруг сын вам заявляет, что женится на маме, а дочь - что выйдет замуж за отца. Все это преходяще. Расцените такую ситуацию, как и любой другой этап развития ребенка.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105400" y="1981200"/>
            <a:ext cx="3848100" cy="3124200"/>
          </a:xfrm>
          <a:prstGeom prst="roundRect">
            <a:avLst/>
          </a:prstGeom>
          <a:solidFill>
            <a:schemeClr val="bg2">
              <a:lumMod val="9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v"/>
            </a:pPr>
            <a:r>
              <a:rPr lang="ru-RU" dirty="0" smtClean="0">
                <a:solidFill>
                  <a:schemeClr val="tx1"/>
                </a:solidFill>
              </a:rPr>
              <a:t>Не надо злоупотреблять любовью малыша или подделываться под нее, показывая своему ребенку, что мама любит сына больше мужа, а папа любит дочь больше жены. Даже тогда, когда такое происходит и на самом деле, вам надо тщательно все скрыть от малыша. </a:t>
            </a:r>
          </a:p>
        </p:txBody>
      </p:sp>
      <p:sp>
        <p:nvSpPr>
          <p:cNvPr id="12" name="Стрелка вниз 11"/>
          <p:cNvSpPr/>
          <p:nvPr/>
        </p:nvSpPr>
        <p:spPr>
          <a:xfrm>
            <a:off x="3886200" y="990600"/>
            <a:ext cx="13716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</a:rPr>
              <a:t>Как </a:t>
            </a:r>
            <a:r>
              <a:rPr lang="ru-RU" sz="2800" b="1" dirty="0" smtClean="0">
                <a:solidFill>
                  <a:schemeClr val="accent2"/>
                </a:solidFill>
              </a:rPr>
              <a:t>надо</a:t>
            </a:r>
            <a:r>
              <a:rPr lang="ru-RU" sz="2800" b="1" dirty="0" smtClean="0">
                <a:solidFill>
                  <a:schemeClr val="bg2">
                    <a:lumMod val="50000"/>
                  </a:schemeClr>
                </a:solidFill>
              </a:rPr>
              <a:t> себя вести родителям ребенка</a:t>
            </a:r>
            <a:endParaRPr lang="ru-RU" sz="28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4953000" y="2362200"/>
            <a:ext cx="3886200" cy="3352800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v"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Вам надо знать, что, как бы сильно ни любил вас и других людей вокруг себя ребенок, больше всего в любви нуждается он сам. И, выставляя свое чувство напоказ, малыш как будто приглашает вас последовать его примеру и сделать так, чтобы любовь была ответной. Пожалуйста, ответьте малышу.</a:t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57200" y="2362200"/>
            <a:ext cx="4038600" cy="373380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Font typeface="Wingdings" pitchFamily="2" charset="2"/>
              <a:buChar char="v"/>
            </a:pP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Не смейтесь над своим ребенком, когда вы видите, что он влюблен в одну из сверстниц или в одного из сверстников, а постарайтесь лучше как-нибудь переключить его внимание на что-нибудь другое. А если даже и не переключите, то помните: "влюбленность" в этом возрасте всего-навсего один из многих показателей нормального развития ребенка.</a:t>
            </a:r>
          </a:p>
        </p:txBody>
      </p:sp>
      <p:sp>
        <p:nvSpPr>
          <p:cNvPr id="7" name="Выгнутая вправо стрелка 6"/>
          <p:cNvSpPr/>
          <p:nvPr/>
        </p:nvSpPr>
        <p:spPr>
          <a:xfrm>
            <a:off x="3733800" y="1295400"/>
            <a:ext cx="609600" cy="838200"/>
          </a:xfrm>
          <a:prstGeom prst="curvedLef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8" name="Выгнутая влево стрелка 7"/>
          <p:cNvSpPr/>
          <p:nvPr/>
        </p:nvSpPr>
        <p:spPr>
          <a:xfrm>
            <a:off x="4648200" y="1371600"/>
            <a:ext cx="838200" cy="914400"/>
          </a:xfrm>
          <a:prstGeom prst="curvedRight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>Девочки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ru-RU" dirty="0" smtClean="0"/>
              <a:t>Мальчики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solidFill>
            <a:schemeClr val="accent2">
              <a:lumMod val="40000"/>
              <a:lumOff val="60000"/>
            </a:schemeClr>
          </a:solidFill>
          <a:scene3d>
            <a:camera prst="perspectiveRigh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000" b="1" i="1" dirty="0" smtClean="0"/>
              <a:t>Женский пол ориентирован на выживаемость</a:t>
            </a:r>
          </a:p>
          <a:p>
            <a:r>
              <a:rPr lang="ru-RU" sz="2000" b="1" i="1" dirty="0" smtClean="0"/>
              <a:t>Женщины как бы более одинаковы</a:t>
            </a:r>
          </a:p>
          <a:p>
            <a:r>
              <a:rPr lang="ru-RU" sz="2000" b="1" i="1" dirty="0" smtClean="0"/>
              <a:t>Природа дала женским особям более широкую возможность меняться под влиянием внешних условий</a:t>
            </a:r>
            <a:endParaRPr lang="ru-RU" sz="20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>
          <a:xfrm>
            <a:off x="4724400" y="2514600"/>
            <a:ext cx="4038600" cy="3822192"/>
          </a:xfrm>
          <a:solidFill>
            <a:schemeClr val="accent4">
              <a:lumMod val="60000"/>
              <a:lumOff val="40000"/>
            </a:schemeClr>
          </a:solidFill>
          <a:scene3d>
            <a:camera prst="perspectiveLeft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sz="2000" b="1" i="1" dirty="0" smtClean="0"/>
              <a:t>Мужской пол ориентирован на прогресс</a:t>
            </a:r>
          </a:p>
          <a:p>
            <a:r>
              <a:rPr lang="ru-RU" sz="2000" b="1" i="1" dirty="0" smtClean="0"/>
              <a:t>У мужчин больше и полезных, и вредных мутаций (генетических отклонений)</a:t>
            </a:r>
          </a:p>
          <a:p>
            <a:r>
              <a:rPr lang="ru-RU" sz="2000" b="1" i="1" dirty="0" smtClean="0"/>
              <a:t>У мальчиков внешнее сходство определяется именно врожденными свойствами и значительно меньше - влиянием внешней среды</a:t>
            </a:r>
          </a:p>
          <a:p>
            <a:r>
              <a:rPr lang="ru-RU" sz="2000" b="1" i="1" dirty="0" smtClean="0"/>
              <a:t/>
            </a:r>
            <a:br>
              <a:rPr lang="ru-RU" sz="2000" b="1" i="1" dirty="0" smtClean="0"/>
            </a:br>
            <a:r>
              <a:rPr lang="ru-RU" sz="2000" b="1" i="1" dirty="0" smtClean="0"/>
              <a:t>При всех изменениях среды, в том числе и социальных, больше страдают самцы.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sz="4400" b="1" dirty="0" smtClean="0">
                <a:solidFill>
                  <a:srgbClr val="FF0000"/>
                </a:solidFill>
              </a:rPr>
              <a:t>Мужское и женское</a:t>
            </a:r>
            <a:endParaRPr lang="ru-RU" sz="4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2400" y="228600"/>
            <a:ext cx="8839200" cy="758952"/>
          </a:xfrm>
          <a:solidFill>
            <a:schemeClr val="accent5">
              <a:lumMod val="60000"/>
              <a:lumOff val="40000"/>
            </a:schemeClr>
          </a:solidFill>
          <a:effectLst>
            <a:outerShdw blurRad="50800" dist="25400" dir="5400000" rotWithShape="0">
              <a:srgbClr val="000000">
                <a:alpha val="35000"/>
              </a:srgbClr>
            </a:outerShdw>
            <a:reflection blurRad="6350" stA="50000" endA="300" endPos="55500" dist="101600" dir="5400000" sy="-100000" algn="bl" rotWithShape="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28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Как </a:t>
            </a:r>
            <a:r>
              <a:rPr lang="ru-RU" sz="2800" b="1" dirty="0" smtClean="0">
                <a:solidFill>
                  <a:schemeClr val="accent2"/>
                </a:solidFill>
              </a:rPr>
              <a:t>не надо </a:t>
            </a:r>
            <a:r>
              <a:rPr lang="ru-RU" sz="2800" b="1" dirty="0" smtClean="0">
                <a:solidFill>
                  <a:schemeClr val="accent3">
                    <a:lumMod val="40000"/>
                    <a:lumOff val="60000"/>
                  </a:schemeClr>
                </a:solidFill>
              </a:rPr>
              <a:t>себя вести родителям ребенка!!!</a:t>
            </a:r>
            <a:endParaRPr lang="ru-RU" sz="280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4" name="Стрелка вниз 3"/>
          <p:cNvSpPr/>
          <p:nvPr/>
        </p:nvSpPr>
        <p:spPr>
          <a:xfrm>
            <a:off x="2590800" y="990600"/>
            <a:ext cx="4038600" cy="1143000"/>
          </a:xfrm>
          <a:prstGeom prst="downArrow">
            <a:avLst/>
          </a:prstGeom>
          <a:solidFill>
            <a:schemeClr val="accent3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Блок-схема: несколько документов 5"/>
          <p:cNvSpPr/>
          <p:nvPr/>
        </p:nvSpPr>
        <p:spPr>
          <a:xfrm>
            <a:off x="685800" y="2286000"/>
            <a:ext cx="7848600" cy="4114800"/>
          </a:xfrm>
          <a:prstGeom prst="flowChartMultidocumen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buFont typeface="Wingdings" pitchFamily="2" charset="2"/>
              <a:buChar char="§"/>
            </a:pPr>
            <a:r>
              <a:rPr lang="ru-RU" sz="2400" dirty="0" smtClean="0">
                <a:solidFill>
                  <a:schemeClr val="bg2"/>
                </a:solidFill>
              </a:rPr>
              <a:t>Высмеивать любовь.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 smtClean="0">
                <a:solidFill>
                  <a:schemeClr val="bg2"/>
                </a:solidFill>
              </a:rPr>
              <a:t>Лишать романтики.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 smtClean="0">
                <a:solidFill>
                  <a:schemeClr val="bg2"/>
                </a:solidFill>
              </a:rPr>
              <a:t>Подчеркивать несовершенство тех людей, которых ваш ребенок любит.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 smtClean="0">
                <a:solidFill>
                  <a:schemeClr val="bg2"/>
                </a:solidFill>
              </a:rPr>
              <a:t>Специально сеять ревность и усугублять вину у малыша за появление ее.</a:t>
            </a:r>
          </a:p>
          <a:p>
            <a:pPr>
              <a:buFont typeface="Wingdings" pitchFamily="2" charset="2"/>
              <a:buChar char="§"/>
            </a:pPr>
            <a:r>
              <a:rPr lang="ru-RU" sz="2400" dirty="0" smtClean="0">
                <a:solidFill>
                  <a:schemeClr val="bg2"/>
                </a:solidFill>
              </a:rPr>
              <a:t>Стараться превратить ребенка в "яблоко раздора".</a:t>
            </a:r>
            <a:endParaRPr lang="ru-RU" sz="2400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Что такое </a:t>
            </a:r>
            <a:r>
              <a:rPr lang="ru-RU" b="1" dirty="0" err="1" smtClean="0">
                <a:solidFill>
                  <a:srgbClr val="FF0000"/>
                </a:solidFill>
              </a:rPr>
              <a:t>кастрационная</a:t>
            </a:r>
            <a:r>
              <a:rPr lang="ru-RU" b="1" dirty="0" smtClean="0">
                <a:solidFill>
                  <a:srgbClr val="FF0000"/>
                </a:solidFill>
              </a:rPr>
              <a:t> тревога?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с двумя вырезанными противолежащими углами 9"/>
          <p:cNvSpPr/>
          <p:nvPr/>
        </p:nvSpPr>
        <p:spPr>
          <a:xfrm>
            <a:off x="533400" y="1066800"/>
            <a:ext cx="3886200" cy="1600200"/>
          </a:xfrm>
          <a:prstGeom prst="snip2DiagRect">
            <a:avLst/>
          </a:prstGeom>
          <a:solidFill>
            <a:schemeClr val="bg1">
              <a:lumMod val="8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Мальчик развивает фантазии о том, чтобы быть "мужчиной" своей матери: таким же, как папа, еще бы лучше - вместо папы. 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1" name="Прямоугольник с двумя вырезанными противолежащими углами 10"/>
          <p:cNvSpPr/>
          <p:nvPr/>
        </p:nvSpPr>
        <p:spPr>
          <a:xfrm>
            <a:off x="5486400" y="1676400"/>
            <a:ext cx="3048000" cy="1447800"/>
          </a:xfrm>
          <a:prstGeom prst="snip2DiagRect">
            <a:avLst/>
          </a:prstGeom>
          <a:solidFill>
            <a:schemeClr val="bg1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Мальчик боится, что его могущественный отец узнает о его мыслях и фантазиях и будет мстить.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Прямоугольник с двумя вырезанными противолежащими углами 11"/>
          <p:cNvSpPr/>
          <p:nvPr/>
        </p:nvSpPr>
        <p:spPr>
          <a:xfrm>
            <a:off x="0" y="2819400"/>
            <a:ext cx="4114800" cy="2133600"/>
          </a:xfrm>
          <a:prstGeom prst="snip2DiagRect">
            <a:avLst/>
          </a:prstGeom>
          <a:solidFill>
            <a:schemeClr val="bg1">
              <a:lumMod val="7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Если Эдипов конфликт внутренне не решен, то мужчине надо постоянно доказывать (всем, и в первую очередь, себе), что он - самый главный, самый мужественный!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13" name="Прямоугольник с двумя вырезанными противолежащими углами 12"/>
          <p:cNvSpPr/>
          <p:nvPr/>
        </p:nvSpPr>
        <p:spPr>
          <a:xfrm>
            <a:off x="4876800" y="3657600"/>
            <a:ext cx="4114800" cy="2438400"/>
          </a:xfrm>
          <a:prstGeom prst="snip2DiagRect">
            <a:avLst/>
          </a:prstGeom>
          <a:solidFill>
            <a:schemeClr val="bg1">
              <a:lumMod val="85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В попытке защититься от </a:t>
            </a:r>
            <a:r>
              <a:rPr lang="ru-RU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кастрационной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тревоги и чувства фаллической неполноценности мальчики часто используют агрессию. В этой связи особенно важна роль отца. Отец помогает мальчику регулировать агрессивное поведение. </a:t>
            </a:r>
            <a:endParaRPr lang="ru-RU" dirty="0"/>
          </a:p>
        </p:txBody>
      </p:sp>
      <p:pic>
        <p:nvPicPr>
          <p:cNvPr id="3" name="Рисунок 2" descr="детский психотерапевт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0" y="2362200"/>
            <a:ext cx="1676400" cy="1524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9" name="Прямоугольник с двумя вырезанными противолежащими углами 8"/>
          <p:cNvSpPr/>
          <p:nvPr/>
        </p:nvSpPr>
        <p:spPr>
          <a:xfrm>
            <a:off x="1066800" y="4648200"/>
            <a:ext cx="4038600" cy="2057400"/>
          </a:xfrm>
          <a:prstGeom prst="snip2DiagRect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Разрешение Эдипова конфликта приводит ребенка к личностному росту, к выходу за рамки семьи и к возможности освоения более широкой социальной среды (общества сверстников).</a:t>
            </a:r>
            <a:endParaRPr lang="ru-RU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0"/>
            <a:ext cx="8534400" cy="1371600"/>
          </a:xfrm>
          <a:solidFill>
            <a:schemeClr val="bg2"/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7030A0"/>
                </a:solidFill>
              </a:rPr>
              <a:t>Три стадии развития мальчиков, которые необходимо знать</a:t>
            </a:r>
            <a:r>
              <a:rPr lang="ru-RU" dirty="0" smtClean="0">
                <a:solidFill>
                  <a:srgbClr val="7030A0"/>
                </a:solidFill>
              </a:rPr>
              <a:t/>
            </a:r>
            <a:br>
              <a:rPr lang="ru-RU" dirty="0" smtClean="0">
                <a:solidFill>
                  <a:srgbClr val="7030A0"/>
                </a:solidFill>
              </a:rPr>
            </a:br>
            <a:endParaRPr lang="ru-RU" dirty="0">
              <a:solidFill>
                <a:srgbClr val="7030A0"/>
              </a:solidFill>
            </a:endParaRPr>
          </a:p>
        </p:txBody>
      </p:sp>
      <p:pic>
        <p:nvPicPr>
          <p:cNvPr id="3" name="Рисунок 2" descr="развитие ребенк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71600" cy="1905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Прямоугольник 5"/>
          <p:cNvSpPr/>
          <p:nvPr/>
        </p:nvSpPr>
        <p:spPr>
          <a:xfrm>
            <a:off x="1066800" y="1143000"/>
            <a:ext cx="8077200" cy="1676400"/>
          </a:xfrm>
          <a:prstGeom prst="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1.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Первая стадия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0 - 6 лет)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 возраст, в течение которого мальчик крепче всего связан с матерью. Это "ее" мальчик, даже притом, что отец может играть очень большую роль в жизни ребенка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 Цель воспитания в этот период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 передать мальчику большую любовь и ощущение безопасности, "зарядить" его на жизнь как на большое и увлекательное путешествие.</a:t>
            </a: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2819400"/>
            <a:ext cx="8077200" cy="2209800"/>
          </a:xfrm>
          <a:prstGeom prst="rect">
            <a:avLst/>
          </a:prstGeom>
          <a:solidFill>
            <a:schemeClr val="bg2">
              <a:lumMod val="75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2.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Вторая стадия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(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6 – 14 лет)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 мальчик хочет учиться быть мужчиной и все больше присматривается к отцу, его интересам и поступкам. (Хотя мать остается очень близким человеком, а окружающий мир становится все интереснее.)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Цель воспитания в этот период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 повысить уровень знаний ребенка и развить его способности, не забывая о доброте и открытости. Именно в этом возрасте к вашему сыну приходит ощущение радости и комфорта оттого, что он мальчик.</a:t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066800" y="4953000"/>
            <a:ext cx="8077200" cy="1752600"/>
          </a:xfrm>
          <a:prstGeom prst="rect">
            <a:avLst/>
          </a:prstGeom>
          <a:solidFill>
            <a:schemeClr val="bg2">
              <a:lumMod val="5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3.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Третья стадия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(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14 – 18 лет)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-  мальчику необходимо участие мужчины-наставника, если он хочет быть полностью подготовленным к взрослой жизни. Мама и папа несколько отступают на задний план. 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Цель воспитания на этом этапе </a:t>
            </a:r>
            <a: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- обучить навыкам, привить чувство ответственности и самоуважения, активно вовлекая во взрослую жизнь.</a:t>
            </a:r>
            <a:br>
              <a:rPr lang="ru-RU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</a:b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Предотвращение гомосексуальности</a:t>
            </a:r>
            <a:endParaRPr lang="ru-RU" b="1" dirty="0">
              <a:solidFill>
                <a:srgbClr val="C00000"/>
              </a:solidFill>
            </a:endParaRPr>
          </a:p>
        </p:txBody>
      </p:sp>
      <p:sp>
        <p:nvSpPr>
          <p:cNvPr id="5" name="Блок-схема: сохраненные данные 4"/>
          <p:cNvSpPr/>
          <p:nvPr/>
        </p:nvSpPr>
        <p:spPr>
          <a:xfrm>
            <a:off x="0" y="1447800"/>
            <a:ext cx="5181600" cy="2514600"/>
          </a:xfrm>
          <a:prstGeom prst="flowChartOnlineStorag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В основе гомосексуальности лежит </a:t>
            </a:r>
            <a:r>
              <a:rPr lang="ru-RU" b="1" dirty="0" smtClean="0">
                <a:solidFill>
                  <a:schemeClr val="tx1"/>
                </a:solidFill>
              </a:rPr>
              <a:t>гендерный конфликт</a:t>
            </a:r>
            <a:r>
              <a:rPr lang="ru-RU" dirty="0" smtClean="0">
                <a:solidFill>
                  <a:schemeClr val="tx1"/>
                </a:solidFill>
              </a:rPr>
              <a:t>. У мальчика мы обычно обнаруживаем гендерную травму, восходящую к детству. Он начинает считать, что отличается от других </a:t>
            </a:r>
            <a:r>
              <a:rPr lang="ru-RU" dirty="0" smtClean="0">
                <a:solidFill>
                  <a:schemeClr val="tx1"/>
                </a:solidFill>
                <a:hlinkClick r:id="rId2"/>
              </a:rPr>
              <a:t>детей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6" name="Блок-схема: сохраненные данные 5"/>
          <p:cNvSpPr/>
          <p:nvPr/>
        </p:nvSpPr>
        <p:spPr>
          <a:xfrm>
            <a:off x="3810000" y="3352800"/>
            <a:ext cx="5486400" cy="3124200"/>
          </a:xfrm>
          <a:prstGeom prst="flowChartOnlineStorage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i="1" dirty="0" smtClean="0">
                <a:solidFill>
                  <a:schemeClr val="tx1"/>
                </a:solidFill>
              </a:rPr>
              <a:t>Примечание: </a:t>
            </a:r>
            <a:r>
              <a:rPr lang="ru-RU" b="1" i="1" dirty="0" smtClean="0">
                <a:solidFill>
                  <a:schemeClr val="tx1"/>
                </a:solidFill>
              </a:rPr>
              <a:t>гендер</a:t>
            </a:r>
            <a:r>
              <a:rPr lang="ru-RU" i="1" dirty="0" smtClean="0">
                <a:solidFill>
                  <a:schemeClr val="tx1"/>
                </a:solidFill>
              </a:rPr>
              <a:t> - психологический или социальный пол, в отличие от биологического пола. Гендер отражает представления человека о себе и связан с внешними проявлениями (полоролевым поведением - например, манерой одеваться, ходить, говорить).</a:t>
            </a:r>
            <a:r>
              <a:rPr lang="ru-RU" dirty="0" smtClean="0">
                <a:solidFill>
                  <a:schemeClr val="tx1"/>
                </a:solidFill>
              </a:rPr>
              <a:t/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>
            <a:spLocks noGrp="1"/>
          </p:cNvSpPr>
          <p:nvPr>
            <p:ph type="title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Предотвращение гомосексуальности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14400" y="1066800"/>
            <a:ext cx="7391400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симптомы </a:t>
            </a:r>
            <a:r>
              <a:rPr lang="ru-RU" sz="2800" b="1" dirty="0" err="1" smtClean="0"/>
              <a:t>предгомосексуальности</a:t>
            </a:r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6" name="Прямоугольная выноска 5"/>
          <p:cNvSpPr/>
          <p:nvPr/>
        </p:nvSpPr>
        <p:spPr>
          <a:xfrm>
            <a:off x="3048000" y="2819400"/>
            <a:ext cx="3124200" cy="2514600"/>
          </a:xfrm>
          <a:prstGeom prst="wedgeRectCallou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2. У мальчиков - склонность к переодеванию или имитации женских нарядов. У девочек - настойчивость в ношении только типично мужественной одежды.</a:t>
            </a:r>
            <a:br>
              <a:rPr lang="ru-RU" dirty="0" smtClean="0">
                <a:solidFill>
                  <a:schemeClr val="bg2">
                    <a:lumMod val="10000"/>
                  </a:schemeClr>
                </a:solidFill>
              </a:rPr>
            </a:b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Прямоугольная выноска 6"/>
          <p:cNvSpPr/>
          <p:nvPr/>
        </p:nvSpPr>
        <p:spPr>
          <a:xfrm>
            <a:off x="5867400" y="1828800"/>
            <a:ext cx="3124200" cy="1905000"/>
          </a:xfrm>
          <a:prstGeom prst="wedgeRectCallou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3. Явное предпочтение кросс-половых ролей в ролевых играх или настойчивое представление себя в другом поле.</a:t>
            </a:r>
            <a:br>
              <a:rPr lang="ru-RU" dirty="0" smtClean="0">
                <a:solidFill>
                  <a:schemeClr val="bg2">
                    <a:lumMod val="10000"/>
                  </a:schemeClr>
                </a:solidFill>
              </a:rPr>
            </a:b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8" name="Прямоугольная выноска 7"/>
          <p:cNvSpPr/>
          <p:nvPr/>
        </p:nvSpPr>
        <p:spPr>
          <a:xfrm>
            <a:off x="228600" y="4800600"/>
            <a:ext cx="3048000" cy="1371600"/>
          </a:xfrm>
          <a:prstGeom prst="wedgeRectCallou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4. Интенсивное желание участвовать в играх и занятиях, свойственных противоположному полу.</a:t>
            </a:r>
            <a:br>
              <a:rPr lang="ru-RU" dirty="0" smtClean="0">
                <a:solidFill>
                  <a:schemeClr val="bg2">
                    <a:lumMod val="10000"/>
                  </a:schemeClr>
                </a:solidFill>
              </a:rPr>
            </a:b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9" name="Прямоугольная выноска 8"/>
          <p:cNvSpPr/>
          <p:nvPr/>
        </p:nvSpPr>
        <p:spPr>
          <a:xfrm>
            <a:off x="5638800" y="5105400"/>
            <a:ext cx="3124200" cy="1371600"/>
          </a:xfrm>
          <a:prstGeom prst="wedgeRectCallout">
            <a:avLst/>
          </a:prstGeom>
          <a:solidFill>
            <a:schemeClr val="bg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5. Ярко выраженное предпочтение занятий, характерных для другого пола.</a:t>
            </a:r>
            <a:br>
              <a:rPr lang="ru-RU" dirty="0" smtClean="0">
                <a:solidFill>
                  <a:schemeClr val="bg2">
                    <a:lumMod val="10000"/>
                  </a:schemeClr>
                </a:solidFill>
              </a:rPr>
            </a:b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0" name="Штриховая стрелка вправо 9"/>
          <p:cNvSpPr/>
          <p:nvPr/>
        </p:nvSpPr>
        <p:spPr>
          <a:xfrm rot="5400000">
            <a:off x="4343400" y="1219200"/>
            <a:ext cx="762000" cy="1828800"/>
          </a:xfrm>
          <a:prstGeom prst="stripedRightArrow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ая выноска 4"/>
          <p:cNvSpPr/>
          <p:nvPr/>
        </p:nvSpPr>
        <p:spPr>
          <a:xfrm>
            <a:off x="381000" y="2057400"/>
            <a:ext cx="3048000" cy="1752600"/>
          </a:xfrm>
          <a:prstGeom prst="wedgeRectCallout">
            <a:avLst/>
          </a:prstGeom>
          <a:solidFill>
            <a:schemeClr val="bg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prst="convex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1. Устойчивое желание принадлежать к другому полу или настойчивые утверждения, что он или она к нему принадлежит.</a:t>
            </a:r>
            <a:br>
              <a:rPr lang="ru-RU" dirty="0" smtClean="0">
                <a:solidFill>
                  <a:schemeClr val="bg2">
                    <a:lumMod val="10000"/>
                  </a:schemeClr>
                </a:solidFill>
              </a:rPr>
            </a:b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6">
              <a:lumMod val="75000"/>
            </a:schemeClr>
          </a:solidFill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</a:effectLst>
        </p:spPr>
        <p:txBody>
          <a:bodyPr/>
          <a:lstStyle/>
          <a:p>
            <a:r>
              <a:rPr lang="ru-RU" b="1" dirty="0" smtClean="0"/>
              <a:t>Причины гомосексуализма</a:t>
            </a:r>
            <a:endParaRPr lang="ru-RU" b="1" dirty="0"/>
          </a:p>
        </p:txBody>
      </p:sp>
      <p:sp>
        <p:nvSpPr>
          <p:cNvPr id="3" name="Пятиугольник 2"/>
          <p:cNvSpPr/>
          <p:nvPr/>
        </p:nvSpPr>
        <p:spPr>
          <a:xfrm>
            <a:off x="533400" y="1447800"/>
            <a:ext cx="4114800" cy="1524000"/>
          </a:xfrm>
          <a:prstGeom prst="homePlate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</a:rPr>
              <a:t>Представления о мужественности у мальчика страдают, если мама отрицательно отзывается о мужчинах 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4" name="Пятиугольник 3"/>
          <p:cNvSpPr/>
          <p:nvPr/>
        </p:nvSpPr>
        <p:spPr>
          <a:xfrm>
            <a:off x="5181600" y="1143000"/>
            <a:ext cx="3733800" cy="1676400"/>
          </a:xfrm>
          <a:prstGeom prst="homePlate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</a:rPr>
              <a:t>Если отец и мать борются друг с другом, один из способов сведения счетов - эмоциональный отказ от сына.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5" name="Пятиугольник 4"/>
          <p:cNvSpPr/>
          <p:nvPr/>
        </p:nvSpPr>
        <p:spPr>
          <a:xfrm>
            <a:off x="4191000" y="2971800"/>
            <a:ext cx="3810000" cy="1371600"/>
          </a:xfrm>
          <a:prstGeom prst="homePlate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</a:rPr>
              <a:t>Сами того не сознавая, матери могут слишком контролировать жизнь своих сыновей. 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6" name="Пятиугольник 5"/>
          <p:cNvSpPr/>
          <p:nvPr/>
        </p:nvSpPr>
        <p:spPr>
          <a:xfrm>
            <a:off x="4800600" y="4572000"/>
            <a:ext cx="4114800" cy="1981200"/>
          </a:xfrm>
          <a:prstGeom prst="homePlate">
            <a:avLst/>
          </a:prstGeom>
          <a:solidFill>
            <a:schemeClr val="bg2">
              <a:lumMod val="75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</a:rPr>
              <a:t>Многие исследования выявили повышенную корреляцию между гомосексуализмом во взрослом возрасте и проблемами со здоровьем в раннем детстве.</a:t>
            </a:r>
            <a:r>
              <a:rPr lang="ru-RU" dirty="0" smtClean="0">
                <a:solidFill>
                  <a:schemeClr val="bg2">
                    <a:lumMod val="10000"/>
                  </a:schemeClr>
                </a:solidFill>
              </a:rPr>
              <a:t> 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7" name="Пятиугольник 6"/>
          <p:cNvSpPr/>
          <p:nvPr/>
        </p:nvSpPr>
        <p:spPr>
          <a:xfrm>
            <a:off x="228600" y="3657600"/>
            <a:ext cx="4267200" cy="2590800"/>
          </a:xfrm>
          <a:prstGeom prst="homePlate">
            <a:avLst/>
          </a:prstGeom>
          <a:solidFill>
            <a:schemeClr val="bg2">
              <a:lumMod val="90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i="1" dirty="0" smtClean="0">
                <a:solidFill>
                  <a:schemeClr val="bg2">
                    <a:lumMod val="10000"/>
                  </a:schemeClr>
                </a:solidFill>
              </a:rPr>
              <a:t>В триадной модели присутствует отчужденный отец, гиперопекающая мать и чувствительный, эмоционально чуткий мальчик, который восполняет ей нехватку общения с мужем.</a:t>
            </a:r>
            <a:endParaRPr lang="ru-RU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758952"/>
          </a:xfrm>
          <a:effectLst>
            <a:glow rad="139700">
              <a:schemeClr val="accent1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35000"/>
              </a:srgbClr>
            </a:outerShdw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Советы матерям-одиночкам</a:t>
            </a:r>
            <a:endParaRPr lang="ru-RU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4" name="Волна 3"/>
          <p:cNvSpPr/>
          <p:nvPr/>
        </p:nvSpPr>
        <p:spPr>
          <a:xfrm>
            <a:off x="457200" y="1295400"/>
            <a:ext cx="3124200" cy="2590800"/>
          </a:xfrm>
          <a:prstGeom prst="wave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50000"/>
                  </a:schemeClr>
                </a:solidFill>
              </a:rPr>
              <a:t>Матери-одиночки должны быть осторожны, чтобы не развить чрезмерно близкие отношения с сыновьями. 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Волна 4"/>
          <p:cNvSpPr/>
          <p:nvPr/>
        </p:nvSpPr>
        <p:spPr>
          <a:xfrm>
            <a:off x="5257800" y="1295400"/>
            <a:ext cx="3505200" cy="2743200"/>
          </a:xfrm>
          <a:prstGeom prst="wave">
            <a:avLst/>
          </a:prstGeom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Мать-одиночка должна предпринимать дополнительные усилия для подтверждения мужественности сына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6" name="Волна 5"/>
          <p:cNvSpPr/>
          <p:nvPr/>
        </p:nvSpPr>
        <p:spPr>
          <a:xfrm>
            <a:off x="2133600" y="3581400"/>
            <a:ext cx="3505200" cy="3048000"/>
          </a:xfrm>
          <a:prstGeom prst="wave">
            <a:avLst/>
          </a:prstGeom>
          <a:solidFill>
            <a:schemeClr val="accent1">
              <a:lumMod val="75000"/>
            </a:schemeClr>
          </a:solidFill>
          <a:effectLst>
            <a:glow rad="139700">
              <a:schemeClr val="accent3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>
                    <a:lumMod val="75000"/>
                  </a:schemeClr>
                </a:solidFill>
              </a:rPr>
              <a:t>Заменой отсутствующему отцу могут стать старший брат, дедушка или другой мужчина. Важно, чтобы одинокая мать одобряла и поддерживала мужские интересы мальчика.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Штриховая стрелка вправо 3"/>
          <p:cNvSpPr/>
          <p:nvPr/>
        </p:nvSpPr>
        <p:spPr>
          <a:xfrm rot="5400000">
            <a:off x="3467100" y="1943100"/>
            <a:ext cx="2057400" cy="1676400"/>
          </a:xfrm>
          <a:prstGeom prst="stripedRightArrow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685800" y="990600"/>
            <a:ext cx="7848600" cy="2514600"/>
          </a:xfrm>
        </p:spPr>
        <p:txBody>
          <a:bodyPr>
            <a:normAutofit/>
          </a:bodyPr>
          <a:lstStyle/>
          <a:p>
            <a:r>
              <a:rPr lang="ru-RU" i="1" dirty="0" smtClean="0"/>
              <a:t>Для того чтобы мальчик мог отделиться от матери и отождествить себя с отцом, он должен воспринимать отца как человека, достойного подражания</a:t>
            </a:r>
          </a:p>
          <a:p>
            <a:endParaRPr lang="ru-RU" i="1" dirty="0" smtClean="0"/>
          </a:p>
          <a:p>
            <a:r>
              <a:rPr lang="ru-RU" i="1" dirty="0" smtClean="0">
                <a:solidFill>
                  <a:srgbClr val="C00000"/>
                </a:solidFill>
              </a:rPr>
              <a:t>Совместные Виды деятельности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722313" y="228600"/>
            <a:ext cx="7772400" cy="13716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Значимый отец</a:t>
            </a:r>
            <a:br>
              <a:rPr lang="ru-RU" b="1" dirty="0" smtClean="0">
                <a:solidFill>
                  <a:srgbClr val="C00000"/>
                </a:solidFill>
              </a:rPr>
            </a:b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5" name="Блок-схема: документ 4"/>
          <p:cNvSpPr/>
          <p:nvPr/>
        </p:nvSpPr>
        <p:spPr>
          <a:xfrm>
            <a:off x="304800" y="2743200"/>
            <a:ext cx="3124200" cy="1905000"/>
          </a:xfrm>
          <a:prstGeom prst="flowChartDocument">
            <a:avLst/>
          </a:prstGeom>
          <a:solidFill>
            <a:schemeClr val="accent1">
              <a:lumMod val="60000"/>
              <a:lumOff val="40000"/>
            </a:schemeClr>
          </a:solidFill>
          <a:effectLst>
            <a:glow rad="63500">
              <a:schemeClr val="accent5">
                <a:satMod val="1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1.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Борьба-возня с сыном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 - хороший способ прорваться через робость и застенчивость </a:t>
            </a:r>
            <a:r>
              <a:rPr lang="ru-RU" dirty="0" err="1" smtClean="0">
                <a:solidFill>
                  <a:schemeClr val="accent5">
                    <a:lumMod val="50000"/>
                  </a:schemeClr>
                </a:solidFill>
              </a:rPr>
              <a:t>гендерно-проблемного</a:t>
            </a:r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 мальчика. 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6" name="Блок-схема: документ 5"/>
          <p:cNvSpPr/>
          <p:nvPr/>
        </p:nvSpPr>
        <p:spPr>
          <a:xfrm>
            <a:off x="3124200" y="3962400"/>
            <a:ext cx="3048000" cy="2209800"/>
          </a:xfrm>
          <a:prstGeom prst="flowChartDocument">
            <a:avLst/>
          </a:prstGeom>
          <a:solidFill>
            <a:schemeClr val="bg2">
              <a:lumMod val="75000"/>
            </a:schemeClr>
          </a:solidFill>
          <a:effectLst>
            <a:glow rad="63500">
              <a:schemeClr val="accent5">
                <a:satMod val="1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2. </a:t>
            </a:r>
            <a:r>
              <a:rPr lang="ru-RU" b="1" dirty="0" smtClean="0">
                <a:solidFill>
                  <a:srgbClr val="002060"/>
                </a:solidFill>
              </a:rPr>
              <a:t>Совместный поход в душ, в баню с отцом</a:t>
            </a:r>
            <a:r>
              <a:rPr lang="ru-RU" dirty="0" smtClean="0">
                <a:solidFill>
                  <a:srgbClr val="002060"/>
                </a:solidFill>
              </a:rPr>
              <a:t> - хорошее средство для маленьких мальчиков, иногда возможно и участие братьев. 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7" name="Блок-схема: документ 6"/>
          <p:cNvSpPr/>
          <p:nvPr/>
        </p:nvSpPr>
        <p:spPr>
          <a:xfrm>
            <a:off x="5486400" y="2743200"/>
            <a:ext cx="2590800" cy="1295400"/>
          </a:xfrm>
          <a:prstGeom prst="flowChartDocument">
            <a:avLst/>
          </a:prstGeom>
          <a:solidFill>
            <a:schemeClr val="tx2">
              <a:lumMod val="40000"/>
              <a:lumOff val="60000"/>
            </a:schemeClr>
          </a:solidFill>
          <a:effectLst>
            <a:glow rad="63500">
              <a:schemeClr val="accent5">
                <a:satMod val="1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3. Очень полезны </a:t>
            </a: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совместные поездки с сыном.</a:t>
            </a:r>
            <a:endParaRPr lang="ru-RU" dirty="0"/>
          </a:p>
        </p:txBody>
      </p:sp>
      <p:sp>
        <p:nvSpPr>
          <p:cNvPr id="8" name="Блок-схема: документ 7"/>
          <p:cNvSpPr/>
          <p:nvPr/>
        </p:nvSpPr>
        <p:spPr>
          <a:xfrm>
            <a:off x="5943600" y="4724400"/>
            <a:ext cx="2895600" cy="1752600"/>
          </a:xfrm>
          <a:prstGeom prst="flowChartDocument">
            <a:avLst/>
          </a:prstGeom>
          <a:solidFill>
            <a:schemeClr val="bg2">
              <a:lumMod val="90000"/>
            </a:schemeClr>
          </a:solidFill>
          <a:effectLst>
            <a:glow rad="63500">
              <a:schemeClr val="accent6">
                <a:satMod val="175000"/>
                <a:alpha val="40000"/>
              </a:schemeClr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5">
                    <a:lumMod val="50000"/>
                  </a:schemeClr>
                </a:solidFill>
              </a:rPr>
              <a:t>4. Папа должен последним пожелать  спокойной ночи и погасить свет. </a:t>
            </a:r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pic>
        <p:nvPicPr>
          <p:cNvPr id="9" name="Рисунок 8" descr="воспитание мальчиков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4800600"/>
            <a:ext cx="2381250" cy="17907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1981200"/>
          </a:xfrm>
          <a:solidFill>
            <a:srgbClr val="FFC000"/>
          </a:solidFill>
          <a:effectLst>
            <a:outerShdw blurRad="50800" dist="25400" dir="5400000" rotWithShape="0">
              <a:srgbClr val="000000">
                <a:alpha val="35000"/>
              </a:srgbClr>
            </a:outerShdw>
            <a:reflection blurRad="6350" stA="50000" endA="300" endPos="90000" dist="50800" dir="5400000" sy="-100000" algn="bl" rotWithShape="0"/>
          </a:effectLst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b="1" dirty="0" smtClean="0"/>
              <a:t>Три вещи, которые родители </a:t>
            </a:r>
            <a:r>
              <a:rPr lang="ru-RU" sz="3600" b="1" dirty="0" smtClean="0">
                <a:solidFill>
                  <a:srgbClr val="FF0000"/>
                </a:solidFill>
              </a:rPr>
              <a:t>должны </a:t>
            </a:r>
            <a:r>
              <a:rPr lang="ru-RU" b="1" dirty="0" smtClean="0"/>
              <a:t>сделать для сыновей:</a:t>
            </a:r>
            <a:br>
              <a:rPr lang="ru-RU" b="1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Выгнутая вправо стрелка 2"/>
          <p:cNvSpPr/>
          <p:nvPr/>
        </p:nvSpPr>
        <p:spPr>
          <a:xfrm>
            <a:off x="6019800" y="914400"/>
            <a:ext cx="1524000" cy="1219200"/>
          </a:xfrm>
          <a:prstGeom prst="curvedLeftArrow">
            <a:avLst/>
          </a:prstGeom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304800" y="2057400"/>
            <a:ext cx="2971800" cy="1600200"/>
          </a:xfrm>
          <a:prstGeom prst="horizontalScroll">
            <a:avLst/>
          </a:prstGeom>
          <a:solidFill>
            <a:schemeClr val="accent4"/>
          </a:solidFill>
          <a:effectLst>
            <a:reflection blurRad="6350" stA="50000" endA="295" endPos="92000" dist="1016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1. Отец: принимать активное участие в его жизни.</a:t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" name="Горизонтальный свиток 4"/>
          <p:cNvSpPr/>
          <p:nvPr/>
        </p:nvSpPr>
        <p:spPr>
          <a:xfrm>
            <a:off x="3657600" y="2895600"/>
            <a:ext cx="2743200" cy="1828800"/>
          </a:xfrm>
          <a:prstGeom prst="horizontalScroll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2. Мать: отступить в сторону и умерить активность</a:t>
            </a:r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6" name="Горизонтальный свиток 5"/>
          <p:cNvSpPr/>
          <p:nvPr/>
        </p:nvSpPr>
        <p:spPr>
          <a:xfrm>
            <a:off x="5867400" y="4572000"/>
            <a:ext cx="3048000" cy="1828800"/>
          </a:xfrm>
          <a:prstGeom prst="horizontalScroll">
            <a:avLst/>
          </a:prstGeom>
          <a:effectLst>
            <a:reflection blurRad="6350" stA="50000" endA="300" endPos="90000" dist="50800" dir="5400000" sy="-100000" algn="bl" rotWithShape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2">
                    <a:lumMod val="50000"/>
                  </a:schemeClr>
                </a:solidFill>
              </a:rPr>
              <a:t>3. Оба родителя: ввести в круг общения сына других мальчиков.</a:t>
            </a:r>
            <a:endParaRPr lang="ru-RU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1219200"/>
          </a:xfrm>
          <a:solidFill>
            <a:schemeClr val="accent2">
              <a:lumMod val="20000"/>
              <a:lumOff val="80000"/>
            </a:schemeClr>
          </a:solidFill>
          <a:effectLst>
            <a:innerShdw blurRad="114300">
              <a:prstClr val="black"/>
            </a:innerShdw>
          </a:effectLst>
        </p:spPr>
        <p:txBody>
          <a:bodyPr>
            <a:normAutofit/>
          </a:bodyPr>
          <a:lstStyle/>
          <a:p>
            <a:r>
              <a:rPr lang="ru-RU" b="1" i="1" dirty="0" smtClean="0">
                <a:solidFill>
                  <a:schemeClr val="accent4">
                    <a:lumMod val="50000"/>
                  </a:schemeClr>
                </a:solidFill>
              </a:rPr>
              <a:t>От девочек-сорванцов к лесбиянкам</a:t>
            </a:r>
            <a:endParaRPr lang="ru-RU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4" name="Содержимое 3" descr="лесбиянство"/>
          <p:cNvPicPr>
            <a:picLocks noGrp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76600" y="1447800"/>
            <a:ext cx="2540000" cy="16891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Прямоугольник 4"/>
          <p:cNvSpPr/>
          <p:nvPr/>
        </p:nvSpPr>
        <p:spPr>
          <a:xfrm>
            <a:off x="609600" y="3352800"/>
            <a:ext cx="7924800" cy="2862322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effectLst>
            <a:innerShdw blurRad="114300">
              <a:prstClr val="black"/>
            </a:innerShdw>
          </a:effectLst>
        </p:spPr>
        <p:txBody>
          <a:bodyPr wrap="square">
            <a:spAutoFit/>
          </a:bodyPr>
          <a:lstStyle/>
          <a:p>
            <a:r>
              <a:rPr lang="ru-RU" b="1" dirty="0" smtClean="0"/>
              <a:t>Главный конфликт, лежащий в основе лесбиянства, </a:t>
            </a:r>
            <a:r>
              <a:rPr lang="ru-RU" dirty="0" smtClean="0"/>
              <a:t>- это неосознанное отвержение девочкой своей женственности, </a:t>
            </a:r>
            <a:r>
              <a:rPr lang="ru-RU" dirty="0" err="1" smtClean="0"/>
              <a:t>феминной</a:t>
            </a:r>
            <a:r>
              <a:rPr lang="ru-RU" dirty="0" smtClean="0"/>
              <a:t> идентичности. </a:t>
            </a:r>
            <a:r>
              <a:rPr lang="ru-RU" b="1" i="1" dirty="0" smtClean="0"/>
              <a:t>Женщины, которые становятся лесбиянками, обычно на подсознательном уровне решают, что быть женщиной нежелательно или небезопасно. Иногда это вызвано сексуальным насилием со стороны мужчины, которое девочка пережила в раннем возрасте. Чаще же такое бессознательное решение связано с тем, что мать представляет для девочки слабый или негативный объект для идентификации.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mph" presetSubtype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override="childStyle">
                                        <p:cTn id="6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style.fontStyle</p:attrName>
                                        </p:attrNameLst>
                                      </p:cBhvr>
                                      <p:to>
                                        <p:strVal val="normal"/>
                                      </p:to>
                                    </p:set>
                                    <p:set>
                                      <p:cBhvr override="childStyle">
                                        <p:cTn id="7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style.fontWeight</p:attrName>
                                        </p:attrNameLst>
                                      </p:cBhvr>
                                      <p:to>
                                        <p:strVal val="bold"/>
                                      </p:to>
                                    </p:set>
                                    <p:set>
                                      <p:cBhvr override="childStyle">
                                        <p:cTn id="8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fals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534400" cy="685800"/>
          </a:xfrm>
          <a:solidFill>
            <a:schemeClr val="accent5">
              <a:lumMod val="60000"/>
              <a:lumOff val="40000"/>
            </a:schemeClr>
          </a:solidFill>
          <a:effectLst>
            <a:reflection blurRad="6350" stA="50000" endA="300" endPos="90000" dir="5400000" sy="-100000" algn="bl" rotWithShape="0"/>
          </a:effectLst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Различия мальчиков и девочек</a:t>
            </a:r>
            <a:endParaRPr lang="ru-RU" sz="3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solidFill>
            <a:schemeClr val="accent1">
              <a:lumMod val="60000"/>
              <a:lumOff val="40000"/>
            </a:schemeClr>
          </a:solidFill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/>
              <a:t>            Этими различиями и определяется </a:t>
            </a:r>
            <a:r>
              <a:rPr lang="ru-RU" b="1" i="1" dirty="0" smtClean="0"/>
              <a:t>высокая предрасположенность особей мужского пола к поисковому поведению.</a:t>
            </a:r>
            <a:r>
              <a:rPr lang="ru-RU" dirty="0" smtClean="0"/>
              <a:t> Это для них жизненно важно, это тот выход, который дала им природа. И мозг у них крупнее, более продвинут в развитии, но как расплата - и менее надежен, более раним. Поисковым поведением определяется и </a:t>
            </a:r>
            <a:r>
              <a:rPr lang="ru-RU" b="1" i="1" dirty="0" smtClean="0"/>
              <a:t>тяга самцов (в том числе мужчин) к освоению новых пространств, их большая сообразительность в сложных ситуациях, склонность к поиску нетрадиционных новых решений, к рискованным предприятиям.</a:t>
            </a:r>
          </a:p>
          <a:p>
            <a:pPr algn="just">
              <a:buNone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      </a:t>
            </a:r>
            <a:r>
              <a:rPr lang="ru-RU" i="1" dirty="0" smtClean="0"/>
              <a:t>Мальчикам, в отличие от девочек, для их полноценного психического развития требуется большее пространство, чем девочкам.</a:t>
            </a:r>
            <a:r>
              <a:rPr lang="ru-RU" dirty="0" smtClean="0"/>
              <a:t> Если пространство мало в горизонтальной плоскости, то они осваивают вертикальную: лазают по лестницам, забираются на шкаф.</a:t>
            </a:r>
            <a:endParaRPr lang="ru-RU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solidFill>
            <a:schemeClr val="accent3">
              <a:lumMod val="40000"/>
              <a:lumOff val="60000"/>
            </a:schemeClr>
          </a:solidFill>
          <a:effectLst>
            <a:reflection blurRad="6350" stA="50000" endA="300" endPos="55500" dist="50800" dir="5400000" sy="-100000" algn="bl" rotWithShape="0"/>
          </a:effectLst>
        </p:spPr>
        <p:txBody>
          <a:bodyPr>
            <a:noAutofit/>
          </a:bodyPr>
          <a:lstStyle/>
          <a:p>
            <a:r>
              <a:rPr lang="ru-RU" sz="54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спасибо за внимание</a:t>
            </a:r>
            <a:endParaRPr lang="ru-RU" sz="54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7" name="Содержимое 6" descr="развитие мальчиков, развитие девочек"/>
          <p:cNvPicPr>
            <a:picLocks noGrp="1"/>
          </p:cNvPicPr>
          <p:nvPr>
            <p:ph sz="quarter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600200"/>
            <a:ext cx="2819400" cy="3733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9" name="Рисунок 8" descr="статьи по детской психологии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1200" y="3429000"/>
            <a:ext cx="2667000" cy="32004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10" name="Содержимое 9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1" name="Рисунок 10" descr="интимное воспитание, половое воспитание 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67200" y="1066800"/>
            <a:ext cx="2971800" cy="2209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effectLst>
            <a:glow rad="139700">
              <a:schemeClr val="accent6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4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lvl="0"/>
            <a:r>
              <a:rPr lang="ru-RU" sz="4800" dirty="0" smtClean="0">
                <a:solidFill>
                  <a:schemeClr val="tx1"/>
                </a:solidFill>
                <a:latin typeface="Arial" pitchFamily="34" charset="0"/>
              </a:rPr>
              <a:t/>
            </a:r>
            <a:br>
              <a:rPr lang="ru-RU" sz="4800" dirty="0" smtClean="0">
                <a:solidFill>
                  <a:schemeClr val="tx1"/>
                </a:solidFill>
                <a:latin typeface="Arial" pitchFamily="34" charset="0"/>
              </a:rPr>
            </a:br>
            <a:r>
              <a:rPr lang="ru-RU" dirty="0" smtClean="0">
                <a:solidFill>
                  <a:schemeClr val="accent2"/>
                </a:solidFill>
              </a:rPr>
              <a:t>Использованная литература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81000" y="1752600"/>
            <a:ext cx="8311571" cy="10156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Галина </a:t>
            </a:r>
            <a:r>
              <a:rPr lang="ru-RU" sz="2400" dirty="0" err="1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Шepeметева</a:t>
            </a:r>
            <a:r>
              <a:rPr lang="ru-RU" sz="2400" dirty="0" smtClean="0">
                <a:solidFill>
                  <a:srgbClr val="00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Любите дочку и восхищайтесь сыном.</a:t>
            </a:r>
          </a:p>
          <a:p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04800" y="2438400"/>
            <a:ext cx="84582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 2. В.Д. </a:t>
            </a:r>
            <a:r>
              <a:rPr lang="ru-RU" sz="2400" dirty="0" err="1" smtClean="0"/>
              <a:t>Еремеева</a:t>
            </a:r>
            <a:r>
              <a:rPr lang="ru-RU" sz="2400" dirty="0" smtClean="0"/>
              <a:t> и Т.П. </a:t>
            </a:r>
            <a:r>
              <a:rPr lang="ru-RU" sz="2400" dirty="0" err="1" smtClean="0"/>
              <a:t>Хризман</a:t>
            </a:r>
            <a:r>
              <a:rPr lang="ru-RU" sz="2400" dirty="0" smtClean="0"/>
              <a:t>. Психологические   особенности мальчиков и девочек.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304800" y="3429000"/>
            <a:ext cx="80772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3.</a:t>
            </a:r>
            <a:r>
              <a:rPr lang="ru-RU" dirty="0" smtClean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Дж. </a:t>
            </a:r>
            <a:r>
              <a:rPr lang="ru-RU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Hиколоси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Л.Э. </a:t>
            </a:r>
            <a:r>
              <a:rPr lang="ru-RU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Hиколоси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Предoтвращение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гомосексуальности. Руководство для родителей.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228600" y="1219200"/>
            <a:ext cx="8534400" cy="6858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5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66800"/>
          </a:xfrm>
          <a:solidFill>
            <a:schemeClr val="accent6">
              <a:lumMod val="40000"/>
              <a:lumOff val="60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/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/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/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/>
            </a:r>
            <a:br>
              <a:rPr lang="ru-RU" sz="36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</a:rPr>
              <a:t>Физиологические различия мальчиков и девочек</a:t>
            </a:r>
            <a:endParaRPr lang="ru-RU" dirty="0"/>
          </a:p>
        </p:txBody>
      </p:sp>
      <p:sp>
        <p:nvSpPr>
          <p:cNvPr id="6" name="Текст 1"/>
          <p:cNvSpPr>
            <a:spLocks noGrp="1"/>
          </p:cNvSpPr>
          <p:nvPr>
            <p:ph sz="half" idx="1"/>
          </p:nvPr>
        </p:nvSpPr>
        <p:spPr>
          <a:xfrm>
            <a:off x="228600" y="1371600"/>
            <a:ext cx="4038600" cy="4681728"/>
          </a:xfrm>
        </p:spPr>
        <p:txBody>
          <a:bodyPr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Девочки 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7" name="Текст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7030A0"/>
                </a:solidFill>
              </a:rPr>
              <a:t>Мальчики 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8" name="Содержимое 3"/>
          <p:cNvSpPr txBox="1">
            <a:spLocks/>
          </p:cNvSpPr>
          <p:nvPr/>
        </p:nvSpPr>
        <p:spPr>
          <a:xfrm>
            <a:off x="304800" y="2133600"/>
            <a:ext cx="4041648" cy="381840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effectLst>
            <a:glow rad="63500">
              <a:schemeClr val="accent2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35000"/>
              </a:srgbClr>
            </a:outerShdw>
          </a:effectLst>
          <a:scene3d>
            <a:camera prst="perspectiveRigh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rmAutofit fontScale="92500" lnSpcReduction="20000"/>
          </a:bodyPr>
          <a:lstStyle/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ru-RU" sz="25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мы знаем, что а в разговоре даже с годовалыми девочками старшие чаще упоминают о чувственных состояниях (нравится, люблю, грустный, веселый...).</a:t>
            </a:r>
            <a:br>
              <a:rPr kumimoji="0" lang="ru-RU" sz="25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ru-RU" sz="25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endParaRPr kumimoji="0" lang="ru-RU" sz="25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Содержимое 4"/>
          <p:cNvSpPr txBox="1">
            <a:spLocks/>
          </p:cNvSpPr>
          <p:nvPr/>
        </p:nvSpPr>
        <p:spPr>
          <a:xfrm>
            <a:off x="4724400" y="2209800"/>
            <a:ext cx="4038600" cy="4191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effectLst>
            <a:glow rad="63500">
              <a:schemeClr val="accent5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35000"/>
              </a:srgbClr>
            </a:outerShdw>
          </a:effectLst>
          <a:scene3d>
            <a:camera prst="perspectiveLeft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мальчики на 2-3 месяца позже начинают ходить, 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на 4-6 месяцев позже начинают говорить, </a:t>
            </a:r>
          </a:p>
          <a:p>
            <a:pPr marL="274320" marR="0" lvl="0" indent="-27432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при рождении мальчиков чаще наблюдаются осложнения, 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выкидыши у женщин бывают чаще, если они вынашивают мальчиков. По разным данным, на 100 зачатий девочек приходится 120-180 зачатий мальчиков,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Мальчиков, даже совсем маленьких, чаще ругают, реже берут на руки,</a:t>
            </a:r>
          </a:p>
          <a:p>
            <a:pPr marL="274320" marR="0" lvl="0" indent="-27432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Char char=""/>
              <a:tabLst/>
              <a:defRPr/>
            </a:pPr>
            <a:r>
              <a:rPr kumimoji="0" lang="ru-RU" sz="1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по отношению к ним речь взрослых чаще содержит лишь прямые указания (отойди, принеси, дай, сделай, перестань...),</a:t>
            </a:r>
            <a:endParaRPr kumimoji="0" lang="ru-RU" sz="1400" b="1" i="1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ransition>
    <p:dissolv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Девочки </a:t>
            </a:r>
            <a:endParaRPr lang="ru-RU" dirty="0"/>
          </a:p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Мальчики </a:t>
            </a:r>
          </a:p>
          <a:p>
            <a:pPr algn="ctr"/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solidFill>
            <a:schemeClr val="accent2">
              <a:lumMod val="40000"/>
              <a:lumOff val="60000"/>
            </a:schemeClr>
          </a:solidFill>
          <a:effectLst>
            <a:glow rad="228600">
              <a:schemeClr val="accent2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35000"/>
              </a:srgbClr>
            </a:outerShdw>
          </a:effectLst>
          <a:scene3d>
            <a:camera prst="perspectiveRigh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800" b="1" dirty="0" smtClean="0"/>
              <a:t> </a:t>
            </a:r>
            <a:r>
              <a:rPr lang="ru-RU" sz="2800" b="1" i="1" dirty="0" smtClean="0"/>
              <a:t>девочки более чувствительны к шуму;</a:t>
            </a:r>
            <a:r>
              <a:rPr lang="ru-RU" sz="2800" b="1" dirty="0" smtClean="0"/>
              <a:t> </a:t>
            </a:r>
            <a:endParaRPr lang="en-US" sz="2800" b="1" dirty="0" smtClean="0"/>
          </a:p>
          <a:p>
            <a:pPr algn="just"/>
            <a:endParaRPr lang="ru-RU" sz="2800" b="1" i="1" dirty="0" smtClean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>
          <a:solidFill>
            <a:schemeClr val="accent4">
              <a:lumMod val="40000"/>
              <a:lumOff val="60000"/>
            </a:schemeClr>
          </a:solidFill>
          <a:effectLst>
            <a:glow rad="228600">
              <a:schemeClr val="accent6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35000"/>
              </a:srgbClr>
            </a:outerShdw>
          </a:effectLst>
          <a:scene3d>
            <a:camera prst="perspectiveLeft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b="1" dirty="0" smtClean="0"/>
              <a:t> </a:t>
            </a:r>
            <a:r>
              <a:rPr lang="ru-RU" b="1" i="1" dirty="0" smtClean="0"/>
              <a:t>среди детей 7-15 лет травмы у мальчиков случаются почти в 2 раза чаще, чем у девочек, </a:t>
            </a:r>
          </a:p>
          <a:p>
            <a:r>
              <a:rPr lang="ru-RU" b="1" i="1" dirty="0" err="1" smtClean="0"/>
              <a:t>Трудновоспитуе</a:t>
            </a:r>
            <a:r>
              <a:rPr lang="en-US" b="1" i="1" dirty="0" smtClean="0"/>
              <a:t>-</a:t>
            </a:r>
            <a:r>
              <a:rPr lang="ru-RU" b="1" i="1" dirty="0" err="1" smtClean="0"/>
              <a:t>мые</a:t>
            </a:r>
            <a:r>
              <a:rPr lang="ru-RU" b="1" i="1" dirty="0" smtClean="0"/>
              <a:t> дети тоже чаще мальчики. </a:t>
            </a:r>
          </a:p>
          <a:p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301752" y="0"/>
            <a:ext cx="8534400" cy="987552"/>
          </a:xfrm>
          <a:solidFill>
            <a:schemeClr val="accent3">
              <a:lumMod val="60000"/>
              <a:lumOff val="40000"/>
            </a:schemeClr>
          </a:solidFill>
          <a:effectLst>
            <a:outerShdw blurRad="50800" dist="25400" dir="5400000" rotWithShape="0">
              <a:srgbClr val="000000">
                <a:alpha val="35000"/>
              </a:srgbClr>
            </a:outerShdw>
            <a:reflection blurRad="6350" stA="50000" endA="300" endPos="55000" dir="5400000" sy="-100000" algn="bl" rotWithShape="0"/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200" b="1" dirty="0" smtClean="0">
                <a:solidFill>
                  <a:schemeClr val="accent5">
                    <a:lumMod val="50000"/>
                  </a:schemeClr>
                </a:solidFill>
              </a:rPr>
              <a:t>Физиологические различия мальчиков и девочек</a:t>
            </a:r>
            <a:endParaRPr lang="ru-RU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685800"/>
          </a:xfrm>
        </p:spPr>
        <p:txBody>
          <a:bodyPr/>
          <a:lstStyle/>
          <a:p>
            <a:pPr algn="ctr"/>
            <a:r>
              <a:rPr lang="ru-RU" dirty="0" smtClean="0"/>
              <a:t>Девочки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ru-RU" dirty="0" smtClean="0"/>
              <a:t>Мальчики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28600" y="2209800"/>
            <a:ext cx="4419600" cy="4343400"/>
          </a:xfrm>
          <a:solidFill>
            <a:schemeClr val="accent2">
              <a:lumMod val="40000"/>
              <a:lumOff val="60000"/>
            </a:schemeClr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perspectiveRigh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1800" b="1" i="1" dirty="0" smtClean="0"/>
              <a:t>в первых-вторых классах у девочек выше кожная чувствительность, т.е. их больше раздражает телесный дискомфорт и они более отзывчивы на прикосновение, поглаживание;</a:t>
            </a:r>
          </a:p>
          <a:p>
            <a:pPr algn="just"/>
            <a:r>
              <a:rPr lang="ru-RU" sz="1800" b="1" i="1" dirty="0" smtClean="0"/>
              <a:t>Игры девочек чаще опираются на ближнее зрение: они раскладывают перед собой свои "богатства" - кукол, тряпочки - и играют в ограниченном пространстве, им достаточно маленького уголка.</a:t>
            </a:r>
            <a:endParaRPr lang="ru-RU" sz="1800" b="1" i="1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>
          <a:xfrm>
            <a:off x="4876800" y="2514600"/>
            <a:ext cx="4038600" cy="3657600"/>
          </a:xfrm>
          <a:solidFill>
            <a:schemeClr val="accent4">
              <a:lumMod val="40000"/>
              <a:lumOff val="60000"/>
            </a:schemeClr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0000" lnSpcReduction="20000"/>
          </a:bodyPr>
          <a:lstStyle/>
          <a:p>
            <a:pPr algn="just"/>
            <a:r>
              <a:rPr lang="ru-RU" b="1" i="1" dirty="0" smtClean="0"/>
              <a:t>до 8 лет острота слуха у мальчиков в среднем выше, чем у девочек;</a:t>
            </a:r>
          </a:p>
          <a:p>
            <a:r>
              <a:rPr lang="ru-RU" b="1" i="1" dirty="0" smtClean="0"/>
              <a:t>игры мальчиков чаще опираются на дальнее зрение: они бегают друг за другом, бросают предметы в цель и т.д. и используют при этом все предоставленное им пространство. Это не может не сказаться на особенностях развития зрительной системы.</a:t>
            </a:r>
            <a:endParaRPr lang="ru-RU" b="1" i="1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C000"/>
                </a:solidFill>
              </a:rPr>
              <a:t>Физиологическая сторона восприятия</a:t>
            </a:r>
            <a:endParaRPr lang="ru-RU" b="1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ru-RU" dirty="0" smtClean="0"/>
              <a:t>Девочки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pPr algn="ctr"/>
            <a:r>
              <a:rPr lang="ru-RU" dirty="0" smtClean="0"/>
              <a:t>Мальчики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381000" y="2438400"/>
            <a:ext cx="4041648" cy="3962400"/>
          </a:xfrm>
          <a:solidFill>
            <a:schemeClr val="accent2">
              <a:lumMod val="40000"/>
              <a:lumOff val="60000"/>
            </a:schemeClr>
          </a:solidFill>
          <a:scene3d>
            <a:camera prst="perspectiveRight"/>
            <a:lightRig rig="threePt" dir="t"/>
          </a:scene3d>
          <a:sp3d>
            <a:bevelT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2000" b="1" i="1" dirty="0" smtClean="0"/>
              <a:t>девочки рисуют людей (чаще всего принцесс), в том числе и себя;</a:t>
            </a:r>
          </a:p>
          <a:p>
            <a:pPr algn="just"/>
            <a:r>
              <a:rPr lang="ru-RU" sz="2000" b="1" i="1" dirty="0" smtClean="0"/>
              <a:t>девочки (и женщины) больше ориентированы на отношения между людьми;</a:t>
            </a:r>
          </a:p>
          <a:p>
            <a:pPr algn="just">
              <a:buFont typeface="Arial" pitchFamily="34" charset="0"/>
              <a:buChar char="•"/>
            </a:pPr>
            <a:r>
              <a:rPr lang="ru-RU" sz="2000" b="1" i="1" dirty="0" smtClean="0"/>
              <a:t>девочки обычно после начала занятия быстро набирают оптимальный уровень работоспособности;</a:t>
            </a:r>
            <a:br>
              <a:rPr lang="ru-RU" sz="2000" b="1" i="1" dirty="0" smtClean="0"/>
            </a:br>
            <a:endParaRPr lang="ru-RU" sz="2000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>
          <a:solidFill>
            <a:schemeClr val="accent4">
              <a:lumMod val="40000"/>
              <a:lumOff val="60000"/>
            </a:schemeClr>
          </a:solidFill>
          <a:scene3d>
            <a:camera prst="perspectiveLeft"/>
            <a:lightRig rig="threePt" dir="t"/>
          </a:scene3d>
          <a:sp3d>
            <a:bevelT/>
          </a:sp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algn="just"/>
            <a:r>
              <a:rPr lang="ru-RU" sz="2600" b="1" i="1" dirty="0" smtClean="0"/>
              <a:t>мальчики чаще рисуют технику (танки, машины, самолеты...), их рисунки наполнены действием, движением, все кругом движется, бежит, шумит;</a:t>
            </a:r>
          </a:p>
          <a:p>
            <a:pPr algn="just"/>
            <a:endParaRPr lang="ru-RU" sz="2600" b="1" i="1" dirty="0" smtClean="0"/>
          </a:p>
          <a:p>
            <a:pPr algn="just"/>
            <a:r>
              <a:rPr lang="ru-RU" sz="2600" b="1" i="1" dirty="0" smtClean="0"/>
              <a:t>мальчики (и мужчины) больше ориентированы на информацию;</a:t>
            </a:r>
          </a:p>
          <a:p>
            <a:pPr algn="just"/>
            <a:endParaRPr lang="ru-RU" sz="2600" b="1" i="1" dirty="0" smtClean="0"/>
          </a:p>
          <a:p>
            <a:pPr algn="just"/>
            <a:r>
              <a:rPr lang="ru-RU" sz="2600" b="1" i="1" dirty="0" smtClean="0"/>
              <a:t>мальчики врабатываются долго;</a:t>
            </a:r>
          </a:p>
          <a:p>
            <a:pPr algn="just"/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  <a:solidFill>
            <a:schemeClr val="bg2">
              <a:lumMod val="75000"/>
            </a:schemeClr>
          </a:solidFill>
          <a:effectLst>
            <a:reflection blurRad="6350" stA="50000" endA="300" endPos="55000" dir="5400000" sy="-100000" algn="bl" rotWithShape="0"/>
          </a:effectLst>
        </p:spPr>
        <p:txBody>
          <a:bodyPr>
            <a:no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Различия мальчиков и девочек</a:t>
            </a:r>
            <a:endParaRPr lang="ru-RU" sz="3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r>
              <a:rPr lang="ru-RU" dirty="0"/>
              <a:t>Девочки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sz="half" idx="3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Мальчики </a:t>
            </a:r>
          </a:p>
          <a:p>
            <a:pPr algn="ctr"/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  <a:effectLst>
            <a:glow rad="101600">
              <a:schemeClr val="accent2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perspectiveRigh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55000" lnSpcReduction="20000"/>
          </a:bodyPr>
          <a:lstStyle/>
          <a:p>
            <a:pPr algn="just">
              <a:buFont typeface="Arial" pitchFamily="34" charset="0"/>
              <a:buChar char="•"/>
            </a:pPr>
            <a:r>
              <a:rPr lang="ru-RU" sz="2800" b="1" i="1" dirty="0" smtClean="0"/>
              <a:t> </a:t>
            </a:r>
            <a:br>
              <a:rPr lang="ru-RU" sz="2800" b="1" i="1" dirty="0" smtClean="0"/>
            </a:br>
            <a:r>
              <a:rPr lang="ru-RU" sz="2800" b="1" i="1" dirty="0" smtClean="0"/>
              <a:t> </a:t>
            </a:r>
            <a:r>
              <a:rPr lang="ru-RU" sz="3600" b="1" i="1" dirty="0" smtClean="0"/>
              <a:t>у девочек в дошкольном и младшем школьном возрасте обычно лучше развита речь, часто они сильнее мальчиков физически, их биологический возраст (даже при одинаковом так называемом "паспортном" возрасте) выше;</a:t>
            </a:r>
            <a:endParaRPr lang="en-US" sz="3600" b="1" i="1" dirty="0" smtClean="0"/>
          </a:p>
          <a:p>
            <a:pPr algn="just">
              <a:buFont typeface="Arial" pitchFamily="34" charset="0"/>
              <a:buChar char="•"/>
            </a:pPr>
            <a:endParaRPr lang="ru-RU" sz="3600" b="1" i="1" dirty="0" smtClean="0"/>
          </a:p>
          <a:p>
            <a:pPr algn="just">
              <a:buFont typeface="Arial" pitchFamily="34" charset="0"/>
              <a:buChar char="•"/>
            </a:pPr>
            <a:r>
              <a:rPr lang="ru-RU" sz="3600" b="1" i="1" dirty="0" smtClean="0"/>
              <a:t>мышление более однотипно;</a:t>
            </a:r>
          </a:p>
          <a:p>
            <a:pPr algn="just">
              <a:buNone/>
            </a:pPr>
            <a:endParaRPr lang="ru-RU" sz="2800" b="1" i="1" dirty="0" smtClean="0"/>
          </a:p>
          <a:p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>
          <a:xfrm>
            <a:off x="4800600" y="2286000"/>
            <a:ext cx="4038600" cy="4114800"/>
          </a:xfrm>
          <a:solidFill>
            <a:schemeClr val="accent4">
              <a:lumMod val="40000"/>
              <a:lumOff val="60000"/>
            </a:schemeClr>
          </a:solidFill>
          <a:ln>
            <a:solidFill>
              <a:schemeClr val="accent4"/>
            </a:solidFill>
          </a:ln>
          <a:effectLst>
            <a:glow rad="101600">
              <a:schemeClr val="accent4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35000"/>
              </a:srgbClr>
            </a:outerShdw>
            <a:softEdge rad="31750"/>
          </a:effectLst>
          <a:scene3d>
            <a:camera prst="perspectiveLeft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32500" lnSpcReduction="20000"/>
          </a:bodyPr>
          <a:lstStyle/>
          <a:p>
            <a:pPr algn="just"/>
            <a:r>
              <a:rPr lang="ru-RU" sz="5000" b="1" i="1" dirty="0" smtClean="0"/>
              <a:t>среди мальчиков больше вариантов индивидуальности, они нестандартно и интересно мыслят, но их внутренний мир часто скрыт от нас, т.к. они реже раскрывают его в словах;</a:t>
            </a:r>
          </a:p>
          <a:p>
            <a:pPr algn="just">
              <a:buNone/>
            </a:pPr>
            <a:endParaRPr lang="ru-RU" sz="5000" b="1" i="1" dirty="0" smtClean="0"/>
          </a:p>
          <a:p>
            <a:pPr algn="just"/>
            <a:r>
              <a:rPr lang="ru-RU" sz="5000" b="1" i="1" dirty="0" smtClean="0"/>
              <a:t>мужчины лучше выполняют поисковую деятельность, выдвигают новые идеи, они лучше работают, если нужно решить принципиально новую задачу, но требования к качеству, тщательности, аккуратности исполнения или оформления ее невелики;</a:t>
            </a:r>
          </a:p>
          <a:p>
            <a:pPr>
              <a:buNone/>
            </a:pPr>
            <a:endParaRPr lang="ru-RU" dirty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2400" y="0"/>
            <a:ext cx="8839200" cy="1295400"/>
          </a:xfrm>
          <a:solidFill>
            <a:schemeClr val="accent4">
              <a:lumMod val="60000"/>
              <a:lumOff val="40000"/>
            </a:schemeClr>
          </a:solidFill>
          <a:effectLst>
            <a:softEdge rad="63500"/>
          </a:effectLst>
        </p:spPr>
        <p:txBody>
          <a:bodyPr/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Различия мальчиков и девочек</a:t>
            </a:r>
            <a:endParaRPr lang="ru-RU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1"/>
          <p:cNvSpPr>
            <a:spLocks noGrp="1"/>
          </p:cNvSpPr>
          <p:nvPr>
            <p:ph type="body" idx="1"/>
          </p:nvPr>
        </p:nvSpPr>
        <p:spPr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 algn="ctr"/>
            <a:r>
              <a:rPr lang="ru-RU" dirty="0" smtClean="0"/>
              <a:t>Девочки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3"/>
          </p:nvPr>
        </p:nvSpPr>
        <p:spPr>
          <a:xfrm>
            <a:off x="4724400" y="1524000"/>
            <a:ext cx="4041775" cy="731520"/>
          </a:xfr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/>
          <a:lstStyle/>
          <a:p>
            <a:pPr algn="ctr"/>
            <a:r>
              <a:rPr lang="ru-RU" dirty="0" smtClean="0"/>
              <a:t>Мальчики </a:t>
            </a:r>
            <a:endParaRPr lang="ru-RU" dirty="0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solidFill>
            <a:schemeClr val="accent2">
              <a:lumMod val="40000"/>
              <a:lumOff val="6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35000"/>
              </a:srgbClr>
            </a:outerShdw>
          </a:effectLst>
          <a:scene3d>
            <a:camera prst="perspectiveRight"/>
            <a:lightRig rig="threePt" dir="t"/>
          </a:scene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just"/>
            <a:r>
              <a:rPr lang="ru-RU" sz="2100" b="1" i="1" dirty="0" smtClean="0"/>
              <a:t>женщины обычно лучше выполняют задачи уже не новые, типовые, шаблонные, но когда требования к тщательности, проработке деталей, исполнительской части задания велики;</a:t>
            </a:r>
            <a:endParaRPr lang="ru-RU" sz="2100" dirty="0" smtClean="0"/>
          </a:p>
          <a:p>
            <a:pPr algn="just"/>
            <a:endParaRPr lang="ru-RU" sz="1800" b="1" i="1" dirty="0" smtClean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4"/>
          </p:nvPr>
        </p:nvSpPr>
        <p:spPr>
          <a:solidFill>
            <a:schemeClr val="accent4">
              <a:lumMod val="40000"/>
              <a:lumOff val="60000"/>
            </a:schemeClr>
          </a:solidFill>
          <a:effectLst>
            <a:glow rad="139700">
              <a:schemeClr val="accent1">
                <a:satMod val="175000"/>
                <a:alpha val="40000"/>
              </a:schemeClr>
            </a:glow>
            <a:outerShdw blurRad="50800" dist="25400" dir="5400000" rotWithShape="0">
              <a:srgbClr val="000000">
                <a:alpha val="35000"/>
              </a:srgbClr>
            </a:outerShdw>
          </a:effectLst>
          <a:scene3d>
            <a:camera prst="perspectiveLeft"/>
            <a:lightRig rig="threePt" dir="t"/>
          </a:scene3d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just"/>
            <a:r>
              <a:rPr lang="ru-RU" sz="2100" b="1" i="1" dirty="0" smtClean="0"/>
              <a:t>мальчику надо чуть-чуть не </a:t>
            </a:r>
            <a:r>
              <a:rPr lang="ru-RU" sz="2100" b="1" i="1" dirty="0" err="1" smtClean="0"/>
              <a:t>дообъяснить</a:t>
            </a:r>
            <a:r>
              <a:rPr lang="ru-RU" sz="2100" b="1" i="1" dirty="0" smtClean="0"/>
              <a:t> и натолкнуть его самого на нахождение принципа решения;</a:t>
            </a:r>
          </a:p>
          <a:p>
            <a:pPr algn="just">
              <a:buNone/>
            </a:pPr>
            <a:endParaRPr lang="ru-RU" sz="2100" b="1" i="1" dirty="0" smtClean="0"/>
          </a:p>
          <a:p>
            <a:pPr algn="just"/>
            <a:r>
              <a:rPr lang="ru-RU" sz="2100" b="1" i="1" dirty="0" smtClean="0"/>
              <a:t>мальчики превосходят девочек в </a:t>
            </a:r>
            <a:r>
              <a:rPr lang="ru-RU" sz="2100" b="1" i="1" dirty="0" err="1" smtClean="0"/>
              <a:t>видеопространствен-ных</a:t>
            </a:r>
            <a:r>
              <a:rPr lang="ru-RU" sz="2100" b="1" i="1" dirty="0" smtClean="0"/>
              <a:t> умениях;</a:t>
            </a:r>
          </a:p>
          <a:p>
            <a:pPr algn="just">
              <a:buNone/>
            </a:pPr>
            <a:endParaRPr lang="ru-RU" b="1" i="1" dirty="0" smtClean="0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1143000"/>
          </a:xfrm>
          <a:solidFill>
            <a:schemeClr val="accent3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0000"/>
                </a:solidFill>
              </a:rPr>
              <a:t>Различия мальчиков и девочек</a:t>
            </a:r>
            <a:endParaRPr lang="ru-RU" sz="4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1093</TotalTime>
  <Words>2411</Words>
  <Application>Microsoft Office PowerPoint</Application>
  <PresentationFormat>Экран (4:3)</PresentationFormat>
  <Paragraphs>182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Официальная</vt:lpstr>
      <vt:lpstr>Психологические особенности девочек и мальчиков</vt:lpstr>
      <vt:lpstr>Мужское и женское</vt:lpstr>
      <vt:lpstr>Различия мальчиков и девочек</vt:lpstr>
      <vt:lpstr>    Физиологические различия мальчиков и девочек</vt:lpstr>
      <vt:lpstr>Физиологические различия мальчиков и девочек</vt:lpstr>
      <vt:lpstr>Физиологическая сторона восприятия</vt:lpstr>
      <vt:lpstr>Различия мальчиков и девочек</vt:lpstr>
      <vt:lpstr>Различия мальчиков и девочек</vt:lpstr>
      <vt:lpstr>Различия мальчиков и девочек</vt:lpstr>
      <vt:lpstr>Различия мальчиков и девочек</vt:lpstr>
      <vt:lpstr>Различия мальчиков и девочек</vt:lpstr>
      <vt:lpstr>Детская сексуальность</vt:lpstr>
      <vt:lpstr>Психосексуальное развитие детей трех-пяти лет </vt:lpstr>
      <vt:lpstr>                  Половая дифференциация детей-дошкольников  </vt:lpstr>
      <vt:lpstr>Разнополое воспитание</vt:lpstr>
      <vt:lpstr>Первая романтическая любовь ребенка</vt:lpstr>
      <vt:lpstr>Как надо себя вести родителям ребенка</vt:lpstr>
      <vt:lpstr>Как надо себя вести родителям ребенка</vt:lpstr>
      <vt:lpstr>Как надо себя вести родителям ребенка</vt:lpstr>
      <vt:lpstr>Как не надо себя вести родителям ребенка!!!</vt:lpstr>
      <vt:lpstr>Что такое кастрационная тревога?</vt:lpstr>
      <vt:lpstr>Три стадии развития мальчиков, которые необходимо знать </vt:lpstr>
      <vt:lpstr>Предотвращение гомосексуальности</vt:lpstr>
      <vt:lpstr>Предотвращение гомосексуальности</vt:lpstr>
      <vt:lpstr>Причины гомосексуализма</vt:lpstr>
      <vt:lpstr>Советы матерям-одиночкам</vt:lpstr>
      <vt:lpstr>Значимый отец </vt:lpstr>
      <vt:lpstr>  Три вещи, которые родители должны сделать для сыновей:  </vt:lpstr>
      <vt:lpstr>От девочек-сорванцов к лесбиянкам</vt:lpstr>
      <vt:lpstr>спасибо за внимание</vt:lpstr>
      <vt:lpstr> Использованная литература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GEG</cp:lastModifiedBy>
  <cp:revision>111</cp:revision>
  <dcterms:modified xsi:type="dcterms:W3CDTF">2004-01-02T16:21:36Z</dcterms:modified>
</cp:coreProperties>
</file>