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6" r:id="rId10"/>
    <p:sldId id="26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Прямоугольник 7"/>
          <p:cNvGrpSpPr>
            <a:grpSpLocks/>
          </p:cNvGrpSpPr>
          <p:nvPr/>
        </p:nvGrpSpPr>
        <p:grpSpPr bwMode="auto">
          <a:xfrm>
            <a:off x="2663825" y="-6350"/>
            <a:ext cx="6486525" cy="6870700"/>
            <a:chOff x="1678" y="-4"/>
            <a:chExt cx="4086" cy="4328"/>
          </a:xfrm>
        </p:grpSpPr>
        <p:pic>
          <p:nvPicPr>
            <p:cNvPr id="5" name="Прямоугольник 7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678" y="-4"/>
              <a:ext cx="4086" cy="4328"/>
            </a:xfrm>
            <a:prstGeom prst="rect">
              <a:avLst/>
            </a:prstGeom>
            <a:noFill/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680" y="0"/>
              <a:ext cx="408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ru-RU">
                <a:solidFill>
                  <a:srgbClr val="FFFFFF"/>
                </a:solidFill>
                <a:latin typeface="Trebuchet MS" pitchFamily="34" charset="0"/>
              </a:endParaRPr>
            </a:p>
          </p:txBody>
        </p:sp>
      </p:grp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8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83AEEB4-D9C9-49F4-8D1E-CBEFBE20E032}" type="datetimeFigureOut">
              <a:rPr/>
              <a:pPr>
                <a:defRPr/>
              </a:pPr>
              <a:t>12/9/2012</a:t>
            </a:fld>
            <a:endParaRPr/>
          </a:p>
        </p:txBody>
      </p:sp>
      <p:sp>
        <p:nvSpPr>
          <p:cNvPr id="9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/>
          </a:p>
        </p:txBody>
      </p:sp>
      <p:sp>
        <p:nvSpPr>
          <p:cNvPr id="10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6CB3CAB-4E41-4FD8-9E79-743A9C7D5DF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AA954-CD81-4339-A213-BB3604C8F6EB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81516-942F-43CC-BFB1-6169A0A5D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C9C595-358D-4C81-926C-25898E48EB05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D384BC5-65F0-4F40-B5C6-B690B424F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F7FAE-210C-4A3E-A731-9F6860E39C34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85B9F-5432-45E0-9210-3E85C71327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EF7A3CBF-EE01-4290-9BEC-8E76B38DBC11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8CC2BF5-F93F-4DD3-9E36-028543C588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AA979-94DF-4F44-BA0B-49DCFE5E7E28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478B6-FC9F-43AB-8692-3C33A294D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9D282-CCE8-4793-BF1D-4B30E4E502DD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C6844-8B3E-4C35-882C-AF746ABD2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ED569-F79D-4B17-99D2-788448644CB9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1AF13-8BFD-4835-B50E-C43C91ACB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CEC6E-663B-41DE-B090-09050E3E2A75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470AB-9438-4C8D-887A-491A130564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C0F87-3FA1-4B45-B8D1-1DB441447BE5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31F89-A4F0-476C-8C7A-3DAE2E3BD0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331124-F453-4441-AED5-4F26F3D79C2A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5302CE-3F78-4200-A994-C89EE4502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B6689A3-816A-4DE5-A214-0E93EB39057C}" type="datetimeFigureOut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52268A7-D838-4E0D-9267-452BDB43B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7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fontAlgn="base">
        <a:spcBef>
          <a:spcPts val="500"/>
        </a:spcBef>
        <a:spcAft>
          <a:spcPct val="0"/>
        </a:spcAft>
        <a:buClr>
          <a:srgbClr val="F5CD2D"/>
        </a:buClr>
        <a:buSzPct val="80000"/>
        <a:buFont typeface="Wingdings 2" pitchFamily="18" charset="2"/>
        <a:buChar char=""/>
        <a:defRPr sz="2300" kern="1200">
          <a:solidFill>
            <a:srgbClr val="FFFFFF"/>
          </a:solidFill>
          <a:latin typeface="+mn-lt"/>
          <a:ea typeface="+mn-ea"/>
          <a:cs typeface="+mn-cs"/>
        </a:defRPr>
      </a:lvl2pPr>
      <a:lvl3pPr marL="758825" indent="-228600" algn="l" rtl="0" fontAlgn="base">
        <a:spcBef>
          <a:spcPts val="400"/>
        </a:spcBef>
        <a:spcAft>
          <a:spcPct val="0"/>
        </a:spcAft>
        <a:buClr>
          <a:srgbClr val="F5CD2D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fontAlgn="base">
        <a:spcBef>
          <a:spcPct val="20000"/>
        </a:spcBef>
        <a:spcAft>
          <a:spcPct val="0"/>
        </a:spcAft>
        <a:buClr>
          <a:srgbClr val="F5CD2D"/>
        </a:buClr>
        <a:buSzPct val="80000"/>
        <a:buFont typeface="Wingdings 2" pitchFamily="18" charset="2"/>
        <a:buChar char="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1279525" indent="-228600" algn="l" rtl="0" fontAlgn="base">
        <a:spcBef>
          <a:spcPts val="400"/>
        </a:spcBef>
        <a:spcAft>
          <a:spcPct val="0"/>
        </a:spcAft>
        <a:buClr>
          <a:srgbClr val="F5CD2D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lifepsy.ru/upload/news/36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57600" y="533400"/>
            <a:ext cx="5105400" cy="2868168"/>
          </a:xfrm>
          <a:solidFill>
            <a:schemeClr val="tx2">
              <a:lumMod val="90000"/>
            </a:schemeClr>
          </a:solidFill>
          <a:ln>
            <a:solidFill>
              <a:schemeClr val="accent4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Агрессивность  у детей дошкольного возраста</a:t>
            </a:r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3" name="Подзаголовок 2"/>
          <p:cNvGrpSpPr>
            <a:grpSpLocks noGrp="1"/>
          </p:cNvGrpSpPr>
          <p:nvPr/>
        </p:nvGrpSpPr>
        <p:grpSpPr bwMode="auto">
          <a:xfrm>
            <a:off x="3644900" y="4254500"/>
            <a:ext cx="5138738" cy="2311400"/>
            <a:chOff x="2296" y="2680"/>
            <a:chExt cx="3237" cy="1456"/>
          </a:xfrm>
        </p:grpSpPr>
        <p:pic>
          <p:nvPicPr>
            <p:cNvPr id="13314" name="Подзаголовок 2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296" y="2680"/>
              <a:ext cx="3237" cy="1456"/>
            </a:xfrm>
            <a:prstGeom prst="rect">
              <a:avLst/>
            </a:prstGeom>
            <a:noFill/>
          </p:spPr>
        </p:pic>
        <p:sp>
          <p:nvSpPr>
            <p:cNvPr id="13315" name="Text Box 3"/>
            <p:cNvSpPr txBox="1">
              <a:spLocks noChangeArrowheads="1"/>
            </p:cNvSpPr>
            <p:nvPr/>
          </p:nvSpPr>
          <p:spPr bwMode="auto">
            <a:xfrm>
              <a:off x="2304" y="2688"/>
              <a:ext cx="3222" cy="14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5720" tIns="0" rIns="45720" bIns="0"/>
            <a:lstStyle/>
            <a:p>
              <a:pPr algn="ctr">
                <a:spcBef>
                  <a:spcPts val="600"/>
                </a:spcBef>
                <a:buClr>
                  <a:schemeClr val="tx2"/>
                </a:buClr>
                <a:buSzPct val="73000"/>
                <a:buFont typeface="Wingdings 2" pitchFamily="18" charset="2"/>
                <a:buNone/>
              </a:pPr>
              <a:r>
                <a:rPr lang="ru-RU" sz="2400">
                  <a:solidFill>
                    <a:srgbClr val="0070C0"/>
                  </a:solidFill>
                  <a:latin typeface="Trebuchet MS" pitchFamily="34" charset="0"/>
                </a:rPr>
                <a:t>Подготовила: заведующий Государственным бюджетным образовательным учреждением Детский сад № 2404 города Москвы Мищенко Мария Валерьевна</a:t>
              </a:r>
            </a:p>
          </p:txBody>
        </p:sp>
      </p:grpSp>
      <p:pic>
        <p:nvPicPr>
          <p:cNvPr id="4" name="Рисунок 3" descr="агрессивность у детей,  детская агрессия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725" y="1736725"/>
            <a:ext cx="3084513" cy="27797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3400" y="304800"/>
            <a:ext cx="7620000" cy="12192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Использованная литература 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38200" y="1828800"/>
            <a:ext cx="7010400" cy="480060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Козлова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С.А. Анализ причин проявления агрессивности у современных дошкольников.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Смирнова Е.О.,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Хузеева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Г.Р. Агрессивные дети.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Иванова М. О детской агрессивности.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Крылова О.Л., Новикова О.А. Агрессия у детей. Диагностика агрессивности дошкольников.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Романов А.А. Коррекция расстройств поведения и эмоций у детей.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Чижова С.Ю., Калинина О.В. Детская </a:t>
            </a:r>
            <a:r>
              <a:rPr lang="ru-RU" sz="2000" b="1" dirty="0" err="1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агрессивнось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000" b="1" dirty="0">
              <a:solidFill>
                <a:schemeClr val="accent5">
                  <a:lumMod val="50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/>
          </a:p>
        </p:txBody>
      </p:sp>
      <p:sp>
        <p:nvSpPr>
          <p:cNvPr id="22533" name="Rectangle 1"/>
          <p:cNvSpPr>
            <a:spLocks noChangeArrowheads="1"/>
          </p:cNvSpPr>
          <p:nvPr/>
        </p:nvSpPr>
        <p:spPr bwMode="auto">
          <a:xfrm>
            <a:off x="0" y="0"/>
            <a:ext cx="36925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 eaLnBrk="0" hangingPunct="0"/>
            <a:r>
              <a:rPr lang="ru-RU" sz="1200">
                <a:latin typeface="Times New Roman" pitchFamily="18" charset="0"/>
                <a:cs typeface="Times New Roman" pitchFamily="18" charset="0"/>
              </a:rPr>
              <a:t>Чижова С.Ю., Калинина О.В. Детская агрессивность.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Агрессивность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это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http://lifepsy.ru/upload/news/36_thumb.jpg">
            <a:hlinkClick r:id="rId2" tooltip="&quot;О детской агрессивности&quot;"/>
          </p:cNvPr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04800" y="4038600"/>
            <a:ext cx="3505200" cy="2514600"/>
          </a:xfrm>
          <a:ln>
            <a:solidFill>
              <a:schemeClr val="bg2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304800" y="1676400"/>
            <a:ext cx="7543800" cy="30781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целенаправленное нанесение физического или психического ущерба другому человеку.</a:t>
            </a:r>
            <a:r>
              <a:rPr lang="ru-RU" dirty="0">
                <a:latin typeface="+mn-lt"/>
              </a:rPr>
              <a:t/>
            </a:r>
            <a:br>
              <a:rPr lang="ru-RU" dirty="0">
                <a:latin typeface="+mn-lt"/>
              </a:rPr>
            </a:br>
            <a:endParaRPr lang="ru-RU" dirty="0"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4800" y="228600"/>
            <a:ext cx="83820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Классификация проявлений агрессии</a:t>
            </a:r>
            <a:endParaRPr lang="ru-RU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457200" y="1752600"/>
            <a:ext cx="2971800" cy="1371600"/>
          </a:xfrm>
          <a:prstGeom prst="snip1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Направленность агрессии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животный или предметный мир, на другого, на себя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5181600" y="1676400"/>
            <a:ext cx="3048000" cy="1295400"/>
          </a:xfrm>
          <a:prstGeom prst="snip1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Наблюдаемость – </a:t>
            </a: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ненаблюдаемость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как скрытое или открытое проявление агрессии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одним вырезанным углом 6"/>
          <p:cNvSpPr/>
          <p:nvPr/>
        </p:nvSpPr>
        <p:spPr>
          <a:xfrm>
            <a:off x="914400" y="3429000"/>
            <a:ext cx="2971800" cy="1143000"/>
          </a:xfrm>
          <a:prstGeom prst="snip1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Временные признаки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частота и длительность проявлений агрессии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одним вырезанным углом 7"/>
          <p:cNvSpPr/>
          <p:nvPr/>
        </p:nvSpPr>
        <p:spPr>
          <a:xfrm>
            <a:off x="4495800" y="3200400"/>
            <a:ext cx="2895600" cy="1219200"/>
          </a:xfrm>
          <a:prstGeom prst="snip1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Простанственные</a:t>
            </a: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признаки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в семье, школе, на улице и пр.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304800" y="4953000"/>
            <a:ext cx="3429000" cy="1600200"/>
          </a:xfrm>
          <a:prstGeom prst="snip1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 особенностям психических действий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физическая, вербальная; в агрессивных мыслях, чувствах и пр.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с одним вырезанным углом 10"/>
          <p:cNvSpPr/>
          <p:nvPr/>
        </p:nvSpPr>
        <p:spPr>
          <a:xfrm>
            <a:off x="4724400" y="4724400"/>
            <a:ext cx="4267200" cy="1905000"/>
          </a:xfrm>
          <a:prstGeom prst="snip1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 социальной опасности агрессивных действий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девиантные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 нарушение прав других лиц без юридической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ответствености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делинквентные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(с юридической ответственностью)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3657600" y="1600200"/>
            <a:ext cx="1447800" cy="609600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Овал 3"/>
          <p:cNvSpPr/>
          <p:nvPr/>
        </p:nvSpPr>
        <p:spPr>
          <a:xfrm>
            <a:off x="762000" y="228600"/>
            <a:ext cx="71628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1371600" y="381000"/>
            <a:ext cx="6096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3200" b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Какие черты свойственны агрессивным детям?</a:t>
            </a:r>
            <a:endParaRPr lang="ru-RU" sz="320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4800" y="2590800"/>
            <a:ext cx="3200400" cy="14478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Они часто перекладывают на других свою вину за вспыхнувший инцидент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76800" y="2590800"/>
            <a:ext cx="3352800" cy="14478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окружающих они видят постоянную угрозу нападения или обиды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85800" y="4572000"/>
            <a:ext cx="3124200" cy="17526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Чаще испытывают негативные эмоции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800600" y="4419600"/>
            <a:ext cx="3352800" cy="1905000"/>
          </a:xfrm>
          <a:prstGeom prst="round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Они фиксированы на себе, других людей воспринимают как обстоятельства, мешающие их жизни, не стремятся понимать чувства других.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581400" y="1828800"/>
            <a:ext cx="1295400" cy="1219200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42175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0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1075" cy="4572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7411" name="Текст 3"/>
          <p:cNvSpPr>
            <a:spLocks noGrp="1"/>
          </p:cNvSpPr>
          <p:nvPr>
            <p:ph type="body" sz="half" idx="3"/>
          </p:nvPr>
        </p:nvSpPr>
        <p:spPr>
          <a:xfrm>
            <a:off x="4178300" y="5867400"/>
            <a:ext cx="3521075" cy="4572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7412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325"/>
            <a:ext cx="3521075" cy="41148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17413" name="Содержимое 5"/>
          <p:cNvSpPr>
            <a:spLocks noGrp="1"/>
          </p:cNvSpPr>
          <p:nvPr>
            <p:ph sz="quarter" idx="4"/>
          </p:nvPr>
        </p:nvSpPr>
        <p:spPr>
          <a:xfrm>
            <a:off x="4178300" y="1711325"/>
            <a:ext cx="3521075" cy="4114800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7" name="Овал 6"/>
          <p:cNvSpPr/>
          <p:nvPr/>
        </p:nvSpPr>
        <p:spPr>
          <a:xfrm>
            <a:off x="914400" y="0"/>
            <a:ext cx="73152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rgbClr val="7030A0"/>
                </a:solidFill>
              </a:rPr>
              <a:t>Причины агрессивности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2400" y="1752600"/>
            <a:ext cx="3962400" cy="8382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Наследственно-характерологические признаки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57800" y="1676400"/>
            <a:ext cx="3886200" cy="990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410200" y="1752600"/>
            <a:ext cx="3429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ru-RU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Резидуально-органические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признаки (ММД, травмы головного мозга и пр.)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1000" y="2971800"/>
            <a:ext cx="3886200" cy="6858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Социально-бытовые признаки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53000" y="2971800"/>
            <a:ext cx="4038600" cy="11430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Реактивность (ответная агрессия на присутствие новых взрослых, сверстников)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Штриховая стрелка вправо 12"/>
          <p:cNvSpPr/>
          <p:nvPr/>
        </p:nvSpPr>
        <p:spPr>
          <a:xfrm rot="5400000">
            <a:off x="3962400" y="1676400"/>
            <a:ext cx="1447800" cy="990600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81000" y="3886200"/>
            <a:ext cx="3581400" cy="19050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Введение ограничений в поведении ребенка (увеличение темпа или сложности деятельности, отрицательная оценка успешности)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267200" y="4343400"/>
            <a:ext cx="3429000" cy="14478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Новизна, увеличивающая тревогу, или привыкание, снижающее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ответственость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за агрессивное поведение в новой ситуации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752600" y="6096000"/>
            <a:ext cx="5029200" cy="6096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Нарастание утомления или пресыщения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320675"/>
            <a:ext cx="75438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трелка вниз 3"/>
          <p:cNvSpPr/>
          <p:nvPr/>
        </p:nvSpPr>
        <p:spPr>
          <a:xfrm>
            <a:off x="609600" y="0"/>
            <a:ext cx="8229600" cy="24384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Главная  социальная причина проявления агрессии в дошкольном возрасте -  неверное поведение родителей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память с посл. доступом 4"/>
          <p:cNvSpPr/>
          <p:nvPr/>
        </p:nvSpPr>
        <p:spPr>
          <a:xfrm>
            <a:off x="152400" y="2057400"/>
            <a:ext cx="4191000" cy="1600200"/>
          </a:xfrm>
          <a:prstGeom prst="flowChartMagneticTap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уделяют мало внимания ребенку, порождая дефицит тепла и ласки;• не допускают проявления детьми инициативы</a:t>
            </a:r>
            <a:endParaRPr lang="ru-RU" dirty="0">
              <a:solidFill>
                <a:schemeClr val="tx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память с посл. доступом 8"/>
          <p:cNvSpPr/>
          <p:nvPr/>
        </p:nvSpPr>
        <p:spPr>
          <a:xfrm>
            <a:off x="5257800" y="1981200"/>
            <a:ext cx="3886200" cy="1676400"/>
          </a:xfrm>
          <a:prstGeom prst="flowChartMagneticTap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9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воспитании опираются на негативные методы жестокого или жесткого обращения с детьми</a:t>
            </a:r>
            <a:endParaRPr lang="ru-RU" dirty="0">
              <a:solidFill>
                <a:schemeClr val="tx2">
                  <a:lumMod val="9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память с посл. доступом 9"/>
          <p:cNvSpPr/>
          <p:nvPr/>
        </p:nvSpPr>
        <p:spPr>
          <a:xfrm>
            <a:off x="990600" y="3733800"/>
            <a:ext cx="3581400" cy="1524000"/>
          </a:xfrm>
          <a:prstGeom prst="flowChartMagneticTap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 проявляют к ребенку уважения, не учитывают его мнения и желания, унижают ребенка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Блок-схема: память с посл. доступом 10"/>
          <p:cNvSpPr/>
          <p:nvPr/>
        </p:nvSpPr>
        <p:spPr>
          <a:xfrm>
            <a:off x="4876800" y="3733800"/>
            <a:ext cx="3886200" cy="1447800"/>
          </a:xfrm>
          <a:prstGeom prst="flowChartMagneticTape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>
              <a:solidFill>
                <a:schemeClr val="tx1"/>
              </a:solidFill>
              <a:latin typeface="Calibri" pitchFamily="34" charset="0"/>
              <a:cs typeface="Times New Roman" pitchFamily="18" charset="0"/>
            </a:endParaRPr>
          </a:p>
          <a:p>
            <a:pPr algn="ctr"/>
            <a:r>
              <a:rPr lang="ru-RU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требуют безоговорочного выполнения правил и требований без разъяснения их детям</a:t>
            </a:r>
          </a:p>
          <a:p>
            <a:pPr algn="ctr"/>
            <a:endParaRPr lang="ru-RU">
              <a:solidFill>
                <a:srgbClr val="FFFFFF"/>
              </a:solidFill>
            </a:endParaRPr>
          </a:p>
        </p:txBody>
      </p:sp>
      <p:sp>
        <p:nvSpPr>
          <p:cNvPr id="18440" name="Rectangle 4"/>
          <p:cNvSpPr>
            <a:spLocks noChangeArrowheads="1"/>
          </p:cNvSpPr>
          <p:nvPr/>
        </p:nvSpPr>
        <p:spPr bwMode="auto">
          <a:xfrm>
            <a:off x="1066800" y="4800600"/>
            <a:ext cx="3276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  <a:p>
            <a:pPr eaLnBrk="0" hangingPunct="0"/>
            <a:endParaRPr lang="ru-RU"/>
          </a:p>
        </p:txBody>
      </p:sp>
      <p:sp>
        <p:nvSpPr>
          <p:cNvPr id="16" name="Блок-схема: память с посл. доступом 15"/>
          <p:cNvSpPr/>
          <p:nvPr/>
        </p:nvSpPr>
        <p:spPr>
          <a:xfrm>
            <a:off x="228600" y="5486400"/>
            <a:ext cx="3886200" cy="1143000"/>
          </a:xfrm>
          <a:prstGeom prst="flowChartMagneticTap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обучают ребенка неагрессивным способам поведения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Блок-схема: память с посл. доступом 16"/>
          <p:cNvSpPr/>
          <p:nvPr/>
        </p:nvSpPr>
        <p:spPr>
          <a:xfrm>
            <a:off x="5486400" y="5410200"/>
            <a:ext cx="3429000" cy="1143000"/>
          </a:xfrm>
          <a:prstGeom prst="flowChartMagneticTape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поддерживают и поощряют агрессивные формы поведения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трелка вниз 3"/>
          <p:cNvSpPr/>
          <p:nvPr/>
        </p:nvSpPr>
        <p:spPr>
          <a:xfrm>
            <a:off x="533400" y="228600"/>
            <a:ext cx="8305800" cy="1066800"/>
          </a:xfrm>
          <a:prstGeom prst="downArrow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Типы агрессоров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ятно 1 4"/>
          <p:cNvSpPr/>
          <p:nvPr/>
        </p:nvSpPr>
        <p:spPr>
          <a:xfrm>
            <a:off x="0" y="1295400"/>
            <a:ext cx="6172200" cy="2590800"/>
          </a:xfrm>
          <a:prstGeom prst="irregularSeal1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Клоуны - используют агрессию как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средство привлечения внимания сверстников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ятно 1 5"/>
          <p:cNvSpPr/>
          <p:nvPr/>
        </p:nvSpPr>
        <p:spPr>
          <a:xfrm>
            <a:off x="3124200" y="3276600"/>
            <a:ext cx="6019800" cy="2514600"/>
          </a:xfrm>
          <a:prstGeom prst="irregularSeal1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Деды - используют агрессию в основном как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норму поведения в общении со сверстниками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ятно 1 6"/>
          <p:cNvSpPr/>
          <p:nvPr/>
        </p:nvSpPr>
        <p:spPr>
          <a:xfrm>
            <a:off x="0" y="4495800"/>
            <a:ext cx="4343400" cy="2362200"/>
          </a:xfrm>
          <a:prstGeom prst="irregularSeal1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Садисты - нанесение вреда другому выступает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как самоцель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апля 1"/>
          <p:cNvSpPr/>
          <p:nvPr/>
        </p:nvSpPr>
        <p:spPr>
          <a:xfrm>
            <a:off x="457200" y="457200"/>
            <a:ext cx="8153400" cy="56388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всех агрессивных детей объединяет одно общее свойство – </a:t>
            </a:r>
            <a:r>
              <a:rPr lang="ru-RU" sz="4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невнимание к другим детям, неспособность видеть и понимать другого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8600" y="609600"/>
            <a:ext cx="8001000" cy="6858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Коррекция агрессивности у детей</a:t>
            </a:r>
            <a:endParaRPr lang="ru-RU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04800" y="1600200"/>
            <a:ext cx="8458200" cy="510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Стратегия на стимуляцию гуманных чувств;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Стратегия на осознание;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Стратегия ориентации на состояние;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Стратегия на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отреагирование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Моделирование (провокация) и преодоление;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Стратегия на </a:t>
            </a:r>
            <a:r>
              <a:rPr lang="ru-RU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перелючение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стратегия на положительное подключение, похвалу;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Стратегия на игнорирование;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Стратегия на отрицательное подкрепление;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стимуляция чувства удивления;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Стимуляция положительных эмоций;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Стимуляция чувства юмора;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Стимуляция телесного контакта;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Стимуляция соревнования, соперничества.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197</TotalTime>
  <Words>410</Words>
  <PresentationFormat>Экран (4:3)</PresentationFormat>
  <Paragraphs>84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Trebuchet MS</vt:lpstr>
      <vt:lpstr>Arial</vt:lpstr>
      <vt:lpstr>Wingdings 2</vt:lpstr>
      <vt:lpstr>Wingdings</vt:lpstr>
      <vt:lpstr>Calibri</vt:lpstr>
      <vt:lpstr>Times New Roman</vt:lpstr>
      <vt:lpstr>Изящная</vt:lpstr>
      <vt:lpstr>Изящная</vt:lpstr>
      <vt:lpstr>Изящная</vt:lpstr>
      <vt:lpstr>Изящная</vt:lpstr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25</cp:revision>
  <dcterms:modified xsi:type="dcterms:W3CDTF">2012-12-09T09:28:03Z</dcterms:modified>
</cp:coreProperties>
</file>