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7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70" r:id="rId15"/>
    <p:sldId id="276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0CB00"/>
    <a:srgbClr val="F6F000"/>
    <a:srgbClr val="D7D200"/>
    <a:srgbClr val="C0BC00"/>
    <a:srgbClr val="FFFF00"/>
    <a:srgbClr val="006600"/>
    <a:srgbClr val="AD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2" autoAdjust="0"/>
    <p:restoredTop sz="95006" autoAdjust="0"/>
  </p:normalViewPr>
  <p:slideViewPr>
    <p:cSldViewPr>
      <p:cViewPr>
        <p:scale>
          <a:sx n="100" d="100"/>
          <a:sy n="100" d="100"/>
        </p:scale>
        <p:origin x="120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3F08-6191-4FD0-AC08-C354CE05E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0EB5-2B06-4C1C-93F4-CF5E19A83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F406C-0469-46FE-A23D-9375DE6A6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C4EE92-E7BE-4DFA-A7B3-E0893D2DB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FB5B2-3E87-4228-A406-6B8B1D59E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90C0C8-29D8-478C-BCAF-755EB1FD3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96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6522DF-5787-464C-B2EB-4293DD03C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428CCA-C9D8-49BD-99B5-FB01BE3046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68F15-5BCC-4270-B8F5-4B7097F6C8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27ABD-D892-4B87-9A8B-62A70DB779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F0E7A8-461C-4B83-B6DC-C570F9EBCA7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2525-DC48-4985-8330-8631D844C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95ED30-8C16-43CD-9D88-3AAF3A4B4C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3E2D9D-D7B7-4485-A9D0-C28CD73EEC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9D3029-24AB-4875-87F5-5B784E7CF8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E7DEF-0153-42B2-8842-BBF9AE452A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AD07E3-4B07-44E3-9523-DE54218665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1863BF-8664-444C-AC35-7414D752BE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3E87-032A-45E2-990A-AB97CE6BD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D0442-4146-455A-9CD2-3911D4351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E41D-990D-4D63-9B8B-FF548C216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2C955-9398-4AF5-A92B-0735B8ED52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9038-9488-41B7-99B0-300F1E236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0039B-D0A3-41F5-8085-71EB10F2D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CDC2-53F2-4E5A-9904-0B0436517C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DD9615-6C11-4C87-A9D0-F44321BA04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  <p:sldLayoutId id="2147483674" r:id="rId14"/>
  </p:sldLayoutIdLst>
  <p:transition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6D02E4C-0738-45A4-9721-89388202E3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9" name="Group 25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pic>
          <p:nvPicPr>
            <p:cNvPr id="52250" name="Picture 26" descr="0_884c_1b5ae8f0_X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4348"/>
            </a:xfrm>
            <a:prstGeom prst="rect">
              <a:avLst/>
            </a:prstGeom>
            <a:noFill/>
          </p:spPr>
        </p:pic>
        <p:pic>
          <p:nvPicPr>
            <p:cNvPr id="52251" name="Picture 27" descr="sun_34ger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4" y="124"/>
              <a:ext cx="5490" cy="40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1" name="Picture 651" descr="0_884c_1b5ae8f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</p:spPr>
      </p:pic>
      <p:sp>
        <p:nvSpPr>
          <p:cNvPr id="16018" name="Rectangle 658"/>
          <p:cNvSpPr>
            <a:spLocks noChangeArrowheads="1"/>
          </p:cNvSpPr>
          <p:nvPr/>
        </p:nvSpPr>
        <p:spPr bwMode="auto">
          <a:xfrm>
            <a:off x="323850" y="5157788"/>
            <a:ext cx="8569325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6017" name="Rectangle 657"/>
          <p:cNvSpPr>
            <a:spLocks noChangeArrowheads="1"/>
          </p:cNvSpPr>
          <p:nvPr/>
        </p:nvSpPr>
        <p:spPr bwMode="auto">
          <a:xfrm>
            <a:off x="250825" y="5084763"/>
            <a:ext cx="8642350" cy="649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16" name="Rectangle 656"/>
          <p:cNvSpPr>
            <a:spLocks noChangeArrowheads="1"/>
          </p:cNvSpPr>
          <p:nvPr/>
        </p:nvSpPr>
        <p:spPr bwMode="auto">
          <a:xfrm>
            <a:off x="611188" y="1987550"/>
            <a:ext cx="8208962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6015" name="Rectangle 655"/>
          <p:cNvSpPr>
            <a:spLocks noChangeArrowheads="1"/>
          </p:cNvSpPr>
          <p:nvPr/>
        </p:nvSpPr>
        <p:spPr bwMode="auto">
          <a:xfrm>
            <a:off x="684213" y="3500438"/>
            <a:ext cx="8135937" cy="82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5092700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Амплитуда температуры воздуха:  </a:t>
            </a:r>
            <a:r>
              <a:rPr lang="ru-RU" b="1" i="1">
                <a:solidFill>
                  <a:srgbClr val="CC3300"/>
                </a:solidFill>
              </a:rPr>
              <a:t>А=</a:t>
            </a:r>
            <a:r>
              <a:rPr lang="en-US" b="1" i="1">
                <a:solidFill>
                  <a:srgbClr val="CC3300"/>
                </a:solidFill>
              </a:rPr>
              <a:t>m-p</a:t>
            </a:r>
            <a:r>
              <a:rPr lang="ru-RU"/>
              <a:t>,  где </a:t>
            </a:r>
            <a:r>
              <a:rPr lang="en-US" b="1" i="1">
                <a:solidFill>
                  <a:srgbClr val="CC3300"/>
                </a:solidFill>
              </a:rPr>
              <a:t>m</a:t>
            </a:r>
            <a:r>
              <a:rPr lang="ru-RU"/>
              <a:t>- самая высокая температура, </a:t>
            </a:r>
            <a:r>
              <a:rPr lang="en-US" b="1" i="1">
                <a:solidFill>
                  <a:srgbClr val="CC3300"/>
                </a:solidFill>
              </a:rPr>
              <a:t>p</a:t>
            </a:r>
            <a:r>
              <a:rPr lang="ru-RU"/>
              <a:t>- самая низкая температура.</a:t>
            </a:r>
          </a:p>
        </p:txBody>
      </p:sp>
      <p:graphicFrame>
        <p:nvGraphicFramePr>
          <p:cNvPr id="16019" name="Group 659"/>
          <p:cNvGraphicFramePr>
            <a:graphicFrameLocks noGrp="1"/>
          </p:cNvGraphicFramePr>
          <p:nvPr>
            <p:ph sz="half" idx="1"/>
          </p:nvPr>
        </p:nvGraphicFramePr>
        <p:xfrm>
          <a:off x="539750" y="1773238"/>
          <a:ext cx="8207375" cy="792163"/>
        </p:xfrm>
        <a:graphic>
          <a:graphicData uri="http://schemas.openxmlformats.org/drawingml/2006/table">
            <a:tbl>
              <a:tblPr/>
              <a:tblGrid>
                <a:gridCol w="501650"/>
                <a:gridCol w="511175"/>
                <a:gridCol w="515938"/>
                <a:gridCol w="514350"/>
                <a:gridCol w="511175"/>
                <a:gridCol w="512762"/>
                <a:gridCol w="519113"/>
                <a:gridCol w="511175"/>
                <a:gridCol w="512762"/>
                <a:gridCol w="512763"/>
                <a:gridCol w="515937"/>
                <a:gridCol w="512763"/>
                <a:gridCol w="514350"/>
                <a:gridCol w="512762"/>
                <a:gridCol w="515938"/>
                <a:gridCol w="512762"/>
              </a:tblGrid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13" name="Group 653"/>
          <p:cNvGraphicFramePr>
            <a:graphicFrameLocks noGrp="1"/>
          </p:cNvGraphicFramePr>
          <p:nvPr>
            <p:ph sz="half" idx="2"/>
          </p:nvPr>
        </p:nvGraphicFramePr>
        <p:xfrm>
          <a:off x="539750" y="3429000"/>
          <a:ext cx="8207375" cy="827405"/>
        </p:xfrm>
        <a:graphic>
          <a:graphicData uri="http://schemas.openxmlformats.org/drawingml/2006/table">
            <a:tbl>
              <a:tblPr/>
              <a:tblGrid>
                <a:gridCol w="484188"/>
                <a:gridCol w="479425"/>
                <a:gridCol w="485775"/>
                <a:gridCol w="482600"/>
                <a:gridCol w="481012"/>
                <a:gridCol w="484188"/>
                <a:gridCol w="484187"/>
                <a:gridCol w="481013"/>
                <a:gridCol w="482600"/>
                <a:gridCol w="481012"/>
                <a:gridCol w="484188"/>
                <a:gridCol w="484187"/>
                <a:gridCol w="481013"/>
                <a:gridCol w="482600"/>
                <a:gridCol w="485775"/>
                <a:gridCol w="479425"/>
                <a:gridCol w="484187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006" name="Rectangle 646"/>
          <p:cNvSpPr>
            <a:spLocks noChangeArrowheads="1"/>
          </p:cNvSpPr>
          <p:nvPr/>
        </p:nvSpPr>
        <p:spPr bwMode="auto">
          <a:xfrm>
            <a:off x="5580063" y="188913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Задание 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6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6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6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5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5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1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8" grpId="0" animBg="1"/>
      <p:bldP spid="16017" grpId="0" animBg="1"/>
      <p:bldP spid="16016" grpId="0" animBg="1"/>
      <p:bldP spid="16015" grpId="0" animBg="1"/>
      <p:bldP spid="15364" grpId="0"/>
      <p:bldP spid="16006" grpId="0"/>
      <p:bldP spid="16006" grpId="1"/>
      <p:bldP spid="16006" grpId="2"/>
      <p:bldP spid="1600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pic>
          <p:nvPicPr>
            <p:cNvPr id="17437" name="Picture 29" descr="0_884c_1b5ae8f0_X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4348"/>
            </a:xfrm>
            <a:prstGeom prst="rect">
              <a:avLst/>
            </a:prstGeom>
            <a:noFill/>
          </p:spPr>
        </p:pic>
        <p:pic>
          <p:nvPicPr>
            <p:cNvPr id="17438" name="Picture 30" descr="voti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4" y="132"/>
              <a:ext cx="5485" cy="4086"/>
            </a:xfrm>
            <a:prstGeom prst="rect">
              <a:avLst/>
            </a:prstGeom>
            <a:noFill/>
          </p:spPr>
        </p:pic>
      </p:grp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539750" y="1557338"/>
            <a:ext cx="8064500" cy="1366837"/>
          </a:xfrm>
          <a:prstGeom prst="rect">
            <a:avLst/>
          </a:prstGeom>
          <a:gradFill rotWithShape="1">
            <a:gsLst>
              <a:gs pos="0">
                <a:srgbClr val="D0CB00"/>
              </a:gs>
              <a:gs pos="100000">
                <a:srgbClr val="F6F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539750" y="1557338"/>
            <a:ext cx="8064500" cy="1366837"/>
          </a:xfrm>
          <a:prstGeom prst="rect">
            <a:avLst/>
          </a:prstGeom>
          <a:gradFill rotWithShape="1">
            <a:gsLst>
              <a:gs pos="0">
                <a:srgbClr val="D0CB00"/>
              </a:gs>
              <a:gs pos="100000">
                <a:srgbClr val="F6F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8064500" cy="820738"/>
          </a:xfrm>
        </p:spPr>
        <p:txBody>
          <a:bodyPr/>
          <a:lstStyle/>
          <a:p>
            <a:r>
              <a:rPr lang="ru-RU" sz="2400">
                <a:latin typeface="Tahoma" charset="0"/>
              </a:rPr>
              <a:t>В таблице указаны изменения температуры воздуха в течении суток.</a:t>
            </a:r>
          </a:p>
          <a:p>
            <a:r>
              <a:rPr lang="ru-RU" sz="2400">
                <a:latin typeface="Tahoma" charset="0"/>
              </a:rPr>
              <a:t>Определите суточную амплитуду температуры.</a:t>
            </a:r>
          </a:p>
        </p:txBody>
      </p:sp>
      <p:graphicFrame>
        <p:nvGraphicFramePr>
          <p:cNvPr id="17443" name="Group 35"/>
          <p:cNvGraphicFramePr>
            <a:graphicFrameLocks noGrp="1"/>
          </p:cNvGraphicFramePr>
          <p:nvPr>
            <p:ph sz="half" idx="2"/>
          </p:nvPr>
        </p:nvGraphicFramePr>
        <p:xfrm>
          <a:off x="611188" y="4508500"/>
          <a:ext cx="7921625" cy="1112838"/>
        </p:xfrm>
        <a:graphic>
          <a:graphicData uri="http://schemas.openxmlformats.org/drawingml/2006/table">
            <a:tbl>
              <a:tblPr/>
              <a:tblGrid>
                <a:gridCol w="1584325"/>
                <a:gridCol w="1582737"/>
                <a:gridCol w="1585913"/>
                <a:gridCol w="1582737"/>
                <a:gridCol w="1585913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Время, ч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200"/>
                    </a:solidFill>
                  </a:tcPr>
                </a:tc>
              </a:tr>
            </a:tbl>
          </a:graphicData>
        </a:graphic>
      </p:graphicFrame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5580063" y="188913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Задание 2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11188" y="2997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>
                <a:latin typeface="Tahoma" charset="0"/>
              </a:rPr>
              <a:t>Вычислите среднюю суточную температуру по данным таблицы.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5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5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"/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"/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"/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animBg="1"/>
      <p:bldP spid="17439" grpId="1" animBg="1"/>
      <p:bldP spid="17442" grpId="0" animBg="1"/>
      <p:bldP spid="17411" grpId="0" build="p"/>
      <p:bldP spid="17434" grpId="0"/>
      <p:bldP spid="17434" grpId="1"/>
      <p:bldP spid="17434" grpId="2"/>
      <p:bldP spid="1743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9" name="Group 177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pic>
          <p:nvPicPr>
            <p:cNvPr id="18608" name="Picture 176" descr="0_884c_1b5ae8f0_X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4348"/>
            </a:xfrm>
            <a:prstGeom prst="rect">
              <a:avLst/>
            </a:prstGeom>
            <a:noFill/>
          </p:spPr>
        </p:pic>
        <p:pic>
          <p:nvPicPr>
            <p:cNvPr id="18588" name="Picture 156" descr="8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8" y="123"/>
              <a:ext cx="5494" cy="4086"/>
            </a:xfrm>
            <a:prstGeom prst="rect">
              <a:avLst/>
            </a:prstGeom>
            <a:noFill/>
          </p:spPr>
        </p:pic>
      </p:grpSp>
      <p:sp>
        <p:nvSpPr>
          <p:cNvPr id="18589" name="Rectangle 157"/>
          <p:cNvSpPr>
            <a:spLocks noChangeArrowheads="1"/>
          </p:cNvSpPr>
          <p:nvPr/>
        </p:nvSpPr>
        <p:spPr bwMode="auto">
          <a:xfrm>
            <a:off x="250825" y="3860800"/>
            <a:ext cx="8569325" cy="1081088"/>
          </a:xfrm>
          <a:prstGeom prst="rect">
            <a:avLst/>
          </a:prstGeom>
          <a:gradFill rotWithShape="1">
            <a:gsLst>
              <a:gs pos="0">
                <a:srgbClr val="ADEA00">
                  <a:gamma/>
                  <a:shade val="71373"/>
                  <a:invGamma/>
                </a:srgbClr>
              </a:gs>
              <a:gs pos="100000">
                <a:srgbClr val="ADEA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860800"/>
            <a:ext cx="8713788" cy="1108075"/>
          </a:xfrm>
        </p:spPr>
        <p:txBody>
          <a:bodyPr/>
          <a:lstStyle/>
          <a:p>
            <a:r>
              <a:rPr lang="ru-RU" sz="2000" b="1">
                <a:latin typeface="Tahoma" charset="0"/>
              </a:rPr>
              <a:t>По данным таблицы определить среднюю годовую температуру и годовую амплитуду температуры в Ярославле</a:t>
            </a:r>
          </a:p>
        </p:txBody>
      </p:sp>
      <p:graphicFrame>
        <p:nvGraphicFramePr>
          <p:cNvPr id="18607" name="Group 175"/>
          <p:cNvGraphicFramePr>
            <a:graphicFrameLocks noGrp="1"/>
          </p:cNvGraphicFramePr>
          <p:nvPr>
            <p:ph sz="half" idx="2"/>
          </p:nvPr>
        </p:nvGraphicFramePr>
        <p:xfrm>
          <a:off x="250825" y="5373688"/>
          <a:ext cx="8569325" cy="896937"/>
        </p:xfrm>
        <a:graphic>
          <a:graphicData uri="http://schemas.openxmlformats.org/drawingml/2006/table">
            <a:tbl>
              <a:tblPr/>
              <a:tblGrid>
                <a:gridCol w="711200"/>
                <a:gridCol w="800100"/>
                <a:gridCol w="590550"/>
                <a:gridCol w="723900"/>
                <a:gridCol w="600075"/>
                <a:gridCol w="657225"/>
                <a:gridCol w="685800"/>
                <a:gridCol w="704850"/>
                <a:gridCol w="857250"/>
                <a:gridCol w="762000"/>
                <a:gridCol w="685800"/>
                <a:gridCol w="790575"/>
              </a:tblGrid>
              <a:tr h="558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18586" name="Rectangle 154"/>
          <p:cNvSpPr>
            <a:spLocks noChangeArrowheads="1"/>
          </p:cNvSpPr>
          <p:nvPr/>
        </p:nvSpPr>
        <p:spPr bwMode="auto">
          <a:xfrm>
            <a:off x="5580063" y="188913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Задание 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8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5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5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9" grpId="0" animBg="1"/>
      <p:bldP spid="18435" grpId="0" build="p"/>
      <p:bldP spid="18586" grpId="0"/>
      <p:bldP spid="18586" grpId="1"/>
      <p:bldP spid="18586" grpId="2"/>
      <p:bldP spid="1858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7" name="Object 67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9588"/>
        </p:xfrm>
        <a:graphic>
          <a:graphicData uri="http://schemas.openxmlformats.org/presentationml/2006/ole">
            <p:oleObj spid="_x0000_s20547" name="Презентация" r:id="rId3" imgW="4572100" imgH="3428849" progId="PowerPoint.Show.8">
              <p:embed/>
            </p:oleObj>
          </a:graphicData>
        </a:graphic>
      </p:graphicFrame>
      <p:sp>
        <p:nvSpPr>
          <p:cNvPr id="20588" name="Rectangle 108"/>
          <p:cNvSpPr>
            <a:spLocks noChangeArrowheads="1"/>
          </p:cNvSpPr>
          <p:nvPr/>
        </p:nvSpPr>
        <p:spPr bwMode="auto">
          <a:xfrm>
            <a:off x="-47625" y="1268413"/>
            <a:ext cx="8940800" cy="504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5076825" y="1773238"/>
            <a:ext cx="3816350" cy="4103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0" name="Rectangle 110"/>
          <p:cNvSpPr>
            <a:spLocks noChangeArrowheads="1"/>
          </p:cNvSpPr>
          <p:nvPr/>
        </p:nvSpPr>
        <p:spPr bwMode="auto">
          <a:xfrm>
            <a:off x="323850" y="1773238"/>
            <a:ext cx="3816350" cy="4103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68413"/>
            <a:ext cx="8435975" cy="3889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bg1"/>
                </a:solidFill>
                <a:latin typeface="Tahoma" charset="0"/>
              </a:rPr>
              <a:t>Найти среднюю годовую температуру и амплитуду</a:t>
            </a:r>
          </a:p>
        </p:txBody>
      </p:sp>
      <p:graphicFrame>
        <p:nvGraphicFramePr>
          <p:cNvPr id="20587" name="Group 107"/>
          <p:cNvGraphicFramePr>
            <a:graphicFrameLocks noGrp="1"/>
          </p:cNvGraphicFramePr>
          <p:nvPr>
            <p:ph sz="quarter" idx="2"/>
          </p:nvPr>
        </p:nvGraphicFramePr>
        <p:xfrm>
          <a:off x="395288" y="2276475"/>
          <a:ext cx="3673475" cy="3024188"/>
        </p:xfrm>
        <a:graphic>
          <a:graphicData uri="http://schemas.openxmlformats.org/drawingml/2006/table">
            <a:tbl>
              <a:tblPr/>
              <a:tblGrid>
                <a:gridCol w="1836737"/>
                <a:gridCol w="1836738"/>
              </a:tblGrid>
              <a:tr h="36036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вариант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г. Уфа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Январь (-14,6)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Февраль (-13,5)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Март (-7)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Апрель 3,3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Май 12,6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Июнь 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Июль 19,4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Август 17,1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Сентябрь 11,1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Октябрь 3,1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Ноябрь (-5,3)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Декабрь (-12)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3635375" y="188913"/>
            <a:ext cx="5257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Самостоятельная работа</a:t>
            </a:r>
          </a:p>
        </p:txBody>
      </p:sp>
      <p:graphicFrame>
        <p:nvGraphicFramePr>
          <p:cNvPr id="20585" name="Group 105"/>
          <p:cNvGraphicFramePr>
            <a:graphicFrameLocks noGrp="1"/>
          </p:cNvGraphicFramePr>
          <p:nvPr/>
        </p:nvGraphicFramePr>
        <p:xfrm>
          <a:off x="5148263" y="2205038"/>
          <a:ext cx="3671887" cy="3024187"/>
        </p:xfrm>
        <a:graphic>
          <a:graphicData uri="http://schemas.openxmlformats.org/drawingml/2006/table">
            <a:tbl>
              <a:tblPr/>
              <a:tblGrid>
                <a:gridCol w="1836737"/>
                <a:gridCol w="1835150"/>
              </a:tblGrid>
              <a:tr h="395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вариант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г. Мелеуз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Январь (-15,5)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Февраль (-14,8)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Март (-8,1)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Апрель 3,3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Май 13,2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Июнь 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Июль 19,9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Август 17,8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Сентябрь 11,3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Октябрь 3,3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Ноябрь (-5,2)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Декабрь (-12,6)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5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45"/>
                            </p:stCondLst>
                            <p:childTnLst>
                              <p:par>
                                <p:cTn id="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45"/>
                            </p:stCondLst>
                            <p:childTnLst>
                              <p:par>
                                <p:cTn id="3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46" grpId="0"/>
      <p:bldP spid="20546" grpId="1"/>
      <p:bldP spid="20546" grpId="2"/>
      <p:bldP spid="2054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9588"/>
        </p:xfrm>
        <a:graphic>
          <a:graphicData uri="http://schemas.openxmlformats.org/presentationml/2006/ole">
            <p:oleObj spid="_x0000_s51202" name="Презентация" r:id="rId3" imgW="4572100" imgH="3428849" progId="PowerPoint.Show.8">
              <p:embed/>
            </p:oleObj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700" y="1844675"/>
            <a:ext cx="8940800" cy="504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4175" y="2349500"/>
            <a:ext cx="8569325" cy="302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68275" y="1844675"/>
            <a:ext cx="8435975" cy="3889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Дополнительное задание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3635375" y="188913"/>
            <a:ext cx="5257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Самостоятельная работа</a:t>
            </a: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528638" y="2636838"/>
            <a:ext cx="84359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chemeClr val="bg1"/>
                </a:solidFill>
              </a:rPr>
              <a:t>    </a:t>
            </a:r>
            <a:r>
              <a:rPr lang="ru-RU" sz="2800" b="1">
                <a:solidFill>
                  <a:schemeClr val="accent2"/>
                </a:solidFill>
              </a:rPr>
              <a:t>В течение недели температура воздуха изменялась соответственно на 3,2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-4,1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-0,8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2,4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-1,9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0,2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; -1,5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. Найдите температуру в начале недели, если к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 концу недели она составила 8</a:t>
            </a:r>
            <a:r>
              <a:rPr lang="ru-RU" sz="2800" b="1" baseline="30000">
                <a:solidFill>
                  <a:schemeClr val="accent2"/>
                </a:solidFill>
              </a:rPr>
              <a:t>0</a:t>
            </a:r>
            <a:r>
              <a:rPr lang="ru-RU" sz="2800" b="1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0"/>
                            </p:stCondLst>
                            <p:childTnLst>
                              <p:par>
                                <p:cTn id="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0"/>
                            </p:stCondLst>
                            <p:childTnLst>
                              <p:par>
                                <p:cTn id="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"/>
                                        <p:tgtEl>
                                          <p:spTgt spid="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"/>
                                        <p:tgtEl>
                                          <p:spTgt spid="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  <p:bldP spid="51219" grpId="0"/>
      <p:bldP spid="51219" grpId="1"/>
      <p:bldP spid="51219" grpId="2"/>
      <p:bldP spid="51219" grpId="3"/>
      <p:bldP spid="512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pic>
          <p:nvPicPr>
            <p:cNvPr id="21510" name="Picture 6" descr="0_884c_1b5ae8f0_XL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4348"/>
            </a:xfrm>
            <a:prstGeom prst="rect">
              <a:avLst/>
            </a:prstGeom>
            <a:noFill/>
          </p:spPr>
        </p:pic>
        <p:pic>
          <p:nvPicPr>
            <p:cNvPr id="21508" name="Picture 4" descr="sun_34ger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4" y="124"/>
              <a:ext cx="5490" cy="4085"/>
            </a:xfrm>
            <a:prstGeom prst="rect">
              <a:avLst/>
            </a:prstGeom>
            <a:noFill/>
          </p:spPr>
        </p:pic>
      </p:grp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860800"/>
            <a:ext cx="8497887" cy="2478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>
                <a:latin typeface="Tahoma" charset="0"/>
              </a:rPr>
              <a:t>[</a:t>
            </a:r>
            <a:r>
              <a:rPr lang="ru-RU" b="1" i="1">
                <a:latin typeface="Tahoma" charset="0"/>
              </a:rPr>
              <a:t>В-6</a:t>
            </a:r>
            <a:r>
              <a:rPr lang="en-US" b="1" i="1">
                <a:latin typeface="Tahoma" charset="0"/>
              </a:rPr>
              <a:t>]</a:t>
            </a:r>
            <a:r>
              <a:rPr lang="ru-RU" b="1" i="1">
                <a:latin typeface="Tahoma" charset="0"/>
              </a:rPr>
              <a:t> № 1139</a:t>
            </a:r>
          </a:p>
          <a:p>
            <a:pPr>
              <a:lnSpc>
                <a:spcPct val="90000"/>
              </a:lnSpc>
            </a:pPr>
            <a:endParaRPr lang="ru-RU" b="1" i="1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ru-RU" b="1" i="1">
                <a:latin typeface="Tahoma" charset="0"/>
              </a:rPr>
              <a:t>По прогнозу погоды на неделю определить среднюю температуру воздуха на этой неделе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067175" y="188913"/>
            <a:ext cx="48974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Домашнее задание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3" grpId="0"/>
      <p:bldP spid="21513" grpId="1"/>
      <p:bldP spid="21513" grpId="2"/>
      <p:bldP spid="2151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20938"/>
            <a:ext cx="8510587" cy="1325562"/>
          </a:xfrm>
          <a:noFill/>
          <a:ln/>
        </p:spPr>
        <p:txBody>
          <a:bodyPr anchorCtr="0"/>
          <a:lstStyle/>
          <a:p>
            <a:r>
              <a:rPr lang="ru-RU"/>
              <a:t>Спасибо за внимание!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36513" y="0"/>
          <a:ext cx="9180513" cy="6858000"/>
        </p:xfrm>
        <a:graphic>
          <a:graphicData uri="http://schemas.openxmlformats.org/presentationml/2006/ole">
            <p:oleObj spid="_x0000_s31746" name="Презентация" r:id="rId3" imgW="4572100" imgH="3428849" progId="PowerPoint.Show.8">
              <p:embed/>
            </p:oleObj>
          </a:graphicData>
        </a:graphic>
      </p:graphicFrame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-47625" y="1268413"/>
            <a:ext cx="8940800" cy="504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4787900" y="1773238"/>
            <a:ext cx="4105275" cy="43195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23850" y="1773238"/>
            <a:ext cx="3816350" cy="43195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820737"/>
          </a:xfrm>
        </p:spPr>
        <p:txBody>
          <a:bodyPr/>
          <a:lstStyle/>
          <a:p>
            <a:r>
              <a:rPr lang="ru-RU" sz="3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Проверка домашнего задания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63575" y="4927600"/>
          <a:ext cx="1651000" cy="806450"/>
        </p:xfrm>
        <a:graphic>
          <a:graphicData uri="http://schemas.openxmlformats.org/presentationml/2006/ole">
            <p:oleObj spid="_x0000_s31748" name="Формула" r:id="rId4" imgW="850680" imgH="4190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149850" y="1773238"/>
          <a:ext cx="2205038" cy="846137"/>
        </p:xfrm>
        <a:graphic>
          <a:graphicData uri="http://schemas.openxmlformats.org/presentationml/2006/ole">
            <p:oleObj spid="_x0000_s31749" name="Формула" r:id="rId5" imgW="1054080" imgH="40608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091113" y="2781300"/>
          <a:ext cx="2328862" cy="854075"/>
        </p:xfrm>
        <a:graphic>
          <a:graphicData uri="http://schemas.openxmlformats.org/presentationml/2006/ole">
            <p:oleObj spid="_x0000_s31750" name="Формула" r:id="rId6" imgW="1104840" imgH="40608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149850" y="3860800"/>
          <a:ext cx="2671763" cy="862013"/>
        </p:xfrm>
        <a:graphic>
          <a:graphicData uri="http://schemas.openxmlformats.org/presentationml/2006/ole">
            <p:oleObj spid="_x0000_s31751" name="Формула" r:id="rId7" imgW="1244520" imgH="40608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091113" y="4799013"/>
          <a:ext cx="2338387" cy="963612"/>
        </p:xfrm>
        <a:graphic>
          <a:graphicData uri="http://schemas.openxmlformats.org/presentationml/2006/ole">
            <p:oleObj spid="_x0000_s31752" name="Формула" r:id="rId8" imgW="977760" imgH="406080" progId="Equation.3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2363788" y="4937125"/>
          <a:ext cx="695325" cy="792163"/>
        </p:xfrm>
        <a:graphic>
          <a:graphicData uri="http://schemas.openxmlformats.org/presentationml/2006/ole">
            <p:oleObj spid="_x0000_s31753" name="Формула" r:id="rId9" imgW="368280" imgH="419040" progId="Equation.3">
              <p:embed/>
            </p:oleObj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14350" y="1944688"/>
            <a:ext cx="1954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а) </a:t>
            </a:r>
            <a:r>
              <a:rPr lang="en-US" sz="2800"/>
              <a:t>3,7-4,8=</a:t>
            </a:r>
            <a:endParaRPr lang="ru-RU" sz="28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23875" y="2997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Tahoma" charset="0"/>
              </a:rPr>
              <a:t>б) </a:t>
            </a:r>
            <a:r>
              <a:rPr lang="en-US" sz="2800">
                <a:latin typeface="Tahoma" charset="0"/>
              </a:rPr>
              <a:t>-5,2-4,7=</a:t>
            </a:r>
            <a:endParaRPr lang="ru-RU" sz="2800">
              <a:latin typeface="Tahoma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61975" y="4014788"/>
            <a:ext cx="2525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Tahoma" charset="0"/>
              </a:rPr>
              <a:t>в) -5,6-(-3,8)=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324100" y="1916113"/>
            <a:ext cx="80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Tahoma" charset="0"/>
              </a:rPr>
              <a:t>-1,1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540000" y="2997200"/>
            <a:ext cx="808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Tahoma" charset="0"/>
              </a:rPr>
              <a:t>-9,9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971800" y="4014788"/>
            <a:ext cx="808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latin typeface="Tahoma" charset="0"/>
              </a:rPr>
              <a:t>-1,8</a:t>
            </a: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7539038" y="4797425"/>
          <a:ext cx="373062" cy="996950"/>
        </p:xfrm>
        <a:graphic>
          <a:graphicData uri="http://schemas.openxmlformats.org/presentationml/2006/ole">
            <p:oleObj spid="_x0000_s31760" name="Формула" r:id="rId10" imgW="152280" imgH="406080" progId="Equation.3">
              <p:embed/>
            </p:oleObj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7813675" y="4076700"/>
          <a:ext cx="935038" cy="439738"/>
        </p:xfrm>
        <a:graphic>
          <a:graphicData uri="http://schemas.openxmlformats.org/presentationml/2006/ole">
            <p:oleObj spid="_x0000_s31761" name="Формула" r:id="rId11" imgW="431640" imgH="203040" progId="Equation.3">
              <p:embed/>
            </p:oleObj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7466013" y="2720975"/>
          <a:ext cx="346075" cy="923925"/>
        </p:xfrm>
        <a:graphic>
          <a:graphicData uri="http://schemas.openxmlformats.org/presentationml/2006/ole">
            <p:oleObj spid="_x0000_s31762" name="Формула" r:id="rId12" imgW="152280" imgH="406080" progId="Equation.3">
              <p:embed/>
            </p:oleObj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7381875" y="1773238"/>
          <a:ext cx="719138" cy="850900"/>
        </p:xfrm>
        <a:graphic>
          <a:graphicData uri="http://schemas.openxmlformats.org/presentationml/2006/ole">
            <p:oleObj spid="_x0000_s31763" name="Формула" r:id="rId13" imgW="342720" imgH="406080" progId="Equation.3">
              <p:embed/>
            </p:oleObj>
          </a:graphicData>
        </a:graphic>
      </p:graphicFrame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9388" y="1268413"/>
            <a:ext cx="163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ahoma" charset="0"/>
              </a:rPr>
              <a:t>№ 1132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5" grpId="0"/>
      <p:bldP spid="31756" grpId="0"/>
      <p:bldP spid="31757" grpId="0"/>
      <p:bldP spid="31758" grpId="0"/>
      <p:bldP spid="317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36513" y="0"/>
          <a:ext cx="9180513" cy="6858000"/>
        </p:xfrm>
        <a:graphic>
          <a:graphicData uri="http://schemas.openxmlformats.org/presentationml/2006/ole">
            <p:oleObj spid="_x0000_s32770" name="Презентация" r:id="rId3" imgW="4572100" imgH="3428849" progId="PowerPoint.Show.8">
              <p:embed/>
            </p:oleObj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47625" y="1268413"/>
            <a:ext cx="8940800" cy="504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76825" y="1773238"/>
            <a:ext cx="3816350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1773238"/>
            <a:ext cx="3816350" cy="446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820737"/>
          </a:xfrm>
        </p:spPr>
        <p:txBody>
          <a:bodyPr/>
          <a:lstStyle/>
          <a:p>
            <a:r>
              <a:rPr lang="ru-RU" sz="3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Проверка домашнего задания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14350" y="1944688"/>
            <a:ext cx="312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ahoma" charset="0"/>
              </a:rPr>
              <a:t>а) </a:t>
            </a:r>
            <a:r>
              <a:rPr lang="en-US" sz="3200">
                <a:latin typeface="Tahoma" charset="0"/>
              </a:rPr>
              <a:t>x</a:t>
            </a:r>
            <a:r>
              <a:rPr lang="ru-RU" sz="3200">
                <a:latin typeface="Tahoma" charset="0"/>
              </a:rPr>
              <a:t>+3,2=1,8</a:t>
            </a:r>
            <a:r>
              <a:rPr lang="ru-RU"/>
              <a:t> 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179388" y="1268413"/>
            <a:ext cx="163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ahoma" charset="0"/>
              </a:rPr>
              <a:t>№ 11</a:t>
            </a:r>
            <a:r>
              <a:rPr lang="en-US" sz="2800" b="1" i="1">
                <a:solidFill>
                  <a:schemeClr val="bg1"/>
                </a:solidFill>
                <a:latin typeface="Tahoma" charset="0"/>
              </a:rPr>
              <a:t>40</a:t>
            </a:r>
            <a:endParaRPr lang="ru-RU" sz="2800" b="1" i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900113" y="2598738"/>
            <a:ext cx="237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</a:t>
            </a:r>
            <a:r>
              <a:rPr lang="en-US" sz="3600" i="1">
                <a:solidFill>
                  <a:srgbClr val="CC3300"/>
                </a:solidFill>
                <a:latin typeface="Tahoma" charset="0"/>
              </a:rPr>
              <a:t> 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1,8-3,2</a:t>
            </a:r>
            <a:endParaRPr lang="en-US" sz="3600" i="1">
              <a:solidFill>
                <a:srgbClr val="CC3300"/>
              </a:solidFill>
              <a:latin typeface="Tahoma" charset="0"/>
            </a:endParaRPr>
          </a:p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</a:t>
            </a:r>
            <a:r>
              <a:rPr lang="en-US" sz="3600" i="1">
                <a:solidFill>
                  <a:srgbClr val="CC3300"/>
                </a:solidFill>
                <a:latin typeface="Tahoma" charset="0"/>
              </a:rPr>
              <a:t> </a:t>
            </a:r>
            <a:r>
              <a:rPr lang="ru-RU" sz="3600" b="1" i="1">
                <a:solidFill>
                  <a:srgbClr val="CC3300"/>
                </a:solidFill>
                <a:latin typeface="Tahoma" charset="0"/>
              </a:rPr>
              <a:t>-1,4</a:t>
            </a:r>
            <a:r>
              <a:rPr lang="ru-RU" sz="2800" i="1">
                <a:solidFill>
                  <a:srgbClr val="CC3300"/>
                </a:solidFill>
                <a:latin typeface="Tahoma" charset="0"/>
              </a:rPr>
              <a:t> 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539750" y="4217988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ahoma" charset="0"/>
              </a:rPr>
              <a:t>б) 4,8-</a:t>
            </a:r>
            <a:r>
              <a:rPr lang="en-US" sz="3200">
                <a:latin typeface="Tahoma" charset="0"/>
              </a:rPr>
              <a:t>x</a:t>
            </a:r>
            <a:r>
              <a:rPr lang="ru-RU" sz="3200">
                <a:latin typeface="Tahoma" charset="0"/>
              </a:rPr>
              <a:t>=5,6</a:t>
            </a:r>
            <a:r>
              <a:rPr lang="ru-RU"/>
              <a:t> 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900113" y="4830763"/>
            <a:ext cx="237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 4,8-5,6</a:t>
            </a:r>
          </a:p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</a:t>
            </a:r>
            <a:r>
              <a:rPr lang="en-US" sz="3600" i="1">
                <a:solidFill>
                  <a:srgbClr val="CC3300"/>
                </a:solidFill>
                <a:latin typeface="Tahoma" charset="0"/>
              </a:rPr>
              <a:t> </a:t>
            </a:r>
            <a:r>
              <a:rPr lang="ru-RU" sz="3600" b="1" i="1">
                <a:solidFill>
                  <a:srgbClr val="CC3300"/>
                </a:solidFill>
                <a:latin typeface="Tahoma" charset="0"/>
              </a:rPr>
              <a:t>-0,8</a:t>
            </a:r>
            <a:r>
              <a:rPr lang="ru-RU" sz="2800">
                <a:solidFill>
                  <a:srgbClr val="CC3300"/>
                </a:solidFill>
                <a:latin typeface="Tahoma" charset="0"/>
              </a:rPr>
              <a:t> 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722938" y="2636838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 3,7-(-2,3)</a:t>
            </a:r>
          </a:p>
          <a:p>
            <a:r>
              <a:rPr lang="en-US" sz="3600" i="1">
                <a:solidFill>
                  <a:srgbClr val="CC3300"/>
                </a:solidFill>
                <a:latin typeface="Tahoma" charset="0"/>
              </a:rPr>
              <a:t>x</a:t>
            </a:r>
            <a:r>
              <a:rPr lang="ru-RU" sz="3600" i="1">
                <a:solidFill>
                  <a:srgbClr val="CC3300"/>
                </a:solidFill>
                <a:latin typeface="Tahoma" charset="0"/>
              </a:rPr>
              <a:t>= </a:t>
            </a:r>
            <a:r>
              <a:rPr lang="ru-RU" sz="3600" b="1" i="1">
                <a:solidFill>
                  <a:srgbClr val="CC3300"/>
                </a:solidFill>
                <a:latin typeface="Tahoma" charset="0"/>
              </a:rPr>
              <a:t>6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435600" y="1944688"/>
            <a:ext cx="312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ahoma" charset="0"/>
              </a:rPr>
              <a:t>г) 3,7-</a:t>
            </a:r>
            <a:r>
              <a:rPr lang="en-US" sz="3200">
                <a:latin typeface="Tahoma" charset="0"/>
              </a:rPr>
              <a:t>x</a:t>
            </a:r>
            <a:r>
              <a:rPr lang="ru-RU" sz="3200">
                <a:latin typeface="Tahoma" charset="0"/>
              </a:rPr>
              <a:t>=-2,3</a:t>
            </a:r>
            <a:r>
              <a:rPr lang="ru-RU" sz="3200"/>
              <a:t> </a:t>
            </a: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364163" y="4221163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ahoma" charset="0"/>
              </a:rPr>
              <a:t>д) </a:t>
            </a:r>
            <a:r>
              <a:rPr lang="en-US" sz="3200"/>
              <a:t>x</a:t>
            </a:r>
            <a:r>
              <a:rPr lang="ru-RU" sz="3200"/>
              <a:t>-3,9=-2,7</a:t>
            </a:r>
            <a:r>
              <a:rPr lang="ru-RU"/>
              <a:t> 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724525" y="4833938"/>
            <a:ext cx="3024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CC3300"/>
                </a:solidFill>
              </a:rPr>
              <a:t>x</a:t>
            </a:r>
            <a:r>
              <a:rPr lang="ru-RU" sz="3600" i="1">
                <a:solidFill>
                  <a:srgbClr val="CC3300"/>
                </a:solidFill>
              </a:rPr>
              <a:t>= -2,7+3,9</a:t>
            </a:r>
          </a:p>
          <a:p>
            <a:r>
              <a:rPr lang="en-US" sz="3600" i="1">
                <a:solidFill>
                  <a:srgbClr val="CC3300"/>
                </a:solidFill>
              </a:rPr>
              <a:t>x</a:t>
            </a:r>
            <a:r>
              <a:rPr lang="ru-RU" sz="3600" i="1">
                <a:solidFill>
                  <a:srgbClr val="CC3300"/>
                </a:solidFill>
              </a:rPr>
              <a:t>= </a:t>
            </a:r>
            <a:r>
              <a:rPr lang="ru-RU" sz="3600" b="1" i="1">
                <a:solidFill>
                  <a:srgbClr val="CC3300"/>
                </a:solidFill>
              </a:rPr>
              <a:t>1,2</a:t>
            </a:r>
            <a:r>
              <a:rPr lang="ru-RU" sz="360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92" grpId="1"/>
      <p:bldP spid="32793" grpId="0"/>
      <p:bldP spid="32794" grpId="0"/>
      <p:bldP spid="32796" grpId="0"/>
      <p:bldP spid="32797" grpId="0"/>
      <p:bldP spid="32798" grpId="0"/>
      <p:bldP spid="327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755650" y="1412875"/>
            <a:ext cx="7613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Verdana" pitchFamily="34" charset="0"/>
              </a:rPr>
              <a:t>Положительные числа – 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Verdana" pitchFamily="34" charset="0"/>
              </a:rPr>
              <a:t>«прибыль»</a:t>
            </a: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755650" y="3429000"/>
            <a:ext cx="7394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Verdana" pitchFamily="34" charset="0"/>
              </a:rPr>
              <a:t>Отрицательные числа – 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Verdana" pitchFamily="34" charset="0"/>
              </a:rPr>
              <a:t>«долг»</a:t>
            </a:r>
            <a:r>
              <a:rPr lang="ru-RU" sz="4000" b="1" i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263" y="1773238"/>
            <a:ext cx="3727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 b="1">
                <a:latin typeface="Verdana" pitchFamily="34" charset="0"/>
              </a:rPr>
              <a:t> –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56325" y="981075"/>
            <a:ext cx="169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Verdana" pitchFamily="34" charset="0"/>
              </a:rPr>
              <a:t>В долг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6877050" y="2852738"/>
            <a:ext cx="215900" cy="1368425"/>
          </a:xfrm>
          <a:prstGeom prst="line">
            <a:avLst/>
          </a:prstGeom>
          <a:noFill/>
          <a:ln w="317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580063" y="836613"/>
            <a:ext cx="337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Verdana" pitchFamily="34" charset="0"/>
              </a:rPr>
              <a:t>Возвращение</a:t>
            </a:r>
          </a:p>
          <a:p>
            <a:pPr algn="ctr"/>
            <a:r>
              <a:rPr lang="ru-RU" sz="3200" b="1">
                <a:latin typeface="Verdana" pitchFamily="34" charset="0"/>
              </a:rPr>
              <a:t>долга</a:t>
            </a:r>
          </a:p>
        </p:txBody>
      </p:sp>
      <p:pic>
        <p:nvPicPr>
          <p:cNvPr id="6276" name="Picture 1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5888"/>
            <a:ext cx="56181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/>
          <a:srcRect l="2209" t="4080" r="9023" b="4527"/>
          <a:stretch>
            <a:fillRect/>
          </a:stretch>
        </p:blipFill>
        <p:spPr bwMode="auto">
          <a:xfrm>
            <a:off x="5081588" y="0"/>
            <a:ext cx="40624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508625" y="6118225"/>
            <a:ext cx="3035300" cy="7397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Михаэль Штифель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(1487 - 1567)</a:t>
            </a:r>
            <a:r>
              <a:rPr lang="ru-RU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16013" y="6118225"/>
            <a:ext cx="2419350" cy="7397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Рене Декарт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 (1596 - 1650)</a:t>
            </a:r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67175" y="0"/>
            <a:ext cx="1295400" cy="2263775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0 – 4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 0 – 15 </a:t>
            </a:r>
          </a:p>
          <a:p>
            <a:pPr algn="ctr"/>
            <a:endParaRPr lang="ru-RU" sz="2000" b="1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0+2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 0+17 </a:t>
            </a:r>
          </a:p>
          <a:p>
            <a:pPr algn="ctr"/>
            <a:endParaRPr lang="ru-RU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/>
          <a:srcRect b="-3804"/>
          <a:stretch>
            <a:fillRect/>
          </a:stretch>
        </p:blipFill>
        <p:spPr bwMode="auto">
          <a:xfrm>
            <a:off x="0" y="0"/>
            <a:ext cx="42481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d4fd1acc3"/>
          <p:cNvPicPr>
            <a:picLocks noChangeAspect="1" noChangeArrowheads="1"/>
          </p:cNvPicPr>
          <p:nvPr/>
        </p:nvPicPr>
        <p:blipFill>
          <a:blip r:embed="rId2" cstate="email">
            <a:lum bright="5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4608513"/>
          </a:xfrm>
        </p:spPr>
        <p:txBody>
          <a:bodyPr/>
          <a:lstStyle/>
          <a:p>
            <a: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Сложение и вычитание </a:t>
            </a:r>
            <a:b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рациональных чисел.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5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5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85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4" grpId="2"/>
      <p:bldP spid="819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0" name="Group 162"/>
          <p:cNvGraphicFramePr>
            <a:graphicFrameLocks noGrp="1"/>
          </p:cNvGraphicFramePr>
          <p:nvPr>
            <p:ph sz="half" idx="1"/>
          </p:nvPr>
        </p:nvGraphicFramePr>
        <p:xfrm>
          <a:off x="457200" y="1239838"/>
          <a:ext cx="4038600" cy="30527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5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-17+7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13+(-7)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-10+100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-12+(-13)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-3+9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-11+1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48" name="Group 160"/>
          <p:cNvGraphicFramePr>
            <a:graphicFrameLocks noGrp="1"/>
          </p:cNvGraphicFramePr>
          <p:nvPr>
            <p:ph sz="quarter" idx="2"/>
          </p:nvPr>
        </p:nvGraphicFramePr>
        <p:xfrm>
          <a:off x="4500563" y="1239838"/>
          <a:ext cx="4186237" cy="3052763"/>
        </p:xfrm>
        <a:graphic>
          <a:graphicData uri="http://schemas.openxmlformats.org/drawingml/2006/table">
            <a:tbl>
              <a:tblPr/>
              <a:tblGrid>
                <a:gridCol w="4186237"/>
              </a:tblGrid>
              <a:tr h="30527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-11,8-3,2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-5,4-4,6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X+3=0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-24,6+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-54+39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787900" y="117475"/>
            <a:ext cx="4176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Вычислите</a:t>
            </a:r>
          </a:p>
        </p:txBody>
      </p:sp>
      <p:graphicFrame>
        <p:nvGraphicFramePr>
          <p:cNvPr id="12449" name="Group 161"/>
          <p:cNvGraphicFramePr>
            <a:graphicFrameLocks noGrp="1"/>
          </p:cNvGraphicFramePr>
          <p:nvPr>
            <p:ph sz="quarter" idx="3"/>
          </p:nvPr>
        </p:nvGraphicFramePr>
        <p:xfrm>
          <a:off x="468313" y="4724400"/>
          <a:ext cx="8207375" cy="1106488"/>
        </p:xfrm>
        <a:graphic>
          <a:graphicData uri="http://schemas.openxmlformats.org/drawingml/2006/table">
            <a:tbl>
              <a:tblPr/>
              <a:tblGrid>
                <a:gridCol w="820737"/>
                <a:gridCol w="820738"/>
                <a:gridCol w="820737"/>
                <a:gridCol w="820738"/>
                <a:gridCol w="820737"/>
                <a:gridCol w="820738"/>
                <a:gridCol w="820737"/>
                <a:gridCol w="820738"/>
                <a:gridCol w="820737"/>
                <a:gridCol w="820738"/>
              </a:tblGrid>
              <a:tr h="554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7" grpId="1"/>
      <p:bldP spid="12307" grpId="2"/>
      <p:bldP spid="1230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 descr="attach-463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3716338"/>
            <a:ext cx="3810000" cy="23812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68538" y="0"/>
            <a:ext cx="68754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Виды термометров</a:t>
            </a:r>
          </a:p>
        </p:txBody>
      </p:sp>
      <p:pic>
        <p:nvPicPr>
          <p:cNvPr id="14350" name="Picture 14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908050"/>
            <a:ext cx="1008063" cy="3024188"/>
          </a:xfrm>
          <a:prstGeom prst="rect">
            <a:avLst/>
          </a:prstGeom>
          <a:noFill/>
        </p:spPr>
      </p:pic>
      <p:pic>
        <p:nvPicPr>
          <p:cNvPr id="14347" name="Picture 11" descr="1221109768_3013023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268413"/>
            <a:ext cx="2263775" cy="3455987"/>
          </a:xfrm>
          <a:prstGeom prst="rect">
            <a:avLst/>
          </a:prstGeom>
          <a:noFill/>
        </p:spPr>
      </p:pic>
      <p:pic>
        <p:nvPicPr>
          <p:cNvPr id="14353" name="Picture 17" descr="b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1052513"/>
            <a:ext cx="2911475" cy="2616200"/>
          </a:xfrm>
          <a:prstGeom prst="rect">
            <a:avLst/>
          </a:prstGeom>
          <a:noFill/>
        </p:spPr>
      </p:pic>
      <p:pic>
        <p:nvPicPr>
          <p:cNvPr id="14349" name="Picture 13" descr="getmpicto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933825"/>
            <a:ext cx="3322637" cy="27178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"/>
                            </p:stCondLst>
                            <p:childTnLst>
                              <p:par>
                                <p:cTn id="1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6" grpId="1"/>
      <p:bldP spid="14346" grpId="2"/>
      <p:bldP spid="14346" grpId="3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361</TotalTime>
  <Words>565</Words>
  <Application>Microsoft Office PowerPoint</Application>
  <PresentationFormat>Экран (4:3)</PresentationFormat>
  <Paragraphs>221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Verdana</vt:lpstr>
      <vt:lpstr>Оформление по умолчанию</vt:lpstr>
      <vt:lpstr>Занавес</vt:lpstr>
      <vt:lpstr>Презентация Microsoft PowerPoint</vt:lpstr>
      <vt:lpstr>Microsoft Equation 3.0</vt:lpstr>
      <vt:lpstr>Слайд 1</vt:lpstr>
      <vt:lpstr>Проверка домашнего задания</vt:lpstr>
      <vt:lpstr>Проверка домашнего задания</vt:lpstr>
      <vt:lpstr>Слайд 4</vt:lpstr>
      <vt:lpstr>Слайд 5</vt:lpstr>
      <vt:lpstr>Слайд 6</vt:lpstr>
      <vt:lpstr>Сложение и вычитание   рациональных чисел.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Oleg&amp;Snejana</dc:creator>
  <cp:lastModifiedBy>revaz</cp:lastModifiedBy>
  <cp:revision>129</cp:revision>
  <dcterms:created xsi:type="dcterms:W3CDTF">2010-01-16T12:51:38Z</dcterms:created>
  <dcterms:modified xsi:type="dcterms:W3CDTF">2013-01-15T21:36:41Z</dcterms:modified>
</cp:coreProperties>
</file>