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D235"/>
    <a:srgbClr val="41F163"/>
    <a:srgbClr val="25EF4B"/>
    <a:srgbClr val="0EC43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21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22531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32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33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34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35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2536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37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38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39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40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41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42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43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44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45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46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47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48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49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50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51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2552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53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54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55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56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57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58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59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60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61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62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63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64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65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66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2567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22568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569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2570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2571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2572" name="Rectangle 4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2573" name="Rectangle 4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2574" name="Rectangle 4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0E16CE9-B02C-421E-84EF-0E183C94F91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084D37-13E1-4373-A57D-7CEEAC8DAFB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F592F3-27BE-4586-B5AF-BD6D5BA4171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560B51-C13E-401A-9EFF-3ED641003D7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2EE505-E5F9-44E7-B15A-7181EAE9159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7B5DFA-EE49-449E-82B8-6D4324DF43C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E42BDB-A8E7-4A6F-8AB5-279086A2E1E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627CA5-5263-4273-B7E2-A24D2B89A45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0DC10B-8EC0-4D23-A81E-BE8115347E5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60B710-A912-4C82-9987-CF56EC4BD0C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710920-F3AC-47EF-9822-8E00EBE8DE8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21507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08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09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10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11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1512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13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14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15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16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17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18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19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20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21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22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23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24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25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26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27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1528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29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30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31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32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33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34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35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36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37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38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39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40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41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42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1543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21544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545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1546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1547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1548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21549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21550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FABC98D9-99BA-43A6-BA42-6C02BC2882AB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2895600"/>
          </a:xfrm>
        </p:spPr>
        <p:txBody>
          <a:bodyPr/>
          <a:lstStyle/>
          <a:p>
            <a:r>
              <a:rPr lang="ru-RU" sz="3600" b="1">
                <a:solidFill>
                  <a:srgbClr val="10D235"/>
                </a:solidFill>
                <a:effectLst/>
                <a:latin typeface="Arial Unicode MS" pitchFamily="34" charset="-128"/>
              </a:rPr>
              <a:t/>
            </a:r>
            <a:br>
              <a:rPr lang="ru-RU" sz="3600" b="1">
                <a:solidFill>
                  <a:srgbClr val="10D235"/>
                </a:solidFill>
                <a:effectLst/>
                <a:latin typeface="Arial Unicode MS" pitchFamily="34" charset="-128"/>
              </a:rPr>
            </a:br>
            <a:r>
              <a:rPr lang="ru-RU" sz="3600" b="1">
                <a:solidFill>
                  <a:srgbClr val="10D235"/>
                </a:solidFill>
                <a:effectLst/>
                <a:latin typeface="Arial Unicode MS" pitchFamily="34" charset="-128"/>
              </a:rPr>
              <a:t/>
            </a:r>
            <a:br>
              <a:rPr lang="ru-RU" sz="3600" b="1">
                <a:solidFill>
                  <a:srgbClr val="10D235"/>
                </a:solidFill>
                <a:effectLst/>
                <a:latin typeface="Arial Unicode MS" pitchFamily="34" charset="-128"/>
              </a:rPr>
            </a:br>
            <a:r>
              <a:rPr lang="ru-RU" sz="3600" b="1">
                <a:solidFill>
                  <a:srgbClr val="10D235"/>
                </a:solidFill>
                <a:effectLst/>
                <a:latin typeface="Arial Unicode MS" pitchFamily="34" charset="-128"/>
              </a:rPr>
              <a:t>Презентация урока </a:t>
            </a:r>
            <a:br>
              <a:rPr lang="ru-RU" sz="3600" b="1">
                <a:solidFill>
                  <a:srgbClr val="10D235"/>
                </a:solidFill>
                <a:effectLst/>
                <a:latin typeface="Arial Unicode MS" pitchFamily="34" charset="-128"/>
              </a:rPr>
            </a:br>
            <a:r>
              <a:rPr lang="ru-RU" sz="3600" b="1">
                <a:solidFill>
                  <a:srgbClr val="10D235"/>
                </a:solidFill>
                <a:effectLst/>
                <a:latin typeface="Arial Unicode MS" pitchFamily="34" charset="-128"/>
              </a:rPr>
              <a:t>по теме «Темперамент»</a:t>
            </a:r>
            <a:br>
              <a:rPr lang="ru-RU" sz="3600" b="1">
                <a:solidFill>
                  <a:srgbClr val="10D235"/>
                </a:solidFill>
                <a:effectLst/>
                <a:latin typeface="Arial Unicode MS" pitchFamily="34" charset="-128"/>
              </a:rPr>
            </a:br>
            <a:r>
              <a:rPr lang="ru-RU" sz="3600" b="1">
                <a:solidFill>
                  <a:srgbClr val="10D235"/>
                </a:solidFill>
                <a:effectLst/>
                <a:latin typeface="Arial Unicode MS" pitchFamily="34" charset="-128"/>
              </a:rPr>
              <a:t> для учащихся 5 класса </a:t>
            </a:r>
            <a:br>
              <a:rPr lang="ru-RU" sz="3600" b="1">
                <a:solidFill>
                  <a:srgbClr val="10D235"/>
                </a:solidFill>
                <a:effectLst/>
                <a:latin typeface="Arial Unicode MS" pitchFamily="34" charset="-128"/>
              </a:rPr>
            </a:br>
            <a:r>
              <a:rPr lang="ru-RU" sz="3600" b="1">
                <a:solidFill>
                  <a:srgbClr val="10D235"/>
                </a:solidFill>
                <a:effectLst/>
                <a:latin typeface="Arial Unicode MS" pitchFamily="34" charset="-128"/>
              </a:rPr>
              <a:t>программы элективного курса </a:t>
            </a:r>
            <a:br>
              <a:rPr lang="ru-RU" sz="3600" b="1">
                <a:solidFill>
                  <a:srgbClr val="10D235"/>
                </a:solidFill>
                <a:effectLst/>
                <a:latin typeface="Arial Unicode MS" pitchFamily="34" charset="-128"/>
              </a:rPr>
            </a:br>
            <a:r>
              <a:rPr lang="ru-RU" sz="3600" b="1">
                <a:solidFill>
                  <a:srgbClr val="10D235"/>
                </a:solidFill>
                <a:effectLst/>
                <a:latin typeface="Arial Unicode MS" pitchFamily="34" charset="-128"/>
              </a:rPr>
              <a:t>«Основы самосовершенствования личности»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4495800"/>
            <a:ext cx="6400800" cy="1752600"/>
          </a:xfrm>
        </p:spPr>
        <p:txBody>
          <a:bodyPr/>
          <a:lstStyle/>
          <a:p>
            <a:r>
              <a:rPr lang="ru-RU" sz="3200" b="1"/>
              <a:t>Автор: Родина Ирина Мидхатовна</a:t>
            </a:r>
          </a:p>
          <a:p>
            <a:r>
              <a:rPr lang="ru-RU" sz="3200" b="1"/>
              <a:t>Идентификатор: №103-624-260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800" b="1"/>
              <a:t>    Домашнее задание: письменно выразите свое мнение о том, к какому типу темперамента относятся ваши родители, какими качествами темперамента они обладают, приведите свои примеры</a:t>
            </a:r>
          </a:p>
        </p:txBody>
      </p:sp>
      <p:sp>
        <p:nvSpPr>
          <p:cNvPr id="14353" name="AutoShape 17"/>
          <p:cNvSpPr>
            <a:spLocks noChangeArrowheads="1"/>
          </p:cNvSpPr>
          <p:nvPr>
            <p:ph type="title"/>
          </p:nvPr>
        </p:nvSpPr>
        <p:spPr>
          <a:xfrm>
            <a:off x="457200" y="0"/>
            <a:ext cx="8229600" cy="1219200"/>
          </a:xfrm>
          <a:prstGeom prst="ribbon">
            <a:avLst>
              <a:gd name="adj1" fmla="val 12500"/>
              <a:gd name="adj2" fmla="val 50000"/>
            </a:avLst>
          </a:prstGeom>
          <a:solidFill>
            <a:srgbClr val="CC99FF">
              <a:alpha val="43137"/>
            </a:srgbClr>
          </a:solidFill>
          <a:ln>
            <a:solidFill>
              <a:schemeClr val="tx1"/>
            </a:solidFill>
            <a:round/>
          </a:ln>
        </p:spPr>
        <p:txBody>
          <a:bodyPr/>
          <a:lstStyle/>
          <a:p>
            <a:r>
              <a:rPr lang="ru-RU" sz="3200" b="1">
                <a:solidFill>
                  <a:srgbClr val="09FF09"/>
                </a:solidFill>
              </a:rPr>
              <a:t>Тип темперамента  родителей</a:t>
            </a:r>
          </a:p>
        </p:txBody>
      </p:sp>
      <p:pic>
        <p:nvPicPr>
          <p:cNvPr id="17414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3810000"/>
            <a:ext cx="41148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24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   - </a:t>
            </a:r>
            <a:r>
              <a:rPr lang="ru-RU" sz="3000" b="1">
                <a:effectLst/>
              </a:rPr>
              <a:t>это врожденные особенности нервной системы человека, которые определяют динамику его психической деятельности  и поведения</a:t>
            </a:r>
          </a:p>
        </p:txBody>
      </p:sp>
      <p:pic>
        <p:nvPicPr>
          <p:cNvPr id="9220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3505200"/>
            <a:ext cx="40386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6" name="AutoShape 16"/>
          <p:cNvSpPr>
            <a:spLocks noChangeArrowheads="1"/>
          </p:cNvSpPr>
          <p:nvPr/>
        </p:nvSpPr>
        <p:spPr bwMode="auto">
          <a:xfrm>
            <a:off x="685800" y="0"/>
            <a:ext cx="8458200" cy="990600"/>
          </a:xfrm>
          <a:prstGeom prst="ribbon">
            <a:avLst>
              <a:gd name="adj1" fmla="val 21815"/>
              <a:gd name="adj2" fmla="val 50000"/>
            </a:avLst>
          </a:prstGeom>
          <a:solidFill>
            <a:srgbClr val="CC99FF">
              <a:alpha val="43137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 b="1">
                <a:solidFill>
                  <a:srgbClr val="10D23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Темперамент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ru-RU"/>
          </a:p>
          <a:p>
            <a:pPr>
              <a:buFont typeface="Wingdings" pitchFamily="2" charset="2"/>
              <a:buNone/>
            </a:pPr>
            <a:endParaRPr lang="ru-RU"/>
          </a:p>
          <a:p>
            <a:pPr>
              <a:buFont typeface="Wingdings" pitchFamily="2" charset="2"/>
              <a:buNone/>
            </a:pPr>
            <a:endParaRPr lang="ru-RU" b="1"/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228600" y="3124200"/>
            <a:ext cx="2438400" cy="900113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571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темперамент</a:t>
            </a:r>
          </a:p>
        </p:txBody>
      </p:sp>
      <p:sp>
        <p:nvSpPr>
          <p:cNvPr id="5126" name="AutoShape 6"/>
          <p:cNvSpPr>
            <a:spLocks noChangeArrowheads="1"/>
          </p:cNvSpPr>
          <p:nvPr/>
        </p:nvSpPr>
        <p:spPr bwMode="auto">
          <a:xfrm rot="-932702">
            <a:off x="2590800" y="2362200"/>
            <a:ext cx="2593975" cy="381000"/>
          </a:xfrm>
          <a:prstGeom prst="rightArrow">
            <a:avLst>
              <a:gd name="adj1" fmla="val 50000"/>
              <a:gd name="adj2" fmla="val 170208"/>
            </a:avLst>
          </a:prstGeom>
          <a:solidFill>
            <a:srgbClr val="CC99FF"/>
          </a:solidFill>
          <a:ln w="9525">
            <a:solidFill>
              <a:srgbClr val="CC99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Tahoma" pitchFamily="34" charset="0"/>
            </a:endParaRPr>
          </a:p>
        </p:txBody>
      </p:sp>
      <p:sp>
        <p:nvSpPr>
          <p:cNvPr id="5122" name="AutoShape 2"/>
          <p:cNvSpPr>
            <a:spLocks noChangeArrowheads="1"/>
          </p:cNvSpPr>
          <p:nvPr/>
        </p:nvSpPr>
        <p:spPr bwMode="auto">
          <a:xfrm rot="-322603">
            <a:off x="2819400" y="3048000"/>
            <a:ext cx="2814638" cy="381000"/>
          </a:xfrm>
          <a:prstGeom prst="rightArrow">
            <a:avLst>
              <a:gd name="adj1" fmla="val 50000"/>
              <a:gd name="adj2" fmla="val 184688"/>
            </a:avLst>
          </a:prstGeom>
          <a:solidFill>
            <a:srgbClr val="CC99FF"/>
          </a:solidFill>
          <a:ln w="9525">
            <a:solidFill>
              <a:srgbClr val="CC99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Tahoma" pitchFamily="34" charset="0"/>
            </a:endParaRPr>
          </a:p>
        </p:txBody>
      </p:sp>
      <p:sp>
        <p:nvSpPr>
          <p:cNvPr id="5123" name="AutoShape 3"/>
          <p:cNvSpPr>
            <a:spLocks noChangeArrowheads="1"/>
          </p:cNvSpPr>
          <p:nvPr/>
        </p:nvSpPr>
        <p:spPr bwMode="auto">
          <a:xfrm rot="325320">
            <a:off x="2819400" y="3733800"/>
            <a:ext cx="2362200" cy="381000"/>
          </a:xfrm>
          <a:prstGeom prst="rightArrow">
            <a:avLst>
              <a:gd name="adj1" fmla="val 50000"/>
              <a:gd name="adj2" fmla="val 155000"/>
            </a:avLst>
          </a:prstGeom>
          <a:solidFill>
            <a:srgbClr val="CC99FF"/>
          </a:solidFill>
          <a:ln w="9525">
            <a:solidFill>
              <a:srgbClr val="CC99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Tahoma" pitchFamily="34" charset="0"/>
            </a:endParaRPr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 rot="1060225">
            <a:off x="2438400" y="4495800"/>
            <a:ext cx="2616200" cy="381000"/>
          </a:xfrm>
          <a:prstGeom prst="rightArrow">
            <a:avLst>
              <a:gd name="adj1" fmla="val 50000"/>
              <a:gd name="adj2" fmla="val 171667"/>
            </a:avLst>
          </a:prstGeom>
          <a:solidFill>
            <a:srgbClr val="CC99FF"/>
          </a:solidFill>
          <a:ln w="9525">
            <a:solidFill>
              <a:srgbClr val="CC99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Tahoma" pitchFamily="34" charset="0"/>
            </a:endParaRPr>
          </a:p>
        </p:txBody>
      </p:sp>
      <p:sp>
        <p:nvSpPr>
          <p:cNvPr id="5136" name="AutoShape 16"/>
          <p:cNvSpPr>
            <a:spLocks noChangeArrowheads="1"/>
          </p:cNvSpPr>
          <p:nvPr/>
        </p:nvSpPr>
        <p:spPr bwMode="auto">
          <a:xfrm>
            <a:off x="381000" y="0"/>
            <a:ext cx="8458200" cy="990600"/>
          </a:xfrm>
          <a:prstGeom prst="ribbon">
            <a:avLst>
              <a:gd name="adj1" fmla="val 12500"/>
              <a:gd name="adj2" fmla="val 50000"/>
            </a:avLst>
          </a:prstGeom>
          <a:solidFill>
            <a:srgbClr val="CC99FF">
              <a:alpha val="42999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200" b="1">
                <a:solidFill>
                  <a:srgbClr val="10D23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Типы темперамента</a:t>
            </a:r>
          </a:p>
        </p:txBody>
      </p:sp>
      <p:pic>
        <p:nvPicPr>
          <p:cNvPr id="5135" name="Picture 15" descr="флегматик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27875" y="990600"/>
            <a:ext cx="2016125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4" name="Picture 14" descr="холерик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72338" y="2438400"/>
            <a:ext cx="1871662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3" name="Picture 13" descr="меланхолик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37400" y="3733800"/>
            <a:ext cx="2006600" cy="200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2" name="Picture 12" descr="сангвиник 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00" y="5105400"/>
            <a:ext cx="1979613" cy="197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1" name="AutoShape 11"/>
          <p:cNvSpPr>
            <a:spLocks noChangeArrowheads="1"/>
          </p:cNvSpPr>
          <p:nvPr/>
        </p:nvSpPr>
        <p:spPr bwMode="auto">
          <a:xfrm>
            <a:off x="5029200" y="5257800"/>
            <a:ext cx="1947863" cy="796925"/>
          </a:xfrm>
          <a:prstGeom prst="roundRect">
            <a:avLst>
              <a:gd name="adj" fmla="val 16667"/>
            </a:avLst>
          </a:prstGeom>
          <a:solidFill>
            <a:srgbClr val="FFFF00">
              <a:alpha val="63000"/>
            </a:srgbClr>
          </a:solidFill>
          <a:ln w="9525">
            <a:solidFill>
              <a:srgbClr val="FF99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сангвиник</a:t>
            </a:r>
          </a:p>
        </p:txBody>
      </p:sp>
      <p:sp>
        <p:nvSpPr>
          <p:cNvPr id="5129" name="Oval 9"/>
          <p:cNvSpPr>
            <a:spLocks noChangeArrowheads="1"/>
          </p:cNvSpPr>
          <p:nvPr/>
        </p:nvSpPr>
        <p:spPr bwMode="auto">
          <a:xfrm>
            <a:off x="5257800" y="3886200"/>
            <a:ext cx="2232025" cy="736600"/>
          </a:xfrm>
          <a:prstGeom prst="ellipse">
            <a:avLst/>
          </a:prstGeom>
          <a:solidFill>
            <a:srgbClr val="C0C0C0">
              <a:alpha val="89999"/>
            </a:srgbClr>
          </a:solidFill>
          <a:ln w="952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меланхолик</a:t>
            </a:r>
          </a:p>
        </p:txBody>
      </p:sp>
      <p:sp>
        <p:nvSpPr>
          <p:cNvPr id="5130" name="AutoShape 10"/>
          <p:cNvSpPr>
            <a:spLocks noChangeArrowheads="1"/>
          </p:cNvSpPr>
          <p:nvPr/>
        </p:nvSpPr>
        <p:spPr bwMode="auto">
          <a:xfrm>
            <a:off x="5334000" y="2819400"/>
            <a:ext cx="2209800" cy="838200"/>
          </a:xfrm>
          <a:prstGeom prst="parallelogram">
            <a:avLst>
              <a:gd name="adj" fmla="val 65909"/>
            </a:avLst>
          </a:prstGeom>
          <a:solidFill>
            <a:srgbClr val="FF0000">
              <a:alpha val="82001"/>
            </a:srgbClr>
          </a:solidFill>
          <a:ln w="9525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холерик</a:t>
            </a:r>
          </a:p>
        </p:txBody>
      </p:sp>
      <p:sp>
        <p:nvSpPr>
          <p:cNvPr id="2" name="Oval 9"/>
          <p:cNvSpPr>
            <a:spLocks noChangeArrowheads="1"/>
          </p:cNvSpPr>
          <p:nvPr/>
        </p:nvSpPr>
        <p:spPr bwMode="auto">
          <a:xfrm>
            <a:off x="5105400" y="1828800"/>
            <a:ext cx="2232025" cy="736600"/>
          </a:xfrm>
          <a:prstGeom prst="ellipse">
            <a:avLst/>
          </a:prstGeom>
          <a:solidFill>
            <a:srgbClr val="C0C0C0">
              <a:alpha val="89999"/>
            </a:srgbClr>
          </a:solidFill>
          <a:ln w="952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b="1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флегматик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800" decel="1000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0"/>
                            </p:stCondLst>
                            <p:childTnLst>
                              <p:par>
                                <p:cTn id="3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500"/>
                            </p:stCondLst>
                            <p:childTnLst>
                              <p:par>
                                <p:cTn id="3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000"/>
                            </p:stCondLst>
                            <p:childTnLst>
                              <p:par>
                                <p:cTn id="4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6500"/>
                            </p:stCondLst>
                            <p:childTnLst>
                              <p:par>
                                <p:cTn id="5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7000"/>
                            </p:stCondLst>
                            <p:childTnLst>
                              <p:par>
                                <p:cTn id="5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10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8000"/>
                            </p:stCondLst>
                            <p:childTnLst>
                              <p:par>
                                <p:cTn id="6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1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9000"/>
                            </p:stCondLst>
                            <p:childTnLst>
                              <p:par>
                                <p:cTn id="6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10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0"/>
                            </p:stCondLst>
                            <p:childTnLst>
                              <p:par>
                                <p:cTn id="6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 animBg="1"/>
      <p:bldP spid="5126" grpId="0" animBg="1"/>
      <p:bldP spid="5122" grpId="0" animBg="1"/>
      <p:bldP spid="5123" grpId="0" animBg="1"/>
      <p:bldP spid="5124" grpId="0" animBg="1"/>
      <p:bldP spid="5136" grpId="0" animBg="1"/>
      <p:bldP spid="5131" grpId="0" animBg="1"/>
      <p:bldP spid="5129" grpId="0" animBg="1"/>
      <p:bldP spid="5130" grpId="0" animBg="1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81200"/>
            <a:ext cx="8686800" cy="4114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800" b="1"/>
              <a:t>Круг </a:t>
            </a:r>
          </a:p>
          <a:p>
            <a:pPr>
              <a:buFont typeface="Wingdings" pitchFamily="2" charset="2"/>
              <a:buNone/>
            </a:pPr>
            <a:r>
              <a:rPr lang="ru-RU" sz="2800" b="1"/>
              <a:t>Айзенка</a:t>
            </a:r>
          </a:p>
        </p:txBody>
      </p:sp>
      <p:sp>
        <p:nvSpPr>
          <p:cNvPr id="20484" name="AutoShape 4"/>
          <p:cNvSpPr>
            <a:spLocks noChangeArrowheads="1"/>
          </p:cNvSpPr>
          <p:nvPr>
            <p:ph type="title"/>
          </p:nvPr>
        </p:nvSpPr>
        <p:spPr>
          <a:xfrm>
            <a:off x="457200" y="0"/>
            <a:ext cx="8229600" cy="1447800"/>
          </a:xfrm>
          <a:prstGeom prst="ribbon">
            <a:avLst>
              <a:gd name="adj1" fmla="val 12500"/>
              <a:gd name="adj2" fmla="val 50000"/>
            </a:avLst>
          </a:prstGeom>
          <a:solidFill>
            <a:srgbClr val="CC99FF">
              <a:alpha val="43137"/>
            </a:srgbClr>
          </a:solidFill>
          <a:ln>
            <a:solidFill>
              <a:schemeClr val="tx1"/>
            </a:solidFill>
            <a:round/>
          </a:ln>
        </p:spPr>
        <p:txBody>
          <a:bodyPr/>
          <a:lstStyle/>
          <a:p>
            <a:r>
              <a:rPr lang="ru-RU" sz="3200" b="1">
                <a:solidFill>
                  <a:srgbClr val="10D235"/>
                </a:solidFill>
                <a:latin typeface="Arial Unicode MS" pitchFamily="34" charset="-128"/>
              </a:rPr>
              <a:t>Особенности типов темперамента</a:t>
            </a:r>
          </a:p>
        </p:txBody>
      </p:sp>
      <p:pic>
        <p:nvPicPr>
          <p:cNvPr id="1126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524000"/>
            <a:ext cx="54864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AutoShape 4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371600"/>
          </a:xfrm>
          <a:prstGeom prst="ribbon">
            <a:avLst>
              <a:gd name="adj1" fmla="val 12500"/>
              <a:gd name="adj2" fmla="val 50000"/>
            </a:avLst>
          </a:prstGeom>
          <a:solidFill>
            <a:srgbClr val="CC99FF">
              <a:alpha val="43137"/>
            </a:srgbClr>
          </a:solidFill>
          <a:ln>
            <a:solidFill>
              <a:schemeClr val="tx1"/>
            </a:solidFill>
            <a:round/>
          </a:ln>
        </p:spPr>
        <p:txBody>
          <a:bodyPr/>
          <a:lstStyle/>
          <a:p>
            <a:r>
              <a:rPr lang="ru-RU" sz="3200" b="1">
                <a:solidFill>
                  <a:srgbClr val="10D235"/>
                </a:solidFill>
              </a:rPr>
              <a:t>Движения и походка</a:t>
            </a:r>
          </a:p>
        </p:txBody>
      </p:sp>
      <p:pic>
        <p:nvPicPr>
          <p:cNvPr id="12293" name="Picture 3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209800" y="1981200"/>
            <a:ext cx="4648200" cy="4419600"/>
          </a:xfrm>
          <a:noFill/>
          <a:ln/>
        </p:spPr>
      </p:pic>
      <p:sp>
        <p:nvSpPr>
          <p:cNvPr id="9224" name="AutoShape 8"/>
          <p:cNvSpPr>
            <a:spLocks noChangeArrowheads="1"/>
          </p:cNvSpPr>
          <p:nvPr/>
        </p:nvSpPr>
        <p:spPr bwMode="auto">
          <a:xfrm rot="-8962652">
            <a:off x="2209800" y="2362200"/>
            <a:ext cx="800100" cy="363538"/>
          </a:xfrm>
          <a:prstGeom prst="rightArrow">
            <a:avLst>
              <a:gd name="adj1" fmla="val 50000"/>
              <a:gd name="adj2" fmla="val 55022"/>
            </a:avLst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endParaRPr lang="ru-RU">
              <a:latin typeface="Tahoma" pitchFamily="34" charset="0"/>
            </a:endParaRPr>
          </a:p>
        </p:txBody>
      </p:sp>
      <p:sp>
        <p:nvSpPr>
          <p:cNvPr id="9226" name="AutoShape 10"/>
          <p:cNvSpPr>
            <a:spLocks noChangeArrowheads="1"/>
          </p:cNvSpPr>
          <p:nvPr/>
        </p:nvSpPr>
        <p:spPr bwMode="auto">
          <a:xfrm rot="8730417">
            <a:off x="2209800" y="5181600"/>
            <a:ext cx="900113" cy="381000"/>
          </a:xfrm>
          <a:prstGeom prst="rightArrow">
            <a:avLst>
              <a:gd name="adj1" fmla="val 50000"/>
              <a:gd name="adj2" fmla="val 59063"/>
            </a:avLst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endParaRPr lang="ru-RU">
              <a:latin typeface="Tahoma" pitchFamily="34" charset="0"/>
            </a:endParaRPr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0" y="5181600"/>
            <a:ext cx="2209800" cy="95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19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стремительный,</a:t>
            </a:r>
          </a:p>
          <a:p>
            <a:pPr algn="ctr"/>
            <a:r>
              <a:rPr lang="ru-RU" sz="19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резкий,</a:t>
            </a:r>
          </a:p>
          <a:p>
            <a:pPr algn="ctr"/>
            <a:r>
              <a:rPr lang="ru-RU" sz="19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напряженный</a:t>
            </a:r>
          </a:p>
        </p:txBody>
      </p:sp>
      <p:sp>
        <p:nvSpPr>
          <p:cNvPr id="12299" name="Rectangle 11"/>
          <p:cNvSpPr>
            <a:spLocks noChangeArrowheads="1"/>
          </p:cNvSpPr>
          <p:nvPr/>
        </p:nvSpPr>
        <p:spPr bwMode="auto">
          <a:xfrm>
            <a:off x="7086600" y="2133600"/>
            <a:ext cx="2743200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900" b="1"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замедленный,</a:t>
            </a:r>
          </a:p>
          <a:p>
            <a:r>
              <a:rPr lang="ru-RU" sz="1900" b="1"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нерешительный</a:t>
            </a:r>
          </a:p>
        </p:txBody>
      </p:sp>
      <p:sp>
        <p:nvSpPr>
          <p:cNvPr id="9228" name="AutoShape 12"/>
          <p:cNvSpPr>
            <a:spLocks noChangeArrowheads="1"/>
          </p:cNvSpPr>
          <p:nvPr/>
        </p:nvSpPr>
        <p:spPr bwMode="auto">
          <a:xfrm rot="-1902963">
            <a:off x="6019800" y="2667000"/>
            <a:ext cx="774700" cy="406400"/>
          </a:xfrm>
          <a:prstGeom prst="rightArrow">
            <a:avLst>
              <a:gd name="adj1" fmla="val 50000"/>
              <a:gd name="adj2" fmla="val 47656"/>
            </a:avLst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Tahoma" pitchFamily="34" charset="0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7315200" y="5105400"/>
            <a:ext cx="1828800" cy="139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19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подвижный,</a:t>
            </a:r>
          </a:p>
          <a:p>
            <a:pPr algn="ctr"/>
            <a:r>
              <a:rPr lang="ru-RU" sz="19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быстрый,</a:t>
            </a:r>
          </a:p>
          <a:p>
            <a:pPr algn="ctr"/>
            <a:r>
              <a:rPr lang="ru-RU" sz="19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«непоседа»</a:t>
            </a:r>
          </a:p>
          <a:p>
            <a:pPr algn="ctr">
              <a:spcBef>
                <a:spcPct val="50000"/>
              </a:spcBef>
            </a:pPr>
            <a:endParaRPr lang="ru-RU" sz="190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9222" name="AutoShape 6"/>
          <p:cNvSpPr>
            <a:spLocks noChangeArrowheads="1"/>
          </p:cNvSpPr>
          <p:nvPr/>
        </p:nvSpPr>
        <p:spPr bwMode="auto">
          <a:xfrm rot="2382619">
            <a:off x="6172200" y="5410200"/>
            <a:ext cx="762000" cy="3810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Tahoma" pitchFamily="34" charset="0"/>
            </a:endParaRP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152400" y="2089150"/>
            <a:ext cx="2133600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900" b="1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медлительный, расслабленный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 animBg="1"/>
      <p:bldP spid="9224" grpId="0" animBg="1"/>
      <p:bldP spid="9226" grpId="0" animBg="1"/>
      <p:bldP spid="9228" grpId="0" animBg="1"/>
      <p:bldP spid="92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  <a:p>
            <a:pPr>
              <a:buFont typeface="Wingdings" pitchFamily="2" charset="2"/>
              <a:buNone/>
            </a:pPr>
            <a:endParaRPr lang="ru-RU"/>
          </a:p>
        </p:txBody>
      </p:sp>
      <p:sp>
        <p:nvSpPr>
          <p:cNvPr id="17412" name="AutoShape 4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295400"/>
          </a:xfrm>
          <a:prstGeom prst="ribbon">
            <a:avLst>
              <a:gd name="adj1" fmla="val 12500"/>
              <a:gd name="adj2" fmla="val 50000"/>
            </a:avLst>
          </a:prstGeom>
          <a:solidFill>
            <a:srgbClr val="CC99FF">
              <a:alpha val="43137"/>
            </a:srgbClr>
          </a:solidFill>
          <a:ln>
            <a:solidFill>
              <a:schemeClr val="tx1"/>
            </a:solidFill>
            <a:round/>
          </a:ln>
        </p:spPr>
        <p:txBody>
          <a:bodyPr/>
          <a:lstStyle/>
          <a:p>
            <a:r>
              <a:rPr lang="ru-RU" sz="3200" b="1">
                <a:solidFill>
                  <a:srgbClr val="10D235"/>
                </a:solidFill>
                <a:latin typeface="Arial Unicode MS" pitchFamily="34" charset="-128"/>
              </a:rPr>
              <a:t>Мимика и типы темперамента</a:t>
            </a:r>
          </a:p>
        </p:txBody>
      </p:sp>
      <p:pic>
        <p:nvPicPr>
          <p:cNvPr id="13317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1828800"/>
            <a:ext cx="5943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>
            <p:ph type="title"/>
          </p:nvPr>
        </p:nvSpPr>
        <p:spPr>
          <a:xfrm>
            <a:off x="533400" y="0"/>
            <a:ext cx="8229600" cy="1295400"/>
          </a:xfrm>
          <a:prstGeom prst="ribbon">
            <a:avLst>
              <a:gd name="adj1" fmla="val 12426"/>
              <a:gd name="adj2" fmla="val 50000"/>
            </a:avLst>
          </a:prstGeom>
          <a:solidFill>
            <a:srgbClr val="CC99FF">
              <a:alpha val="43137"/>
            </a:srgbClr>
          </a:solidFill>
          <a:ln>
            <a:solidFill>
              <a:schemeClr val="tx1"/>
            </a:solidFill>
            <a:round/>
          </a:ln>
        </p:spPr>
        <p:txBody>
          <a:bodyPr/>
          <a:lstStyle/>
          <a:p>
            <a:r>
              <a:rPr lang="ru-RU" sz="4000" b="1">
                <a:latin typeface="Arial Unicode MS" pitchFamily="34" charset="-128"/>
              </a:rPr>
              <a:t/>
            </a:r>
            <a:br>
              <a:rPr lang="ru-RU" sz="4000" b="1">
                <a:latin typeface="Arial Unicode MS" pitchFamily="34" charset="-128"/>
              </a:rPr>
            </a:br>
            <a:r>
              <a:rPr lang="ru-RU" sz="4000" b="1">
                <a:latin typeface="Arial Unicode MS" pitchFamily="34" charset="-128"/>
              </a:rPr>
              <a:t/>
            </a:r>
            <a:br>
              <a:rPr lang="ru-RU" sz="4000" b="1">
                <a:latin typeface="Arial Unicode MS" pitchFamily="34" charset="-128"/>
              </a:rPr>
            </a:br>
            <a:r>
              <a:rPr lang="ru-RU" sz="4000" b="1">
                <a:latin typeface="Arial Unicode MS" pitchFamily="34" charset="-128"/>
              </a:rPr>
              <a:t/>
            </a:r>
            <a:br>
              <a:rPr lang="ru-RU" sz="4000" b="1">
                <a:latin typeface="Arial Unicode MS" pitchFamily="34" charset="-128"/>
              </a:rPr>
            </a:br>
            <a:r>
              <a:rPr lang="ru-RU" sz="4000" b="1">
                <a:latin typeface="Arial Unicode MS" pitchFamily="34" charset="-128"/>
              </a:rPr>
              <a:t/>
            </a:r>
            <a:br>
              <a:rPr lang="ru-RU" sz="4000" b="1">
                <a:latin typeface="Arial Unicode MS" pitchFamily="34" charset="-128"/>
              </a:rPr>
            </a:br>
            <a:r>
              <a:rPr lang="ru-RU" sz="4000" b="1">
                <a:latin typeface="Arial Unicode MS" pitchFamily="34" charset="-128"/>
              </a:rPr>
              <a:t/>
            </a:r>
            <a:br>
              <a:rPr lang="ru-RU" sz="4000" b="1">
                <a:latin typeface="Arial Unicode MS" pitchFamily="34" charset="-128"/>
              </a:rPr>
            </a:br>
            <a:endParaRPr lang="ru-RU" sz="4000" b="1">
              <a:latin typeface="Arial Unicode MS" pitchFamily="34" charset="-128"/>
            </a:endParaRP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2209800" y="0"/>
            <a:ext cx="4724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>
                <a:solidFill>
                  <a:srgbClr val="10D23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Типы темперамента</a:t>
            </a:r>
          </a:p>
          <a:p>
            <a:pPr algn="ctr">
              <a:spcBef>
                <a:spcPct val="50000"/>
              </a:spcBef>
            </a:pPr>
            <a:r>
              <a:rPr lang="ru-RU" sz="3200" b="1">
                <a:solidFill>
                  <a:srgbClr val="10D23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по Х. Бидструпу</a:t>
            </a:r>
          </a:p>
        </p:txBody>
      </p:sp>
      <p:pic>
        <p:nvPicPr>
          <p:cNvPr id="12296" name="Picture 8" descr="психология сангвиник">
            <a:hlinkClick r:id="" action="ppaction://noaction"/>
          </p:cNvPr>
          <p:cNvPicPr>
            <a:picLocks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81000" y="2057400"/>
            <a:ext cx="3816350" cy="1925638"/>
          </a:xfrm>
          <a:noFill/>
          <a:ln/>
        </p:spPr>
      </p:pic>
      <p:pic>
        <p:nvPicPr>
          <p:cNvPr id="12299" name="Picture 11" descr="психология меланхолик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2057400"/>
            <a:ext cx="36576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8" name="Picture 10" descr="психология холерик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4419600"/>
            <a:ext cx="3733800" cy="198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7" name="Picture 9" descr="психология флегматик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05400" y="4419600"/>
            <a:ext cx="37338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81000" y="1371600"/>
            <a:ext cx="8534400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Представьте: вы сидите на скамейке, рядом с вами лежит ваша шляпа, к вам подходит человек и садится на неё! Как вы отреагируете?</a:t>
            </a:r>
          </a:p>
          <a:p>
            <a:pPr>
              <a:spcBef>
                <a:spcPct val="50000"/>
              </a:spcBef>
            </a:pPr>
            <a:endParaRPr lang="ru-RU" b="1">
              <a:latin typeface="Tahoma" pitchFamily="34" charset="0"/>
            </a:endParaRP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952500" y="4038600"/>
            <a:ext cx="2628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1. Сангвиник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5524500" y="3962400"/>
            <a:ext cx="3009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2. Меланхолик</a:t>
            </a:r>
          </a:p>
        </p:txBody>
      </p: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1165225" y="6400800"/>
            <a:ext cx="26447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3. Холерик</a:t>
            </a:r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5715000" y="6324600"/>
            <a:ext cx="3048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4. Флегматик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4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6" name="AutoShape 16"/>
          <p:cNvSpPr>
            <a:spLocks noChangeArrowheads="1"/>
          </p:cNvSpPr>
          <p:nvPr>
            <p:ph type="title"/>
          </p:nvPr>
        </p:nvSpPr>
        <p:spPr>
          <a:xfrm>
            <a:off x="457200" y="0"/>
            <a:ext cx="8229600" cy="1219200"/>
          </a:xfrm>
          <a:prstGeom prst="ribbon">
            <a:avLst>
              <a:gd name="adj1" fmla="val 12500"/>
              <a:gd name="adj2" fmla="val 50000"/>
            </a:avLst>
          </a:prstGeom>
          <a:solidFill>
            <a:srgbClr val="CC99FF">
              <a:alpha val="43137"/>
            </a:srgbClr>
          </a:solidFill>
          <a:ln>
            <a:solidFill>
              <a:schemeClr val="tx1"/>
            </a:solidFill>
            <a:round/>
          </a:ln>
        </p:spPr>
        <p:txBody>
          <a:bodyPr/>
          <a:lstStyle/>
          <a:p>
            <a:r>
              <a:rPr lang="ru-RU" sz="3200" b="1">
                <a:solidFill>
                  <a:srgbClr val="10D235"/>
                </a:solidFill>
              </a:rPr>
              <a:t>Роль темперамента в общении</a:t>
            </a:r>
          </a:p>
        </p:txBody>
      </p:sp>
      <p:sp>
        <p:nvSpPr>
          <p:cNvPr id="10244" name="AutoShape 4"/>
          <p:cNvSpPr>
            <a:spLocks noChangeArrowheads="1"/>
          </p:cNvSpPr>
          <p:nvPr>
            <p:ph type="body" idx="1"/>
          </p:nvPr>
        </p:nvSpPr>
        <p:spPr>
          <a:xfrm>
            <a:off x="6858000" y="4191000"/>
            <a:ext cx="2057400" cy="685800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/>
          <a:lstStyle/>
          <a:p>
            <a:pPr algn="ctr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sz="2000" b="1"/>
              <a:t>меланхолик</a:t>
            </a:r>
          </a:p>
        </p:txBody>
      </p:sp>
      <p:sp>
        <p:nvSpPr>
          <p:cNvPr id="2" name="AutoShape 4"/>
          <p:cNvSpPr>
            <a:spLocks noChangeArrowheads="1"/>
          </p:cNvSpPr>
          <p:nvPr/>
        </p:nvSpPr>
        <p:spPr bwMode="auto">
          <a:xfrm>
            <a:off x="5410200" y="1752600"/>
            <a:ext cx="2209800" cy="533400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80000"/>
              </a:lnSpc>
            </a:pPr>
            <a:r>
              <a:rPr lang="ru-RU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сангвиник</a:t>
            </a:r>
          </a:p>
        </p:txBody>
      </p:sp>
      <p:sp>
        <p:nvSpPr>
          <p:cNvPr id="3" name="AutoShape 4"/>
          <p:cNvSpPr>
            <a:spLocks noChangeArrowheads="1"/>
          </p:cNvSpPr>
          <p:nvPr/>
        </p:nvSpPr>
        <p:spPr bwMode="auto">
          <a:xfrm>
            <a:off x="152400" y="4114800"/>
            <a:ext cx="2133600" cy="762000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80000"/>
              </a:lnSpc>
            </a:pPr>
            <a:r>
              <a:rPr lang="ru-RU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флегматик</a:t>
            </a:r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auto">
          <a:xfrm>
            <a:off x="990600" y="1828800"/>
            <a:ext cx="1905000" cy="457200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80000"/>
              </a:lnSpc>
            </a:pPr>
            <a:r>
              <a:rPr lang="ru-RU" b="1">
                <a:effectLst>
                  <a:outerShdw blurRad="38100" dist="38100" dir="2700000" algn="tl">
                    <a:srgbClr val="000000"/>
                  </a:outerShdw>
                </a:effectLst>
              </a:rPr>
              <a:t>ХОЛЕРИК</a:t>
            </a:r>
          </a:p>
        </p:txBody>
      </p:sp>
      <p:cxnSp>
        <p:nvCxnSpPr>
          <p:cNvPr id="10253" name="AutoShape 13"/>
          <p:cNvCxnSpPr>
            <a:cxnSpLocks noChangeShapeType="1"/>
          </p:cNvCxnSpPr>
          <p:nvPr/>
        </p:nvCxnSpPr>
        <p:spPr bwMode="auto">
          <a:xfrm flipH="1" flipV="1">
            <a:off x="1447800" y="4876800"/>
            <a:ext cx="304800" cy="609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0252" name="AutoShape 12"/>
          <p:cNvCxnSpPr>
            <a:cxnSpLocks noChangeShapeType="1"/>
          </p:cNvCxnSpPr>
          <p:nvPr/>
        </p:nvCxnSpPr>
        <p:spPr bwMode="auto">
          <a:xfrm>
            <a:off x="2209800" y="2438400"/>
            <a:ext cx="3810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0247" name="AutoShape 7"/>
          <p:cNvCxnSpPr>
            <a:cxnSpLocks noChangeShapeType="1"/>
          </p:cNvCxnSpPr>
          <p:nvPr/>
        </p:nvCxnSpPr>
        <p:spPr bwMode="auto">
          <a:xfrm flipH="1">
            <a:off x="6324600" y="2362200"/>
            <a:ext cx="30480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0254" name="AutoShape 14"/>
          <p:cNvCxnSpPr>
            <a:cxnSpLocks noChangeShapeType="1"/>
          </p:cNvCxnSpPr>
          <p:nvPr/>
        </p:nvCxnSpPr>
        <p:spPr bwMode="auto">
          <a:xfrm flipH="1">
            <a:off x="7315200" y="4953000"/>
            <a:ext cx="38100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4343" name="AutoShape 7"/>
          <p:cNvSpPr>
            <a:spLocks noChangeArrowheads="1"/>
          </p:cNvSpPr>
          <p:nvPr/>
        </p:nvSpPr>
        <p:spPr bwMode="auto">
          <a:xfrm>
            <a:off x="304800" y="5715000"/>
            <a:ext cx="2590800" cy="736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2400" b="1">
              <a:solidFill>
                <a:srgbClr val="C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2133600" y="3048000"/>
            <a:ext cx="2286000" cy="9144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2400" b="1">
              <a:solidFill>
                <a:srgbClr val="C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sp>
        <p:nvSpPr>
          <p:cNvPr id="6" name="AutoShape 7"/>
          <p:cNvSpPr>
            <a:spLocks noChangeArrowheads="1"/>
          </p:cNvSpPr>
          <p:nvPr/>
        </p:nvSpPr>
        <p:spPr bwMode="auto">
          <a:xfrm>
            <a:off x="6096000" y="5715000"/>
            <a:ext cx="2819400" cy="685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2400" b="1">
              <a:solidFill>
                <a:srgbClr val="C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4800600" y="3048000"/>
            <a:ext cx="2286000" cy="9144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2400" b="1">
              <a:solidFill>
                <a:srgbClr val="C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sp>
        <p:nvSpPr>
          <p:cNvPr id="15380" name="Text Box 20"/>
          <p:cNvSpPr txBox="1">
            <a:spLocks noChangeArrowheads="1"/>
          </p:cNvSpPr>
          <p:nvPr/>
        </p:nvSpPr>
        <p:spPr bwMode="auto">
          <a:xfrm>
            <a:off x="2209800" y="3048000"/>
            <a:ext cx="20574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подчиняет, </a:t>
            </a:r>
          </a:p>
          <a:p>
            <a:r>
              <a: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непреклонный, властный</a:t>
            </a:r>
          </a:p>
        </p:txBody>
      </p:sp>
      <p:sp>
        <p:nvSpPr>
          <p:cNvPr id="15381" name="Text Box 21"/>
          <p:cNvSpPr txBox="1">
            <a:spLocks noChangeArrowheads="1"/>
          </p:cNvSpPr>
          <p:nvPr/>
        </p:nvSpPr>
        <p:spPr bwMode="auto">
          <a:xfrm>
            <a:off x="4876800" y="3048000"/>
            <a:ext cx="2168525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развлекатель, </a:t>
            </a:r>
          </a:p>
          <a:p>
            <a:r>
              <a: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старается всех развеселить</a:t>
            </a:r>
          </a:p>
        </p:txBody>
      </p:sp>
      <p:sp>
        <p:nvSpPr>
          <p:cNvPr id="15382" name="Text Box 22"/>
          <p:cNvSpPr txBox="1">
            <a:spLocks noChangeArrowheads="1"/>
          </p:cNvSpPr>
          <p:nvPr/>
        </p:nvSpPr>
        <p:spPr bwMode="auto">
          <a:xfrm>
            <a:off x="609600" y="5672138"/>
            <a:ext cx="22621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спокойный, </a:t>
            </a:r>
          </a:p>
          <a:p>
            <a:r>
              <a: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наблюдательный</a:t>
            </a:r>
          </a:p>
        </p:txBody>
      </p:sp>
      <p:sp>
        <p:nvSpPr>
          <p:cNvPr id="15383" name="Text Box 23"/>
          <p:cNvSpPr txBox="1">
            <a:spLocks noChangeArrowheads="1"/>
          </p:cNvSpPr>
          <p:nvPr/>
        </p:nvSpPr>
        <p:spPr bwMode="auto">
          <a:xfrm>
            <a:off x="6096000" y="5715000"/>
            <a:ext cx="3048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ранимый, </a:t>
            </a:r>
          </a:p>
          <a:p>
            <a:r>
              <a: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ведомый, беззащитный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500"/>
                            </p:stCondLst>
                            <p:childTnLst>
                              <p:par>
                                <p:cTn id="3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500"/>
                            </p:stCondLst>
                            <p:childTnLst>
                              <p:par>
                                <p:cTn id="4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6000"/>
                            </p:stCondLst>
                            <p:childTnLst>
                              <p:par>
                                <p:cTn id="48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0" dur="10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7000"/>
                            </p:stCondLst>
                            <p:childTnLst>
                              <p:par>
                                <p:cTn id="52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8000"/>
                            </p:stCondLst>
                            <p:childTnLst>
                              <p:par>
                                <p:cTn id="56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9000"/>
                            </p:stCondLst>
                            <p:childTnLst>
                              <p:par>
                                <p:cTn id="60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6" grpId="0" animBg="1"/>
      <p:bldP spid="10244" grpId="0" animBg="1"/>
      <p:bldP spid="2" grpId="0" animBg="1"/>
      <p:bldP spid="3" grpId="0" animBg="1"/>
      <p:bldP spid="4" grpId="0" animBg="1"/>
      <p:bldP spid="14343" grpId="0" animBg="1" autoUpdateAnimBg="0"/>
      <p:bldP spid="5" grpId="0" animBg="1" autoUpdateAnimBg="0"/>
      <p:bldP spid="6" grpId="0" animBg="1" autoUpdateAnimBg="0"/>
      <p:bldP spid="7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6" name="AutoShape 16"/>
          <p:cNvSpPr>
            <a:spLocks noChangeArrowheads="1"/>
          </p:cNvSpPr>
          <p:nvPr>
            <p:ph type="title"/>
          </p:nvPr>
        </p:nvSpPr>
        <p:spPr>
          <a:xfrm>
            <a:off x="533400" y="0"/>
            <a:ext cx="8229600" cy="1371600"/>
          </a:xfrm>
          <a:prstGeom prst="ribbon">
            <a:avLst>
              <a:gd name="adj1" fmla="val 12500"/>
              <a:gd name="adj2" fmla="val 50000"/>
            </a:avLst>
          </a:prstGeom>
          <a:solidFill>
            <a:srgbClr val="CC99FF">
              <a:alpha val="43137"/>
            </a:srgbClr>
          </a:solidFill>
          <a:ln>
            <a:solidFill>
              <a:schemeClr val="tx1"/>
            </a:solidFill>
            <a:round/>
          </a:ln>
        </p:spPr>
        <p:txBody>
          <a:bodyPr/>
          <a:lstStyle/>
          <a:p>
            <a:r>
              <a:rPr lang="ru-RU" sz="3200" b="1">
                <a:solidFill>
                  <a:srgbClr val="10D235"/>
                </a:solidFill>
                <a:latin typeface="Arial Unicode MS" pitchFamily="34" charset="-128"/>
              </a:rPr>
              <a:t>Определите тип темперамента</a:t>
            </a:r>
          </a:p>
        </p:txBody>
      </p:sp>
      <p:sp>
        <p:nvSpPr>
          <p:cNvPr id="14343" name="AutoShape 7"/>
          <p:cNvSpPr>
            <a:spLocks noChangeArrowheads="1"/>
          </p:cNvSpPr>
          <p:nvPr>
            <p:ph type="body" idx="1"/>
          </p:nvPr>
        </p:nvSpPr>
        <p:spPr>
          <a:xfrm>
            <a:off x="457200" y="1600200"/>
            <a:ext cx="1676400" cy="58737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>
            <a:solidFill>
              <a:schemeClr val="hlink"/>
            </a:solidFill>
            <a:round/>
          </a:ln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b="1"/>
              <a:t>?</a:t>
            </a: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457200" y="3200400"/>
            <a:ext cx="1676400" cy="5334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None/>
            </a:pPr>
            <a:r>
              <a:rPr lang="ru-RU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?</a:t>
            </a:r>
          </a:p>
        </p:txBody>
      </p:sp>
      <p:sp>
        <p:nvSpPr>
          <p:cNvPr id="3" name="AutoShape 7"/>
          <p:cNvSpPr>
            <a:spLocks noChangeArrowheads="1"/>
          </p:cNvSpPr>
          <p:nvPr/>
        </p:nvSpPr>
        <p:spPr bwMode="auto">
          <a:xfrm>
            <a:off x="533400" y="4343400"/>
            <a:ext cx="1676400" cy="5334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None/>
            </a:pPr>
            <a:r>
              <a:rPr lang="ru-RU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?</a:t>
            </a:r>
          </a:p>
        </p:txBody>
      </p:sp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533400" y="5486400"/>
            <a:ext cx="1676400" cy="5334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None/>
            </a:pPr>
            <a:r>
              <a:rPr lang="ru-RU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?</a:t>
            </a:r>
          </a:p>
        </p:txBody>
      </p:sp>
      <p:sp>
        <p:nvSpPr>
          <p:cNvPr id="14341" name="AutoShape 5"/>
          <p:cNvSpPr>
            <a:spLocks noChangeArrowheads="1"/>
          </p:cNvSpPr>
          <p:nvPr/>
        </p:nvSpPr>
        <p:spPr bwMode="auto">
          <a:xfrm rot="-884972">
            <a:off x="2362200" y="1905000"/>
            <a:ext cx="2209800" cy="269875"/>
          </a:xfrm>
          <a:prstGeom prst="rightArrow">
            <a:avLst>
              <a:gd name="adj1" fmla="val 50000"/>
              <a:gd name="adj2" fmla="val 204706"/>
            </a:avLst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Tahoma" pitchFamily="34" charset="0"/>
            </a:endParaRPr>
          </a:p>
        </p:txBody>
      </p:sp>
      <p:sp>
        <p:nvSpPr>
          <p:cNvPr id="14338" name="AutoShape 2"/>
          <p:cNvSpPr>
            <a:spLocks noChangeArrowheads="1"/>
          </p:cNvSpPr>
          <p:nvPr/>
        </p:nvSpPr>
        <p:spPr bwMode="auto">
          <a:xfrm rot="-426828">
            <a:off x="2286000" y="3200400"/>
            <a:ext cx="2438400" cy="336550"/>
          </a:xfrm>
          <a:prstGeom prst="rightArrow">
            <a:avLst>
              <a:gd name="adj1" fmla="val 50000"/>
              <a:gd name="adj2" fmla="val 181132"/>
            </a:avLst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Tahoma" pitchFamily="34" charset="0"/>
            </a:endParaRPr>
          </a:p>
        </p:txBody>
      </p:sp>
      <p:sp>
        <p:nvSpPr>
          <p:cNvPr id="14339" name="AutoShape 3"/>
          <p:cNvSpPr>
            <a:spLocks noChangeArrowheads="1"/>
          </p:cNvSpPr>
          <p:nvPr/>
        </p:nvSpPr>
        <p:spPr bwMode="auto">
          <a:xfrm rot="242430">
            <a:off x="2286000" y="4495800"/>
            <a:ext cx="2590800" cy="231775"/>
          </a:xfrm>
          <a:prstGeom prst="rightArrow">
            <a:avLst>
              <a:gd name="adj1" fmla="val 50000"/>
              <a:gd name="adj2" fmla="val 279452"/>
            </a:avLst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Tahoma" pitchFamily="34" charset="0"/>
            </a:endParaRPr>
          </a:p>
        </p:txBody>
      </p:sp>
      <p:sp>
        <p:nvSpPr>
          <p:cNvPr id="14340" name="AutoShape 4"/>
          <p:cNvSpPr>
            <a:spLocks noChangeArrowheads="1"/>
          </p:cNvSpPr>
          <p:nvPr/>
        </p:nvSpPr>
        <p:spPr bwMode="auto">
          <a:xfrm rot="658928">
            <a:off x="2438400" y="5715000"/>
            <a:ext cx="2286000" cy="193675"/>
          </a:xfrm>
          <a:prstGeom prst="rightArrow">
            <a:avLst>
              <a:gd name="adj1" fmla="val 50000"/>
              <a:gd name="adj2" fmla="val 295082"/>
            </a:avLst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Tahoma" pitchFamily="34" charset="0"/>
            </a:endParaRPr>
          </a:p>
        </p:txBody>
      </p:sp>
      <p:sp>
        <p:nvSpPr>
          <p:cNvPr id="14347" name="AutoShape 11"/>
          <p:cNvSpPr>
            <a:spLocks noChangeArrowheads="1"/>
          </p:cNvSpPr>
          <p:nvPr/>
        </p:nvSpPr>
        <p:spPr bwMode="auto">
          <a:xfrm flipH="1">
            <a:off x="4953000" y="1447800"/>
            <a:ext cx="4191000" cy="1295400"/>
          </a:xfrm>
          <a:prstGeom prst="flowChartManualInpu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1400" b="1">
              <a:latin typeface="Tahoma" pitchFamily="34" charset="0"/>
            </a:endParaRPr>
          </a:p>
        </p:txBody>
      </p:sp>
      <p:sp>
        <p:nvSpPr>
          <p:cNvPr id="14348" name="AutoShape 12"/>
          <p:cNvSpPr>
            <a:spLocks noChangeArrowheads="1"/>
          </p:cNvSpPr>
          <p:nvPr/>
        </p:nvSpPr>
        <p:spPr bwMode="auto">
          <a:xfrm flipH="1">
            <a:off x="4953000" y="2819400"/>
            <a:ext cx="4191000" cy="1295400"/>
          </a:xfrm>
          <a:prstGeom prst="flowChartManualInpu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1400" b="1">
              <a:latin typeface="Tahoma" pitchFamily="34" charset="0"/>
            </a:endParaRPr>
          </a:p>
        </p:txBody>
      </p:sp>
      <p:sp>
        <p:nvSpPr>
          <p:cNvPr id="14350" name="AutoShape 14"/>
          <p:cNvSpPr>
            <a:spLocks noChangeArrowheads="1"/>
          </p:cNvSpPr>
          <p:nvPr/>
        </p:nvSpPr>
        <p:spPr bwMode="auto">
          <a:xfrm flipH="1">
            <a:off x="4953000" y="4191000"/>
            <a:ext cx="4191000" cy="1371600"/>
          </a:xfrm>
          <a:prstGeom prst="flowChartManualInpu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1400" b="1">
              <a:latin typeface="Tahoma" pitchFamily="34" charset="0"/>
            </a:endParaRPr>
          </a:p>
        </p:txBody>
      </p:sp>
      <p:sp>
        <p:nvSpPr>
          <p:cNvPr id="14349" name="AutoShape 13"/>
          <p:cNvSpPr>
            <a:spLocks noChangeArrowheads="1"/>
          </p:cNvSpPr>
          <p:nvPr/>
        </p:nvSpPr>
        <p:spPr bwMode="auto">
          <a:xfrm flipH="1">
            <a:off x="4953000" y="5715000"/>
            <a:ext cx="4191000" cy="1143000"/>
          </a:xfrm>
          <a:prstGeom prst="flowChartManualInpu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1400" b="1">
              <a:latin typeface="Tahoma" pitchFamily="34" charset="0"/>
            </a:endParaRPr>
          </a:p>
        </p:txBody>
      </p:sp>
      <p:sp>
        <p:nvSpPr>
          <p:cNvPr id="16403" name="Text Box 19"/>
          <p:cNvSpPr txBox="1">
            <a:spLocks noChangeArrowheads="1"/>
          </p:cNvSpPr>
          <p:nvPr/>
        </p:nvSpPr>
        <p:spPr bwMode="auto">
          <a:xfrm>
            <a:off x="4953000" y="1600200"/>
            <a:ext cx="4459288" cy="95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ru-RU" sz="1900" b="1"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Человек подвижный, </a:t>
            </a:r>
          </a:p>
          <a:p>
            <a:pPr marL="342900" indent="-342900"/>
            <a:r>
              <a:rPr lang="ru-RU" sz="1900" b="1"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веселый, стремящийся к </a:t>
            </a:r>
          </a:p>
          <a:p>
            <a:pPr marL="342900" indent="-342900"/>
            <a:r>
              <a:rPr lang="ru-RU" sz="1900" b="1"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частой смене впечатлений</a:t>
            </a:r>
          </a:p>
        </p:txBody>
      </p:sp>
      <p:sp>
        <p:nvSpPr>
          <p:cNvPr id="16404" name="Text Box 20"/>
          <p:cNvSpPr txBox="1">
            <a:spLocks noChangeArrowheads="1"/>
          </p:cNvSpPr>
          <p:nvPr/>
        </p:nvSpPr>
        <p:spPr bwMode="auto">
          <a:xfrm>
            <a:off x="4953000" y="2971800"/>
            <a:ext cx="4292600" cy="95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900" b="1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2. Человек уравновешенный, </a:t>
            </a:r>
          </a:p>
          <a:p>
            <a:r>
              <a:rPr lang="ru-RU" sz="1900" b="1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медлительный, с устойчивыми </a:t>
            </a:r>
          </a:p>
          <a:p>
            <a:r>
              <a:rPr lang="ru-RU" sz="1900" b="1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стремлениями и интересами</a:t>
            </a:r>
          </a:p>
        </p:txBody>
      </p:sp>
      <p:sp>
        <p:nvSpPr>
          <p:cNvPr id="16405" name="Text Box 21"/>
          <p:cNvSpPr txBox="1">
            <a:spLocks noChangeArrowheads="1"/>
          </p:cNvSpPr>
          <p:nvPr/>
        </p:nvSpPr>
        <p:spPr bwMode="auto">
          <a:xfrm>
            <a:off x="4876800" y="4419600"/>
            <a:ext cx="4267200" cy="95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900" b="1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3. Человек быстрый, порывистый, способный отдаваться делу сострастностью</a:t>
            </a:r>
          </a:p>
        </p:txBody>
      </p:sp>
      <p:sp>
        <p:nvSpPr>
          <p:cNvPr id="16406" name="Text Box 22"/>
          <p:cNvSpPr txBox="1">
            <a:spLocks noChangeArrowheads="1"/>
          </p:cNvSpPr>
          <p:nvPr/>
        </p:nvSpPr>
        <p:spPr bwMode="auto">
          <a:xfrm>
            <a:off x="4876800" y="6019800"/>
            <a:ext cx="4876800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900" b="1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  4. Человек глубоко           переживающий,  чувствительный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10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000"/>
                            </p:stCondLst>
                            <p:childTnLst>
                              <p:par>
                                <p:cTn id="2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70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8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90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0"/>
                            </p:stCondLst>
                            <p:childTnLst>
                              <p:par>
                                <p:cTn id="4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1000"/>
                            </p:stCondLst>
                            <p:childTnLst>
                              <p:par>
                                <p:cTn id="5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2000"/>
                            </p:stCondLst>
                            <p:childTnLst>
                              <p:par>
                                <p:cTn id="5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3000"/>
                            </p:stCondLst>
                            <p:childTnLst>
                              <p:par>
                                <p:cTn id="6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6" grpId="0" animBg="1"/>
      <p:bldP spid="14343" grpId="0" animBg="1" autoUpdateAnimBg="0"/>
      <p:bldP spid="2" grpId="0" animBg="1" autoUpdateAnimBg="0"/>
      <p:bldP spid="3" grpId="0" animBg="1" autoUpdateAnimBg="0"/>
      <p:bldP spid="4" grpId="0" animBg="1" autoUpdateAnimBg="0"/>
      <p:bldP spid="14341" grpId="0" animBg="1"/>
      <p:bldP spid="14338" grpId="0" animBg="1"/>
      <p:bldP spid="14339" grpId="0" animBg="1"/>
      <p:bldP spid="14340" grpId="0" animBg="1"/>
      <p:bldP spid="14347" grpId="0" animBg="1" autoUpdateAnimBg="0"/>
      <p:bldP spid="14348" grpId="0" animBg="1" autoUpdateAnimBg="0"/>
      <p:bldP spid="14350" grpId="0" animBg="1" autoUpdateAnimBg="0"/>
      <p:bldP spid="14349" grpId="0" animBg="1" autoUpdateAnimBg="0"/>
    </p:bldLst>
  </p:timing>
</p:sld>
</file>

<file path=ppt/theme/theme1.xml><?xml version="1.0" encoding="utf-8"?>
<a:theme xmlns:a="http://schemas.openxmlformats.org/drawingml/2006/main" name="Лучи">
  <a:themeElements>
    <a:clrScheme name="Лучи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Лучи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Лучи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110</TotalTime>
  <Words>216</Words>
  <Application>Microsoft Office PowerPoint</Application>
  <PresentationFormat>Экран (4:3)</PresentationFormat>
  <Paragraphs>62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Times New Roman</vt:lpstr>
      <vt:lpstr>Wingdings</vt:lpstr>
      <vt:lpstr>Arial Unicode MS</vt:lpstr>
      <vt:lpstr>Tahoma</vt:lpstr>
      <vt:lpstr>Лучи</vt:lpstr>
      <vt:lpstr>  Презентация урока  по теме «Темперамент»  для учащихся 5 класса  программы элективного курса  «Основы самосовершенствования личности»</vt:lpstr>
      <vt:lpstr>Слайд 2</vt:lpstr>
      <vt:lpstr>Слайд 3</vt:lpstr>
      <vt:lpstr>Особенности типов темперамента</vt:lpstr>
      <vt:lpstr>Движения и походка</vt:lpstr>
      <vt:lpstr>Мимика и типы темперамента</vt:lpstr>
      <vt:lpstr>     </vt:lpstr>
      <vt:lpstr>Роль темперамента в общении</vt:lpstr>
      <vt:lpstr>Определите тип темперамента</vt:lpstr>
      <vt:lpstr>Тип темперамента  родителей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Ирина</dc:creator>
  <cp:lastModifiedBy>revaz</cp:lastModifiedBy>
  <cp:revision>19</cp:revision>
  <cp:lastPrinted>1601-01-01T00:00:00Z</cp:lastPrinted>
  <dcterms:created xsi:type="dcterms:W3CDTF">2012-08-17T05:12:00Z</dcterms:created>
  <dcterms:modified xsi:type="dcterms:W3CDTF">2013-01-15T14:05:08Z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