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86" r:id="rId8"/>
    <p:sldId id="264" r:id="rId9"/>
    <p:sldId id="287" r:id="rId10"/>
    <p:sldId id="289" r:id="rId11"/>
    <p:sldId id="290" r:id="rId12"/>
    <p:sldId id="291" r:id="rId13"/>
    <p:sldId id="288" r:id="rId14"/>
    <p:sldId id="292" r:id="rId15"/>
    <p:sldId id="293" r:id="rId16"/>
    <p:sldId id="294" r:id="rId17"/>
    <p:sldId id="265" r:id="rId18"/>
    <p:sldId id="282" r:id="rId19"/>
    <p:sldId id="278" r:id="rId20"/>
    <p:sldId id="279" r:id="rId21"/>
    <p:sldId id="280" r:id="rId22"/>
    <p:sldId id="281" r:id="rId23"/>
    <p:sldId id="283" r:id="rId24"/>
    <p:sldId id="285" r:id="rId25"/>
    <p:sldId id="266" r:id="rId26"/>
    <p:sldId id="274" r:id="rId27"/>
    <p:sldId id="275" r:id="rId28"/>
    <p:sldId id="276" r:id="rId29"/>
    <p:sldId id="277" r:id="rId30"/>
    <p:sldId id="267" r:id="rId31"/>
    <p:sldId id="268" r:id="rId32"/>
    <p:sldId id="269" r:id="rId33"/>
    <p:sldId id="270" r:id="rId34"/>
    <p:sldId id="271" r:id="rId35"/>
    <p:sldId id="273" r:id="rId36"/>
  </p:sldIdLst>
  <p:sldSz cx="9144000" cy="6858000" type="screen4x3"/>
  <p:notesSz cx="6858000" cy="9144000"/>
  <p:defaultTextStyle>
    <a:defPPr>
      <a:defRPr lang="ru-RU"/>
    </a:defPPr>
    <a:lvl1pPr algn="l" rtl="0" fontAlgn="base">
      <a:spcBef>
        <a:spcPct val="0"/>
      </a:spcBef>
      <a:spcAft>
        <a:spcPct val="0"/>
      </a:spcAft>
      <a:defRPr sz="2400" kern="1200" baseline="-25000">
        <a:solidFill>
          <a:schemeClr val="tx1"/>
        </a:solidFill>
        <a:latin typeface="Arial" pitchFamily="34" charset="0"/>
        <a:ea typeface="+mn-ea"/>
        <a:cs typeface="+mn-cs"/>
      </a:defRPr>
    </a:lvl1pPr>
    <a:lvl2pPr marL="457200" algn="l" rtl="0" fontAlgn="base">
      <a:spcBef>
        <a:spcPct val="0"/>
      </a:spcBef>
      <a:spcAft>
        <a:spcPct val="0"/>
      </a:spcAft>
      <a:defRPr sz="2400" kern="1200" baseline="-25000">
        <a:solidFill>
          <a:schemeClr val="tx1"/>
        </a:solidFill>
        <a:latin typeface="Arial" pitchFamily="34" charset="0"/>
        <a:ea typeface="+mn-ea"/>
        <a:cs typeface="+mn-cs"/>
      </a:defRPr>
    </a:lvl2pPr>
    <a:lvl3pPr marL="914400" algn="l" rtl="0" fontAlgn="base">
      <a:spcBef>
        <a:spcPct val="0"/>
      </a:spcBef>
      <a:spcAft>
        <a:spcPct val="0"/>
      </a:spcAft>
      <a:defRPr sz="2400" kern="1200" baseline="-25000">
        <a:solidFill>
          <a:schemeClr val="tx1"/>
        </a:solidFill>
        <a:latin typeface="Arial" pitchFamily="34" charset="0"/>
        <a:ea typeface="+mn-ea"/>
        <a:cs typeface="+mn-cs"/>
      </a:defRPr>
    </a:lvl3pPr>
    <a:lvl4pPr marL="1371600" algn="l" rtl="0" fontAlgn="base">
      <a:spcBef>
        <a:spcPct val="0"/>
      </a:spcBef>
      <a:spcAft>
        <a:spcPct val="0"/>
      </a:spcAft>
      <a:defRPr sz="2400" kern="1200" baseline="-25000">
        <a:solidFill>
          <a:schemeClr val="tx1"/>
        </a:solidFill>
        <a:latin typeface="Arial" pitchFamily="34" charset="0"/>
        <a:ea typeface="+mn-ea"/>
        <a:cs typeface="+mn-cs"/>
      </a:defRPr>
    </a:lvl4pPr>
    <a:lvl5pPr marL="1828800" algn="l" rtl="0" fontAlgn="base">
      <a:spcBef>
        <a:spcPct val="0"/>
      </a:spcBef>
      <a:spcAft>
        <a:spcPct val="0"/>
      </a:spcAft>
      <a:defRPr sz="2400" kern="1200" baseline="-25000">
        <a:solidFill>
          <a:schemeClr val="tx1"/>
        </a:solidFill>
        <a:latin typeface="Arial" pitchFamily="34" charset="0"/>
        <a:ea typeface="+mn-ea"/>
        <a:cs typeface="+mn-cs"/>
      </a:defRPr>
    </a:lvl5pPr>
    <a:lvl6pPr marL="2286000" algn="l" defTabSz="914400" rtl="0" eaLnBrk="1" latinLnBrk="0" hangingPunct="1">
      <a:defRPr sz="2400" kern="1200" baseline="-25000">
        <a:solidFill>
          <a:schemeClr val="tx1"/>
        </a:solidFill>
        <a:latin typeface="Arial" pitchFamily="34" charset="0"/>
        <a:ea typeface="+mn-ea"/>
        <a:cs typeface="+mn-cs"/>
      </a:defRPr>
    </a:lvl6pPr>
    <a:lvl7pPr marL="2743200" algn="l" defTabSz="914400" rtl="0" eaLnBrk="1" latinLnBrk="0" hangingPunct="1">
      <a:defRPr sz="2400" kern="1200" baseline="-25000">
        <a:solidFill>
          <a:schemeClr val="tx1"/>
        </a:solidFill>
        <a:latin typeface="Arial" pitchFamily="34" charset="0"/>
        <a:ea typeface="+mn-ea"/>
        <a:cs typeface="+mn-cs"/>
      </a:defRPr>
    </a:lvl7pPr>
    <a:lvl8pPr marL="3200400" algn="l" defTabSz="914400" rtl="0" eaLnBrk="1" latinLnBrk="0" hangingPunct="1">
      <a:defRPr sz="2400" kern="1200" baseline="-25000">
        <a:solidFill>
          <a:schemeClr val="tx1"/>
        </a:solidFill>
        <a:latin typeface="Arial" pitchFamily="34" charset="0"/>
        <a:ea typeface="+mn-ea"/>
        <a:cs typeface="+mn-cs"/>
      </a:defRPr>
    </a:lvl8pPr>
    <a:lvl9pPr marL="3657600" algn="l" defTabSz="914400" rtl="0" eaLnBrk="1" latinLnBrk="0" hangingPunct="1">
      <a:defRPr sz="2400" kern="1200" baseline="-250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BBE0E3"/>
    <a:srgbClr val="00FF00"/>
    <a:srgbClr val="FFFF66"/>
    <a:srgbClr val="009900"/>
    <a:srgbClr val="FF99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14" autoAdjust="0"/>
  </p:normalViewPr>
  <p:slideViewPr>
    <p:cSldViewPr>
      <p:cViewPr varScale="1">
        <p:scale>
          <a:sx n="54" d="100"/>
          <a:sy n="54" d="100"/>
        </p:scale>
        <p:origin x="-11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DA4DE30-B98D-45CC-B83E-18CE22978FFF}"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5F5E05E-60C0-41F3-A45F-2ECFD51F1EF7}"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A7D3BE6-C3C7-411A-8946-E964B009BFE9}"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D8968D1F-F3CE-49E5-A99D-A8AB82E86012}"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BA003FA9-70B1-47FC-AE68-1F3A2670D26A}"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2F0D81FF-E640-4D00-97FA-41FBD55749C5}"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DAF633C2-246A-48B6-9E80-881770270F22}"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B137F860-7814-412B-9043-7B35E911702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9812C10-3BE5-4778-A07E-1DCEA7E2FDA9}"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61F030F-6F06-4C96-9DB3-9367288A4261}"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872FA81-9060-44D9-9F0F-04CC22DC1183}"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71CDD39-1F08-49C5-8C5B-2063989D1059}"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5B223B1-6CD7-4D5A-9326-3150E4F6A131}"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3B85E38-325C-4DA9-BC23-23DABABC712C}"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D8F1109-5116-4424-AC4F-47DBD582261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05F76F0-AAC7-49D7-976A-DBC74B63472B}"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lvl1pPr>
          </a:lstStyle>
          <a:p>
            <a:fld id="{476050F0-9DC2-42C0-A160-928F14338977}"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ikipedia.org/" TargetMode="External"/><Relationship Id="rId2" Type="http://schemas.openxmlformats.org/officeDocument/2006/relationships/hyperlink" Target="http://bibliotekar.ru/" TargetMode="External"/><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hyperlink" Target="http://www/" TargetMode="External"/><Relationship Id="rId4" Type="http://schemas.openxmlformats.org/officeDocument/2006/relationships/hyperlink" Target="http://www.farforika.ru/indekx-itorij.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886200"/>
            <a:ext cx="6400800" cy="2135188"/>
          </a:xfrm>
        </p:spPr>
        <p:txBody>
          <a:bodyPr/>
          <a:lstStyle/>
          <a:p>
            <a:endParaRPr lang="ru-RU"/>
          </a:p>
          <a:p>
            <a:endParaRPr lang="ru-RU"/>
          </a:p>
          <a:p>
            <a:r>
              <a:rPr lang="ru-RU" sz="1800"/>
              <a:t>Презентация подготовлена</a:t>
            </a:r>
            <a:r>
              <a:rPr lang="ru-RU"/>
              <a:t> </a:t>
            </a:r>
            <a:r>
              <a:rPr lang="ru-RU" sz="1800"/>
              <a:t>учителем химии</a:t>
            </a:r>
          </a:p>
          <a:p>
            <a:r>
              <a:rPr lang="ru-RU" sz="1800"/>
              <a:t>Лялиной Анной Юрьевной</a:t>
            </a:r>
          </a:p>
        </p:txBody>
      </p:sp>
      <p:sp>
        <p:nvSpPr>
          <p:cNvPr id="2052" name="Text Box 4"/>
          <p:cNvSpPr txBox="1">
            <a:spLocks noChangeArrowheads="1"/>
          </p:cNvSpPr>
          <p:nvPr/>
        </p:nvSpPr>
        <p:spPr bwMode="auto">
          <a:xfrm>
            <a:off x="1476375" y="476250"/>
            <a:ext cx="6119813" cy="366713"/>
          </a:xfrm>
          <a:prstGeom prst="rect">
            <a:avLst/>
          </a:prstGeom>
          <a:noFill/>
          <a:ln w="9525">
            <a:noFill/>
            <a:miter lim="800000"/>
            <a:headEnd/>
            <a:tailEnd/>
          </a:ln>
          <a:effectLst/>
        </p:spPr>
        <p:txBody>
          <a:bodyPr>
            <a:spAutoFit/>
          </a:bodyPr>
          <a:lstStyle/>
          <a:p>
            <a:pPr algn="ctr">
              <a:spcBef>
                <a:spcPct val="50000"/>
              </a:spcBef>
            </a:pPr>
            <a:r>
              <a:rPr lang="ru-RU" sz="1800" baseline="0"/>
              <a:t>МОУ «СОШ №4» г. Сергиев Посад</a:t>
            </a:r>
          </a:p>
        </p:txBody>
      </p:sp>
      <p:sp>
        <p:nvSpPr>
          <p:cNvPr id="2054" name="WordArt 6"/>
          <p:cNvSpPr>
            <a:spLocks noChangeArrowheads="1" noChangeShapeType="1" noTextEdit="1"/>
          </p:cNvSpPr>
          <p:nvPr/>
        </p:nvSpPr>
        <p:spPr bwMode="auto">
          <a:xfrm>
            <a:off x="827088" y="1557338"/>
            <a:ext cx="7705725" cy="2087562"/>
          </a:xfrm>
          <a:prstGeom prst="rect">
            <a:avLst/>
          </a:prstGeom>
        </p:spPr>
        <p:txBody>
          <a:bodyPr wrap="none" fromWordArt="1">
            <a:prstTxWarp prst="textPlain">
              <a:avLst>
                <a:gd name="adj" fmla="val 50000"/>
              </a:avLst>
            </a:prstTxWarp>
          </a:bodyPr>
          <a:lstStyle/>
          <a:p>
            <a:pPr algn="ctr"/>
            <a:r>
              <a:rPr lang="ru-RU" sz="3600" kern="10">
                <a:ln w="1270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силикатная промышленность</a:t>
            </a:r>
          </a:p>
        </p:txBody>
      </p:sp>
      <p:sp>
        <p:nvSpPr>
          <p:cNvPr id="2055" name="WordArt 7"/>
          <p:cNvSpPr>
            <a:spLocks noChangeArrowheads="1" noChangeShapeType="1" noTextEdit="1"/>
          </p:cNvSpPr>
          <p:nvPr/>
        </p:nvSpPr>
        <p:spPr bwMode="auto">
          <a:xfrm>
            <a:off x="1908175" y="4005263"/>
            <a:ext cx="5476875" cy="523875"/>
          </a:xfrm>
          <a:prstGeom prst="rect">
            <a:avLst/>
          </a:prstGeom>
        </p:spPr>
        <p:txBody>
          <a:bodyPr spcFirstLastPara="1" wrap="none" fromWordArt="1">
            <a:prstTxWarp prst="textArchUp">
              <a:avLst>
                <a:gd name="adj" fmla="val 10800000"/>
              </a:avLst>
            </a:prstTxWarp>
          </a:bodyPr>
          <a:lstStyle/>
          <a:p>
            <a:pPr algn="ctr"/>
            <a:r>
              <a:rPr lang="ru-RU" sz="3600" kern="10">
                <a:ln w="9525">
                  <a:solidFill>
                    <a:srgbClr val="000000"/>
                  </a:solidFill>
                  <a:round/>
                  <a:headEnd/>
                  <a:tailEnd/>
                </a:ln>
                <a:solidFill>
                  <a:srgbClr val="000000"/>
                </a:solidFill>
                <a:latin typeface="Arial"/>
                <a:cs typeface="Arial"/>
              </a:rPr>
              <a:t>стекло, керамика, цемент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0" fill="hold"/>
                                        <p:tgtEl>
                                          <p:spTgt spid="2054"/>
                                        </p:tgtEl>
                                        <p:attrNameLst>
                                          <p:attrName>ppt_w</p:attrName>
                                        </p:attrNameLst>
                                      </p:cBhvr>
                                      <p:tavLst>
                                        <p:tav tm="0" fmla="#ppt_w*sin(2.5*pi*$)">
                                          <p:val>
                                            <p:fltVal val="0"/>
                                          </p:val>
                                        </p:tav>
                                        <p:tav tm="100000">
                                          <p:val>
                                            <p:fltVal val="1"/>
                                          </p:val>
                                        </p:tav>
                                      </p:tavLst>
                                    </p:anim>
                                    <p:anim calcmode="lin" valueType="num">
                                      <p:cBhvr>
                                        <p:cTn id="8" dur="5000" fill="hold"/>
                                        <p:tgtEl>
                                          <p:spTgt spid="2054"/>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51" presetClass="entr" presetSubtype="0" fill="hold" grpId="0" nodeType="after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fade">
                                      <p:cBhvr>
                                        <p:cTn id="12" dur="770" decel="100000"/>
                                        <p:tgtEl>
                                          <p:spTgt spid="2055"/>
                                        </p:tgtEl>
                                      </p:cBhvr>
                                    </p:animEffect>
                                    <p:animScale>
                                      <p:cBhvr>
                                        <p:cTn id="13" dur="770" decel="100000"/>
                                        <p:tgtEl>
                                          <p:spTgt spid="2055"/>
                                        </p:tgtEl>
                                      </p:cBhvr>
                                      <p:from x="10000" y="10000"/>
                                      <p:to x="200000" y="450000"/>
                                    </p:animScale>
                                    <p:animScale>
                                      <p:cBhvr>
                                        <p:cTn id="14" dur="1230" accel="100000" fill="hold">
                                          <p:stCondLst>
                                            <p:cond delay="770"/>
                                          </p:stCondLst>
                                        </p:cTn>
                                        <p:tgtEl>
                                          <p:spTgt spid="2055"/>
                                        </p:tgtEl>
                                      </p:cBhvr>
                                      <p:from x="200000" y="450000"/>
                                      <p:to x="100000" y="100000"/>
                                    </p:animScale>
                                    <p:set>
                                      <p:cBhvr>
                                        <p:cTn id="15" dur="770" fill="hold"/>
                                        <p:tgtEl>
                                          <p:spTgt spid="2055"/>
                                        </p:tgtEl>
                                        <p:attrNameLst>
                                          <p:attrName>ppt_x</p:attrName>
                                        </p:attrNameLst>
                                      </p:cBhvr>
                                      <p:to>
                                        <p:strVal val="(0.5)"/>
                                      </p:to>
                                    </p:set>
                                    <p:anim from="(0.5)" to="(#ppt_x)" calcmode="lin" valueType="num">
                                      <p:cBhvr>
                                        <p:cTn id="16" dur="1230" accel="100000" fill="hold">
                                          <p:stCondLst>
                                            <p:cond delay="770"/>
                                          </p:stCondLst>
                                        </p:cTn>
                                        <p:tgtEl>
                                          <p:spTgt spid="2055"/>
                                        </p:tgtEl>
                                        <p:attrNameLst>
                                          <p:attrName>ppt_x</p:attrName>
                                        </p:attrNameLst>
                                      </p:cBhvr>
                                    </p:anim>
                                    <p:set>
                                      <p:cBhvr>
                                        <p:cTn id="17" dur="770" fill="hold"/>
                                        <p:tgtEl>
                                          <p:spTgt spid="2055"/>
                                        </p:tgtEl>
                                        <p:attrNameLst>
                                          <p:attrName>ppt_y</p:attrName>
                                        </p:attrNameLst>
                                      </p:cBhvr>
                                      <p:to>
                                        <p:strVal val="(#ppt_y+0.4)"/>
                                      </p:to>
                                    </p:set>
                                    <p:anim from="(#ppt_y+0.4)" to="(#ppt_y)" calcmode="lin" valueType="num">
                                      <p:cBhvr>
                                        <p:cTn id="18" dur="1230" accel="100000" fill="hold">
                                          <p:stCondLst>
                                            <p:cond delay="770"/>
                                          </p:stCondLst>
                                        </p:cTn>
                                        <p:tgtEl>
                                          <p:spTgt spid="205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2268538" y="908050"/>
            <a:ext cx="6418262" cy="4743450"/>
          </a:xfrm>
        </p:spPr>
        <p:txBody>
          <a:bodyPr/>
          <a:lstStyle/>
          <a:p>
            <a:pPr algn="r">
              <a:lnSpc>
                <a:spcPct val="90000"/>
              </a:lnSpc>
            </a:pPr>
            <a:r>
              <a:rPr lang="ru-RU" sz="2400" i="1">
                <a:solidFill>
                  <a:srgbClr val="FF0066"/>
                </a:solidFill>
              </a:rPr>
              <a:t>Строительные блоки</a:t>
            </a:r>
            <a:r>
              <a:rPr lang="ru-RU" sz="2000">
                <a:solidFill>
                  <a:srgbClr val="CC3300"/>
                </a:solidFill>
              </a:rPr>
              <a:t> разделяют на несколько видов в зависимости от технологии изготовления и применяемых при этом материалов - керамзитобетонные блоки, пенобетонные блоки (пеноблоки), газосиликатные блоки и их разновидности.</a:t>
            </a:r>
            <a:endParaRPr lang="en-US" sz="2000">
              <a:solidFill>
                <a:srgbClr val="CC3300"/>
              </a:solidFill>
            </a:endParaRPr>
          </a:p>
          <a:p>
            <a:pPr algn="r">
              <a:lnSpc>
                <a:spcPct val="90000"/>
              </a:lnSpc>
              <a:buFontTx/>
              <a:buNone/>
            </a:pPr>
            <a:r>
              <a:rPr lang="en-US" sz="2000">
                <a:solidFill>
                  <a:srgbClr val="CC3300"/>
                </a:solidFill>
              </a:rPr>
              <a:t> </a:t>
            </a:r>
            <a:endParaRPr lang="ru-RU" sz="2000">
              <a:solidFill>
                <a:srgbClr val="CC3300"/>
              </a:solidFill>
            </a:endParaRPr>
          </a:p>
        </p:txBody>
      </p:sp>
      <p:sp>
        <p:nvSpPr>
          <p:cNvPr id="38916" name="WordArt 4"/>
          <p:cNvSpPr>
            <a:spLocks noChangeArrowheads="1" noChangeShapeType="1" noTextEdit="1"/>
          </p:cNvSpPr>
          <p:nvPr/>
        </p:nvSpPr>
        <p:spPr bwMode="auto">
          <a:xfrm>
            <a:off x="539750" y="404813"/>
            <a:ext cx="3600450" cy="503237"/>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керамика</a:t>
            </a:r>
          </a:p>
        </p:txBody>
      </p:sp>
      <p:pic>
        <p:nvPicPr>
          <p:cNvPr id="38920" name="Picture 8"/>
          <p:cNvPicPr>
            <a:picLocks noChangeAspect="1" noChangeArrowheads="1"/>
          </p:cNvPicPr>
          <p:nvPr/>
        </p:nvPicPr>
        <p:blipFill>
          <a:blip r:embed="rId2" cstate="email"/>
          <a:srcRect/>
          <a:stretch>
            <a:fillRect/>
          </a:stretch>
        </p:blipFill>
        <p:spPr bwMode="auto">
          <a:xfrm>
            <a:off x="900113" y="3500438"/>
            <a:ext cx="2381250" cy="1600200"/>
          </a:xfrm>
          <a:prstGeom prst="rect">
            <a:avLst/>
          </a:prstGeom>
          <a:noFill/>
          <a:ln w="28575">
            <a:solidFill>
              <a:srgbClr val="FF9900"/>
            </a:solidFill>
            <a:prstDash val="dash"/>
            <a:miter lim="800000"/>
            <a:headEnd/>
            <a:tailEnd/>
          </a:ln>
        </p:spPr>
      </p:pic>
      <p:pic>
        <p:nvPicPr>
          <p:cNvPr id="38919" name="Picture 7"/>
          <p:cNvPicPr>
            <a:picLocks noChangeAspect="1" noChangeArrowheads="1"/>
          </p:cNvPicPr>
          <p:nvPr/>
        </p:nvPicPr>
        <p:blipFill>
          <a:blip r:embed="rId3" cstate="email"/>
          <a:srcRect/>
          <a:stretch>
            <a:fillRect/>
          </a:stretch>
        </p:blipFill>
        <p:spPr bwMode="auto">
          <a:xfrm>
            <a:off x="900113" y="1773238"/>
            <a:ext cx="1619250" cy="1333500"/>
          </a:xfrm>
          <a:prstGeom prst="rect">
            <a:avLst/>
          </a:prstGeom>
          <a:noFill/>
          <a:ln w="28575">
            <a:solidFill>
              <a:srgbClr val="FF9900"/>
            </a:solidFill>
            <a:prstDash val="dash"/>
            <a:miter lim="800000"/>
            <a:headEnd/>
            <a:tailEnd/>
          </a:ln>
        </p:spPr>
      </p:pic>
      <p:pic>
        <p:nvPicPr>
          <p:cNvPr id="38917" name="Picture 5"/>
          <p:cNvPicPr>
            <a:picLocks noChangeAspect="1" noChangeArrowheads="1"/>
          </p:cNvPicPr>
          <p:nvPr/>
        </p:nvPicPr>
        <p:blipFill>
          <a:blip r:embed="rId4" cstate="email"/>
          <a:srcRect/>
          <a:stretch>
            <a:fillRect/>
          </a:stretch>
        </p:blipFill>
        <p:spPr bwMode="auto">
          <a:xfrm>
            <a:off x="4859338" y="3357563"/>
            <a:ext cx="4011612" cy="3208337"/>
          </a:xfrm>
          <a:prstGeom prst="rect">
            <a:avLst/>
          </a:prstGeom>
          <a:noFill/>
          <a:ln w="28575">
            <a:solidFill>
              <a:srgbClr val="FF9900"/>
            </a:solidFill>
            <a:prstDash val="dash"/>
            <a:miter lim="800000"/>
            <a:headEnd/>
            <a:tailEnd/>
          </a:ln>
        </p:spPr>
      </p:pic>
      <p:sp>
        <p:nvSpPr>
          <p:cNvPr id="38921" name="Rectangle 9"/>
          <p:cNvSpPr>
            <a:spLocks noChangeArrowheads="1"/>
          </p:cNvSpPr>
          <p:nvPr/>
        </p:nvSpPr>
        <p:spPr bwMode="auto">
          <a:xfrm>
            <a:off x="-3387725" y="-587375"/>
            <a:ext cx="15919450" cy="534987"/>
          </a:xfrm>
          <a:prstGeom prst="rect">
            <a:avLst/>
          </a:prstGeom>
          <a:noFill/>
          <a:ln w="9525">
            <a:noFill/>
            <a:miter lim="800000"/>
            <a:headEnd/>
            <a:tailEnd/>
          </a:ln>
          <a:effectLst/>
        </p:spPr>
        <p:txBody>
          <a:bodyPr wrap="none" anchor="ctr">
            <a:spAutoFit/>
          </a:bodyPr>
          <a:lstStyle/>
          <a:p>
            <a:r>
              <a:rPr lang="ru-RU" sz="1100" baseline="0">
                <a:ea typeface="Calibri" pitchFamily="34" charset="0"/>
                <a:cs typeface="Times New Roman" pitchFamily="18" charset="0"/>
              </a:rPr>
              <a:t>Строительные блоки разделяют на несколько видов в зависимости от технологии изготовления и применяемых при этом материалов - керамзитобетонные блоки, пенобетонные блоки (пеноблоки), газосиликатные блоки и их разновидности.</a:t>
            </a:r>
            <a:endParaRPr lang="ru-RU" sz="900" baseline="0">
              <a:ea typeface="Calibri" pitchFamily="34" charset="0"/>
              <a:cs typeface="Times New Roman" pitchFamily="18" charset="0"/>
            </a:endParaRPr>
          </a:p>
          <a:p>
            <a:pPr eaLnBrk="0" hangingPunct="0"/>
            <a:endParaRPr lang="ru-RU" sz="1800" baseline="0">
              <a:ea typeface="Calibri" pitchFamily="34" charset="0"/>
              <a:cs typeface="Times New Roman" pitchFamily="18" charset="0"/>
            </a:endParaRPr>
          </a:p>
        </p:txBody>
      </p:sp>
      <p:sp>
        <p:nvSpPr>
          <p:cNvPr id="38922" name="Rectangle 10"/>
          <p:cNvSpPr>
            <a:spLocks noChangeArrowheads="1"/>
          </p:cNvSpPr>
          <p:nvPr/>
        </p:nvSpPr>
        <p:spPr bwMode="auto">
          <a:xfrm>
            <a:off x="-3387725" y="1547813"/>
            <a:ext cx="222250" cy="260350"/>
          </a:xfrm>
          <a:prstGeom prst="rect">
            <a:avLst/>
          </a:prstGeom>
          <a:noFill/>
          <a:ln w="9525">
            <a:noFill/>
            <a:miter lim="800000"/>
            <a:headEnd/>
            <a:tailEnd/>
          </a:ln>
          <a:effectLst/>
        </p:spPr>
        <p:txBody>
          <a:bodyPr wrap="none" anchor="ctr">
            <a:spAutoFit/>
          </a:bodyPr>
          <a:lstStyle/>
          <a:p>
            <a:r>
              <a:rPr lang="en-US" sz="1100" baseline="0">
                <a:ea typeface="Calibri" pitchFamily="34" charset="0"/>
                <a:cs typeface="Times New Roman" pitchFamily="18" charset="0"/>
              </a:rPr>
              <a:t> </a:t>
            </a:r>
            <a:endParaRPr lang="en-US" sz="1800" baseline="0">
              <a:ea typeface="Calibri" pitchFamily="34" charset="0"/>
              <a:cs typeface="Times New Roman" pitchFamily="18" charset="0"/>
            </a:endParaRPr>
          </a:p>
        </p:txBody>
      </p:sp>
      <p:sp>
        <p:nvSpPr>
          <p:cNvPr id="38923" name="Rectangle 11"/>
          <p:cNvSpPr>
            <a:spLocks noChangeArrowheads="1"/>
          </p:cNvSpPr>
          <p:nvPr/>
        </p:nvSpPr>
        <p:spPr bwMode="auto">
          <a:xfrm>
            <a:off x="-3387725" y="3141663"/>
            <a:ext cx="9144000" cy="0"/>
          </a:xfrm>
          <a:prstGeom prst="rect">
            <a:avLst/>
          </a:prstGeom>
          <a:noFill/>
          <a:ln w="9525">
            <a:noFill/>
            <a:miter lim="800000"/>
            <a:headEnd/>
            <a:tailEnd/>
          </a:ln>
          <a:effectLst/>
        </p:spPr>
        <p:txBody>
          <a:bodyPr wrap="none" anchor="ctr">
            <a:spAutoFit/>
          </a:bodyPr>
          <a:lstStyle/>
          <a:p>
            <a:endParaRPr lang="ru-RU"/>
          </a:p>
        </p:txBody>
      </p:sp>
      <p:sp>
        <p:nvSpPr>
          <p:cNvPr id="38924" name="Rectangle 12"/>
          <p:cNvSpPr>
            <a:spLocks noChangeArrowheads="1"/>
          </p:cNvSpPr>
          <p:nvPr/>
        </p:nvSpPr>
        <p:spPr bwMode="auto">
          <a:xfrm>
            <a:off x="-3387725" y="5332413"/>
            <a:ext cx="9144000" cy="0"/>
          </a:xfrm>
          <a:prstGeom prst="rect">
            <a:avLst/>
          </a:prstGeom>
          <a:noFill/>
          <a:ln w="9525">
            <a:noFill/>
            <a:miter lim="800000"/>
            <a:headEnd/>
            <a:tailEnd/>
          </a:ln>
          <a:effectLst/>
        </p:spPr>
        <p:txBody>
          <a:bodyPr wrap="none" anchor="ctr">
            <a:spAutoFit/>
          </a:bodyPr>
          <a:lstStyle/>
          <a:p>
            <a:endParaRPr lang="ru-RU"/>
          </a:p>
        </p:txBody>
      </p:sp>
      <p:sp>
        <p:nvSpPr>
          <p:cNvPr id="38925" name="WordArt 13"/>
          <p:cNvSpPr>
            <a:spLocks noChangeArrowheads="1" noChangeShapeType="1" noTextEdit="1"/>
          </p:cNvSpPr>
          <p:nvPr/>
        </p:nvSpPr>
        <p:spPr bwMode="auto">
          <a:xfrm>
            <a:off x="250825" y="5445125"/>
            <a:ext cx="424815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0">
                  <a:gsLst>
                    <a:gs pos="0">
                      <a:srgbClr val="FFE701"/>
                    </a:gs>
                    <a:gs pos="100000">
                      <a:srgbClr val="FE3E02"/>
                    </a:gs>
                  </a:gsLst>
                  <a:lin ang="5400000" scaled="1"/>
                </a:gradFill>
                <a:latin typeface="Impact"/>
              </a:rPr>
              <a:t>строительные блоки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from="(-#ppt_w/2)" to="(#ppt_x)" calcmode="lin" valueType="num">
                                      <p:cBhvr>
                                        <p:cTn id="7" dur="600" fill="hold">
                                          <p:stCondLst>
                                            <p:cond delay="0"/>
                                          </p:stCondLst>
                                        </p:cTn>
                                        <p:tgtEl>
                                          <p:spTgt spid="38916"/>
                                        </p:tgtEl>
                                        <p:attrNameLst>
                                          <p:attrName>ppt_x</p:attrName>
                                        </p:attrNameLst>
                                      </p:cBhvr>
                                    </p:anim>
                                    <p:anim from="0" to="-1.0" calcmode="lin" valueType="num">
                                      <p:cBhvr>
                                        <p:cTn id="8" dur="200" decel="50000" autoRev="1" fill="hold">
                                          <p:stCondLst>
                                            <p:cond delay="600"/>
                                          </p:stCondLst>
                                        </p:cTn>
                                        <p:tgtEl>
                                          <p:spTgt spid="38916"/>
                                        </p:tgtEl>
                                        <p:attrNameLst>
                                          <p:attrName>xshear</p:attrName>
                                        </p:attrNameLst>
                                      </p:cBhvr>
                                    </p:anim>
                                    <p:animScale>
                                      <p:cBhvr>
                                        <p:cTn id="9" dur="200" decel="100000" autoRev="1" fill="hold">
                                          <p:stCondLst>
                                            <p:cond delay="600"/>
                                          </p:stCondLst>
                                        </p:cTn>
                                        <p:tgtEl>
                                          <p:spTgt spid="38916"/>
                                        </p:tgtEl>
                                      </p:cBhvr>
                                      <p:from x="100000" y="100000"/>
                                      <p:to x="80000" y="100000"/>
                                    </p:animScale>
                                    <p:anim by="(#ppt_h/3+#ppt_w*0.1)" calcmode="lin" valueType="num">
                                      <p:cBhvr additive="sum">
                                        <p:cTn id="10" dur="200" decel="100000" autoRev="1" fill="hold">
                                          <p:stCondLst>
                                            <p:cond delay="600"/>
                                          </p:stCondLst>
                                        </p:cTn>
                                        <p:tgtEl>
                                          <p:spTgt spid="38916"/>
                                        </p:tgtEl>
                                        <p:attrNameLst>
                                          <p:attrName>ppt_x</p:attrName>
                                        </p:attrNameLst>
                                      </p:cBhvr>
                                    </p:anim>
                                  </p:childTnLst>
                                </p:cTn>
                              </p:par>
                              <p:par>
                                <p:cTn id="11" presetID="51" presetClass="entr" presetSubtype="0" fill="hold" grpId="0" nodeType="withEffect">
                                  <p:stCondLst>
                                    <p:cond delay="0"/>
                                  </p:stCondLst>
                                  <p:childTnLst>
                                    <p:set>
                                      <p:cBhvr>
                                        <p:cTn id="12" dur="1" fill="hold">
                                          <p:stCondLst>
                                            <p:cond delay="0"/>
                                          </p:stCondLst>
                                        </p:cTn>
                                        <p:tgtEl>
                                          <p:spTgt spid="38925"/>
                                        </p:tgtEl>
                                        <p:attrNameLst>
                                          <p:attrName>style.visibility</p:attrName>
                                        </p:attrNameLst>
                                      </p:cBhvr>
                                      <p:to>
                                        <p:strVal val="visible"/>
                                      </p:to>
                                    </p:set>
                                    <p:animEffect transition="in" filter="fade">
                                      <p:cBhvr>
                                        <p:cTn id="13" dur="770" decel="100000"/>
                                        <p:tgtEl>
                                          <p:spTgt spid="38925"/>
                                        </p:tgtEl>
                                      </p:cBhvr>
                                    </p:animEffect>
                                    <p:animScale>
                                      <p:cBhvr>
                                        <p:cTn id="14" dur="770" decel="100000"/>
                                        <p:tgtEl>
                                          <p:spTgt spid="38925"/>
                                        </p:tgtEl>
                                      </p:cBhvr>
                                      <p:from x="10000" y="10000"/>
                                      <p:to x="200000" y="450000"/>
                                    </p:animScale>
                                    <p:animScale>
                                      <p:cBhvr>
                                        <p:cTn id="15" dur="1230" accel="100000" fill="hold">
                                          <p:stCondLst>
                                            <p:cond delay="770"/>
                                          </p:stCondLst>
                                        </p:cTn>
                                        <p:tgtEl>
                                          <p:spTgt spid="38925"/>
                                        </p:tgtEl>
                                      </p:cBhvr>
                                      <p:from x="200000" y="450000"/>
                                      <p:to x="100000" y="100000"/>
                                    </p:animScale>
                                    <p:set>
                                      <p:cBhvr>
                                        <p:cTn id="16" dur="770" fill="hold"/>
                                        <p:tgtEl>
                                          <p:spTgt spid="38925"/>
                                        </p:tgtEl>
                                        <p:attrNameLst>
                                          <p:attrName>ppt_x</p:attrName>
                                        </p:attrNameLst>
                                      </p:cBhvr>
                                      <p:to>
                                        <p:strVal val="(0.5)"/>
                                      </p:to>
                                    </p:set>
                                    <p:anim from="(0.5)" to="(#ppt_x)" calcmode="lin" valueType="num">
                                      <p:cBhvr>
                                        <p:cTn id="17" dur="1230" accel="100000" fill="hold">
                                          <p:stCondLst>
                                            <p:cond delay="770"/>
                                          </p:stCondLst>
                                        </p:cTn>
                                        <p:tgtEl>
                                          <p:spTgt spid="38925"/>
                                        </p:tgtEl>
                                        <p:attrNameLst>
                                          <p:attrName>ppt_x</p:attrName>
                                        </p:attrNameLst>
                                      </p:cBhvr>
                                    </p:anim>
                                    <p:set>
                                      <p:cBhvr>
                                        <p:cTn id="18" dur="770" fill="hold"/>
                                        <p:tgtEl>
                                          <p:spTgt spid="38925"/>
                                        </p:tgtEl>
                                        <p:attrNameLst>
                                          <p:attrName>ppt_y</p:attrName>
                                        </p:attrNameLst>
                                      </p:cBhvr>
                                      <p:to>
                                        <p:strVal val="(#ppt_y+0.4)"/>
                                      </p:to>
                                    </p:set>
                                    <p:anim from="(#ppt_y+0.4)" to="(#ppt_y)" calcmode="lin" valueType="num">
                                      <p:cBhvr>
                                        <p:cTn id="19" dur="1230" accel="100000" fill="hold">
                                          <p:stCondLst>
                                            <p:cond delay="770"/>
                                          </p:stCondLst>
                                        </p:cTn>
                                        <p:tgtEl>
                                          <p:spTgt spid="38925"/>
                                        </p:tgtEl>
                                        <p:attrNameLst>
                                          <p:attrName>ppt_y</p:attrName>
                                        </p:attrNameLst>
                                      </p:cBhvr>
                                    </p:anim>
                                  </p:childTnLst>
                                </p:cTn>
                              </p:par>
                            </p:childTnLst>
                          </p:cTn>
                        </p:par>
                        <p:par>
                          <p:cTn id="20" fill="hold">
                            <p:stCondLst>
                              <p:cond delay="2000"/>
                            </p:stCondLst>
                            <p:childTnLst>
                              <p:par>
                                <p:cTn id="21" presetID="50" presetClass="entr" presetSubtype="0" decel="100000" fill="hold" grpId="1" nodeType="afterEffect">
                                  <p:stCondLst>
                                    <p:cond delay="0"/>
                                  </p:stCondLst>
                                  <p:childTnLst>
                                    <p:set>
                                      <p:cBhvr>
                                        <p:cTn id="22" dur="1" fill="hold">
                                          <p:stCondLst>
                                            <p:cond delay="0"/>
                                          </p:stCondLst>
                                        </p:cTn>
                                        <p:tgtEl>
                                          <p:spTgt spid="38915">
                                            <p:txEl>
                                              <p:pRg st="0" end="0"/>
                                            </p:txEl>
                                          </p:spTgt>
                                        </p:tgtEl>
                                        <p:attrNameLst>
                                          <p:attrName>style.visibility</p:attrName>
                                        </p:attrNameLst>
                                      </p:cBhvr>
                                      <p:to>
                                        <p:strVal val="visible"/>
                                      </p:to>
                                    </p:set>
                                    <p:anim calcmode="lin" valueType="num">
                                      <p:cBhvr>
                                        <p:cTn id="23" dur="1000" fill="hold"/>
                                        <p:tgtEl>
                                          <p:spTgt spid="38915">
                                            <p:txEl>
                                              <p:pRg st="0" end="0"/>
                                            </p:txEl>
                                          </p:spTgt>
                                        </p:tgtEl>
                                        <p:attrNameLst>
                                          <p:attrName>ppt_w</p:attrName>
                                        </p:attrNameLst>
                                      </p:cBhvr>
                                      <p:tavLst>
                                        <p:tav tm="0">
                                          <p:val>
                                            <p:strVal val="#ppt_w+.3"/>
                                          </p:val>
                                        </p:tav>
                                        <p:tav tm="100000">
                                          <p:val>
                                            <p:strVal val="#ppt_w"/>
                                          </p:val>
                                        </p:tav>
                                      </p:tavLst>
                                    </p:anim>
                                    <p:anim calcmode="lin" valueType="num">
                                      <p:cBhvr>
                                        <p:cTn id="24"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38915">
                                            <p:txEl>
                                              <p:pRg st="0" end="0"/>
                                            </p:txEl>
                                          </p:spTgt>
                                        </p:tgtEl>
                                      </p:cBhvr>
                                    </p:animEffect>
                                  </p:childTnLst>
                                </p:cTn>
                              </p:par>
                            </p:childTnLst>
                          </p:cTn>
                        </p:par>
                        <p:par>
                          <p:cTn id="26" fill="hold">
                            <p:stCondLst>
                              <p:cond delay="3000"/>
                            </p:stCondLst>
                            <p:childTnLst>
                              <p:par>
                                <p:cTn id="27" presetID="50" presetClass="entr" presetSubtype="0" decel="100000" fill="hold" grpId="1" nodeType="afterEffect">
                                  <p:stCondLst>
                                    <p:cond delay="0"/>
                                  </p:stCondLst>
                                  <p:childTnLst>
                                    <p:set>
                                      <p:cBhvr>
                                        <p:cTn id="28" dur="1" fill="hold">
                                          <p:stCondLst>
                                            <p:cond delay="0"/>
                                          </p:stCondLst>
                                        </p:cTn>
                                        <p:tgtEl>
                                          <p:spTgt spid="38915">
                                            <p:txEl>
                                              <p:pRg st="1" end="1"/>
                                            </p:txEl>
                                          </p:spTgt>
                                        </p:tgtEl>
                                        <p:attrNameLst>
                                          <p:attrName>style.visibility</p:attrName>
                                        </p:attrNameLst>
                                      </p:cBhvr>
                                      <p:to>
                                        <p:strVal val="visible"/>
                                      </p:to>
                                    </p:set>
                                    <p:anim calcmode="lin" valueType="num">
                                      <p:cBhvr>
                                        <p:cTn id="29" dur="1000" fill="hold"/>
                                        <p:tgtEl>
                                          <p:spTgt spid="38915">
                                            <p:txEl>
                                              <p:pRg st="1" end="1"/>
                                            </p:txEl>
                                          </p:spTgt>
                                        </p:tgtEl>
                                        <p:attrNameLst>
                                          <p:attrName>ppt_w</p:attrName>
                                        </p:attrNameLst>
                                      </p:cBhvr>
                                      <p:tavLst>
                                        <p:tav tm="0">
                                          <p:val>
                                            <p:strVal val="#ppt_w+.3"/>
                                          </p:val>
                                        </p:tav>
                                        <p:tav tm="100000">
                                          <p:val>
                                            <p:strVal val="#ppt_w"/>
                                          </p:val>
                                        </p:tav>
                                      </p:tavLst>
                                    </p:anim>
                                    <p:anim calcmode="lin" valueType="num">
                                      <p:cBhvr>
                                        <p:cTn id="30" dur="1000" fill="hold"/>
                                        <p:tgtEl>
                                          <p:spTgt spid="38915">
                                            <p:txEl>
                                              <p:pRg st="1" end="1"/>
                                            </p:txEl>
                                          </p:spTgt>
                                        </p:tgtEl>
                                        <p:attrNameLst>
                                          <p:attrName>ppt_h</p:attrName>
                                        </p:attrNameLst>
                                      </p:cBhvr>
                                      <p:tavLst>
                                        <p:tav tm="0">
                                          <p:val>
                                            <p:strVal val="#ppt_h"/>
                                          </p:val>
                                        </p:tav>
                                        <p:tav tm="100000">
                                          <p:val>
                                            <p:strVal val="#ppt_h"/>
                                          </p:val>
                                        </p:tav>
                                      </p:tavLst>
                                    </p:anim>
                                    <p:animEffect transition="in" filter="fade">
                                      <p:cBhvr>
                                        <p:cTn id="31" dur="10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1" build="p"/>
      <p:bldP spid="38916" grpId="0" animBg="1"/>
      <p:bldP spid="389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Rectangle 9"/>
          <p:cNvSpPr>
            <a:spLocks noGrp="1" noChangeArrowheads="1"/>
          </p:cNvSpPr>
          <p:nvPr>
            <p:ph type="body" sz="half" idx="2"/>
          </p:nvPr>
        </p:nvSpPr>
        <p:spPr>
          <a:xfrm>
            <a:off x="4716463" y="333375"/>
            <a:ext cx="4038600" cy="4525963"/>
          </a:xfrm>
        </p:spPr>
        <p:txBody>
          <a:bodyPr/>
          <a:lstStyle/>
          <a:p>
            <a:pPr>
              <a:lnSpc>
                <a:spcPct val="80000"/>
              </a:lnSpc>
            </a:pPr>
            <a:r>
              <a:rPr lang="ru-RU" sz="1800">
                <a:solidFill>
                  <a:srgbClr val="CC3300"/>
                </a:solidFill>
              </a:rPr>
              <a:t>По составу и способу производства кирпич делится на две группы – керамический и силикатный. </a:t>
            </a:r>
          </a:p>
          <a:p>
            <a:pPr>
              <a:lnSpc>
                <a:spcPct val="80000"/>
              </a:lnSpc>
            </a:pPr>
            <a:r>
              <a:rPr lang="ru-RU" sz="1800" b="1">
                <a:solidFill>
                  <a:srgbClr val="FF0066"/>
                </a:solidFill>
              </a:rPr>
              <a:t>Керамический кирпич</a:t>
            </a:r>
            <a:r>
              <a:rPr lang="ru-RU" sz="1800">
                <a:solidFill>
                  <a:srgbClr val="CC3300"/>
                </a:solidFill>
              </a:rPr>
              <a:t> получают путем обжига глин и их смесей. </a:t>
            </a:r>
          </a:p>
          <a:p>
            <a:pPr>
              <a:lnSpc>
                <a:spcPct val="80000"/>
              </a:lnSpc>
            </a:pPr>
            <a:r>
              <a:rPr lang="ru-RU" sz="1800" b="1">
                <a:solidFill>
                  <a:srgbClr val="FF0066"/>
                </a:solidFill>
              </a:rPr>
              <a:t>Силикатный кирпич</a:t>
            </a:r>
            <a:r>
              <a:rPr lang="ru-RU" sz="1800">
                <a:solidFill>
                  <a:srgbClr val="CC3300"/>
                </a:solidFill>
              </a:rPr>
              <a:t> – состоит примерно из 90% песка, 10% извести и небольшой доли добавок. Смесь отправляется в автоклав, а не в обжиговую печь, как в случае с керамическим кирпичом. Если добавить пигменты, можно получить силикатный кирпич практически любого цвета – синий, зеленый, малиновый, фиолетовый. </a:t>
            </a:r>
          </a:p>
          <a:p>
            <a:pPr>
              <a:lnSpc>
                <a:spcPct val="80000"/>
              </a:lnSpc>
            </a:pPr>
            <a:endParaRPr lang="ru-RU" sz="1800">
              <a:solidFill>
                <a:srgbClr val="CC3300"/>
              </a:solidFill>
            </a:endParaRPr>
          </a:p>
        </p:txBody>
      </p:sp>
      <p:sp>
        <p:nvSpPr>
          <p:cNvPr id="39940" name="WordArt 4"/>
          <p:cNvSpPr>
            <a:spLocks noChangeArrowheads="1" noChangeShapeType="1" noTextEdit="1"/>
          </p:cNvSpPr>
          <p:nvPr/>
        </p:nvSpPr>
        <p:spPr bwMode="auto">
          <a:xfrm>
            <a:off x="539750" y="404813"/>
            <a:ext cx="3600450" cy="503237"/>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керамика</a:t>
            </a:r>
          </a:p>
        </p:txBody>
      </p:sp>
      <p:sp>
        <p:nvSpPr>
          <p:cNvPr id="39942" name="WordArt 6"/>
          <p:cNvSpPr>
            <a:spLocks noChangeArrowheads="1" noChangeShapeType="1" noTextEdit="1"/>
          </p:cNvSpPr>
          <p:nvPr/>
        </p:nvSpPr>
        <p:spPr bwMode="auto">
          <a:xfrm>
            <a:off x="250825" y="5445125"/>
            <a:ext cx="424815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0">
                  <a:gsLst>
                    <a:gs pos="0">
                      <a:srgbClr val="FFE701"/>
                    </a:gs>
                    <a:gs pos="100000">
                      <a:srgbClr val="FE3E02"/>
                    </a:gs>
                  </a:gsLst>
                  <a:lin ang="5400000" scaled="1"/>
                </a:gradFill>
                <a:latin typeface="Impact"/>
              </a:rPr>
              <a:t>кирпич</a:t>
            </a:r>
          </a:p>
        </p:txBody>
      </p:sp>
      <p:pic>
        <p:nvPicPr>
          <p:cNvPr id="39946" name="Picture 10"/>
          <p:cNvPicPr>
            <a:picLocks noChangeAspect="1" noChangeArrowheads="1"/>
          </p:cNvPicPr>
          <p:nvPr/>
        </p:nvPicPr>
        <p:blipFill>
          <a:blip r:embed="rId2" cstate="email"/>
          <a:srcRect/>
          <a:stretch>
            <a:fillRect/>
          </a:stretch>
        </p:blipFill>
        <p:spPr bwMode="auto">
          <a:xfrm>
            <a:off x="5292725" y="4797425"/>
            <a:ext cx="3311525" cy="1933575"/>
          </a:xfrm>
          <a:prstGeom prst="rect">
            <a:avLst/>
          </a:prstGeom>
          <a:noFill/>
          <a:ln w="38100" cmpd="dbl">
            <a:solidFill>
              <a:srgbClr val="CC3300"/>
            </a:solidFill>
            <a:prstDash val="dash"/>
            <a:miter lim="800000"/>
            <a:headEnd/>
            <a:tailEnd/>
          </a:ln>
          <a:effectLst>
            <a:outerShdw dist="107763" dir="8100000" algn="ctr" rotWithShape="0">
              <a:srgbClr val="808080">
                <a:alpha val="50000"/>
              </a:srgbClr>
            </a:outerShdw>
          </a:effectLst>
        </p:spPr>
      </p:pic>
      <p:pic>
        <p:nvPicPr>
          <p:cNvPr id="39947" name="Picture 11"/>
          <p:cNvPicPr>
            <a:picLocks noChangeAspect="1" noChangeArrowheads="1"/>
          </p:cNvPicPr>
          <p:nvPr/>
        </p:nvPicPr>
        <p:blipFill>
          <a:blip r:embed="rId3" cstate="email"/>
          <a:srcRect/>
          <a:stretch>
            <a:fillRect/>
          </a:stretch>
        </p:blipFill>
        <p:spPr bwMode="auto">
          <a:xfrm>
            <a:off x="323850" y="1268413"/>
            <a:ext cx="4535488" cy="3646487"/>
          </a:xfrm>
          <a:prstGeom prst="rect">
            <a:avLst/>
          </a:prstGeom>
          <a:noFill/>
          <a:ln w="38100" cmpd="dbl">
            <a:solidFill>
              <a:srgbClr val="FF9900"/>
            </a:solidFill>
            <a:prstDash val="dash"/>
            <a:miter lim="800000"/>
            <a:headEnd/>
            <a:tailEnd/>
          </a:ln>
          <a:effectLst>
            <a:outerShdw dist="107763" dir="81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from="(-#ppt_w/2)" to="(#ppt_x)" calcmode="lin" valueType="num">
                                      <p:cBhvr>
                                        <p:cTn id="7" dur="600" fill="hold">
                                          <p:stCondLst>
                                            <p:cond delay="0"/>
                                          </p:stCondLst>
                                        </p:cTn>
                                        <p:tgtEl>
                                          <p:spTgt spid="39940"/>
                                        </p:tgtEl>
                                        <p:attrNameLst>
                                          <p:attrName>ppt_x</p:attrName>
                                        </p:attrNameLst>
                                      </p:cBhvr>
                                    </p:anim>
                                    <p:anim from="0" to="-1.0" calcmode="lin" valueType="num">
                                      <p:cBhvr>
                                        <p:cTn id="8" dur="200" decel="50000" autoRev="1" fill="hold">
                                          <p:stCondLst>
                                            <p:cond delay="600"/>
                                          </p:stCondLst>
                                        </p:cTn>
                                        <p:tgtEl>
                                          <p:spTgt spid="39940"/>
                                        </p:tgtEl>
                                        <p:attrNameLst>
                                          <p:attrName>xshear</p:attrName>
                                        </p:attrNameLst>
                                      </p:cBhvr>
                                    </p:anim>
                                    <p:animScale>
                                      <p:cBhvr>
                                        <p:cTn id="9" dur="200" decel="100000" autoRev="1" fill="hold">
                                          <p:stCondLst>
                                            <p:cond delay="600"/>
                                          </p:stCondLst>
                                        </p:cTn>
                                        <p:tgtEl>
                                          <p:spTgt spid="39940"/>
                                        </p:tgtEl>
                                      </p:cBhvr>
                                      <p:from x="100000" y="100000"/>
                                      <p:to x="80000" y="100000"/>
                                    </p:animScale>
                                    <p:anim by="(#ppt_h/3+#ppt_w*0.1)" calcmode="lin" valueType="num">
                                      <p:cBhvr additive="sum">
                                        <p:cTn id="10" dur="200" decel="100000" autoRev="1" fill="hold">
                                          <p:stCondLst>
                                            <p:cond delay="600"/>
                                          </p:stCondLst>
                                        </p:cTn>
                                        <p:tgtEl>
                                          <p:spTgt spid="39940"/>
                                        </p:tgtEl>
                                        <p:attrNameLst>
                                          <p:attrName>ppt_x</p:attrName>
                                        </p:attrNameLst>
                                      </p:cBhvr>
                                    </p:anim>
                                  </p:childTnLst>
                                </p:cTn>
                              </p:par>
                              <p:par>
                                <p:cTn id="11" presetID="51" presetClass="entr" presetSubtype="0" fill="hold" grpId="0" nodeType="withEffect">
                                  <p:stCondLst>
                                    <p:cond delay="0"/>
                                  </p:stCondLst>
                                  <p:childTnLst>
                                    <p:set>
                                      <p:cBhvr>
                                        <p:cTn id="12" dur="1" fill="hold">
                                          <p:stCondLst>
                                            <p:cond delay="0"/>
                                          </p:stCondLst>
                                        </p:cTn>
                                        <p:tgtEl>
                                          <p:spTgt spid="39942"/>
                                        </p:tgtEl>
                                        <p:attrNameLst>
                                          <p:attrName>style.visibility</p:attrName>
                                        </p:attrNameLst>
                                      </p:cBhvr>
                                      <p:to>
                                        <p:strVal val="visible"/>
                                      </p:to>
                                    </p:set>
                                    <p:animEffect transition="in" filter="fade">
                                      <p:cBhvr>
                                        <p:cTn id="13" dur="770" decel="100000"/>
                                        <p:tgtEl>
                                          <p:spTgt spid="39942"/>
                                        </p:tgtEl>
                                      </p:cBhvr>
                                    </p:animEffect>
                                    <p:animScale>
                                      <p:cBhvr>
                                        <p:cTn id="14" dur="770" decel="100000"/>
                                        <p:tgtEl>
                                          <p:spTgt spid="39942"/>
                                        </p:tgtEl>
                                      </p:cBhvr>
                                      <p:from x="10000" y="10000"/>
                                      <p:to x="200000" y="450000"/>
                                    </p:animScale>
                                    <p:animScale>
                                      <p:cBhvr>
                                        <p:cTn id="15" dur="1230" accel="100000" fill="hold">
                                          <p:stCondLst>
                                            <p:cond delay="770"/>
                                          </p:stCondLst>
                                        </p:cTn>
                                        <p:tgtEl>
                                          <p:spTgt spid="39942"/>
                                        </p:tgtEl>
                                      </p:cBhvr>
                                      <p:from x="200000" y="450000"/>
                                      <p:to x="100000" y="100000"/>
                                    </p:animScale>
                                    <p:set>
                                      <p:cBhvr>
                                        <p:cTn id="16" dur="770" fill="hold"/>
                                        <p:tgtEl>
                                          <p:spTgt spid="39942"/>
                                        </p:tgtEl>
                                        <p:attrNameLst>
                                          <p:attrName>ppt_x</p:attrName>
                                        </p:attrNameLst>
                                      </p:cBhvr>
                                      <p:to>
                                        <p:strVal val="(0.5)"/>
                                      </p:to>
                                    </p:set>
                                    <p:anim from="(0.5)" to="(#ppt_x)" calcmode="lin" valueType="num">
                                      <p:cBhvr>
                                        <p:cTn id="17" dur="1230" accel="100000" fill="hold">
                                          <p:stCondLst>
                                            <p:cond delay="770"/>
                                          </p:stCondLst>
                                        </p:cTn>
                                        <p:tgtEl>
                                          <p:spTgt spid="39942"/>
                                        </p:tgtEl>
                                        <p:attrNameLst>
                                          <p:attrName>ppt_x</p:attrName>
                                        </p:attrNameLst>
                                      </p:cBhvr>
                                    </p:anim>
                                    <p:set>
                                      <p:cBhvr>
                                        <p:cTn id="18" dur="770" fill="hold"/>
                                        <p:tgtEl>
                                          <p:spTgt spid="39942"/>
                                        </p:tgtEl>
                                        <p:attrNameLst>
                                          <p:attrName>ppt_y</p:attrName>
                                        </p:attrNameLst>
                                      </p:cBhvr>
                                      <p:to>
                                        <p:strVal val="(#ppt_y+0.4)"/>
                                      </p:to>
                                    </p:set>
                                    <p:anim from="(#ppt_y+0.4)" to="(#ppt_y)" calcmode="lin" valueType="num">
                                      <p:cBhvr>
                                        <p:cTn id="19" dur="1230" accel="100000" fill="hold">
                                          <p:stCondLst>
                                            <p:cond delay="770"/>
                                          </p:stCondLst>
                                        </p:cTn>
                                        <p:tgtEl>
                                          <p:spTgt spid="39942"/>
                                        </p:tgtEl>
                                        <p:attrNameLst>
                                          <p:attrName>ppt_y</p:attrName>
                                        </p:attrNameLst>
                                      </p:cBhvr>
                                    </p:anim>
                                  </p:childTnLst>
                                </p:cTn>
                              </p:par>
                            </p:childTnLst>
                          </p:cTn>
                        </p:par>
                        <p:par>
                          <p:cTn id="20" fill="hold">
                            <p:stCondLst>
                              <p:cond delay="2000"/>
                            </p:stCondLst>
                            <p:childTnLst>
                              <p:par>
                                <p:cTn id="21" presetID="43" presetClass="entr" presetSubtype="0" fill="hold" grpId="0" nodeType="afterEffect">
                                  <p:stCondLst>
                                    <p:cond delay="0"/>
                                  </p:stCondLst>
                                  <p:childTnLst>
                                    <p:set>
                                      <p:cBhvr>
                                        <p:cTn id="22" dur="1" fill="hold">
                                          <p:stCondLst>
                                            <p:cond delay="0"/>
                                          </p:stCondLst>
                                        </p:cTn>
                                        <p:tgtEl>
                                          <p:spTgt spid="39945">
                                            <p:txEl>
                                              <p:pRg st="0" end="0"/>
                                            </p:txEl>
                                          </p:spTgt>
                                        </p:tgtEl>
                                        <p:attrNameLst>
                                          <p:attrName>style.visibility</p:attrName>
                                        </p:attrNameLst>
                                      </p:cBhvr>
                                      <p:to>
                                        <p:strVal val="visible"/>
                                      </p:to>
                                    </p:set>
                                    <p:animEffect transition="in" filter="fade">
                                      <p:cBhvr>
                                        <p:cTn id="23" dur="200"/>
                                        <p:tgtEl>
                                          <p:spTgt spid="39945">
                                            <p:txEl>
                                              <p:pRg st="0" end="0"/>
                                            </p:txEl>
                                          </p:spTgt>
                                        </p:tgtEl>
                                      </p:cBhvr>
                                    </p:animEffect>
                                    <p:anim calcmode="lin" valueType="num">
                                      <p:cBhvr>
                                        <p:cTn id="24" dur="800" fill="hold"/>
                                        <p:tgtEl>
                                          <p:spTgt spid="39945">
                                            <p:txEl>
                                              <p:pRg st="0" end="0"/>
                                            </p:txEl>
                                          </p:spTgt>
                                        </p:tgtEl>
                                        <p:attrNameLst>
                                          <p:attrName>ppt_x</p:attrName>
                                        </p:attrNameLst>
                                      </p:cBhvr>
                                      <p:tavLst>
                                        <p:tav tm="0">
                                          <p:val>
                                            <p:strVal val="#ppt_x"/>
                                          </p:val>
                                        </p:tav>
                                        <p:tav tm="100000">
                                          <p:val>
                                            <p:strVal val="#ppt_x"/>
                                          </p:val>
                                        </p:tav>
                                      </p:tavLst>
                                    </p:anim>
                                    <p:anim calcmode="lin" valueType="num">
                                      <p:cBhvr>
                                        <p:cTn id="25" dur="800" fill="hold"/>
                                        <p:tgtEl>
                                          <p:spTgt spid="39945">
                                            <p:txEl>
                                              <p:pRg st="0" end="0"/>
                                            </p:txEl>
                                          </p:spTgt>
                                        </p:tgtEl>
                                        <p:attrNameLst>
                                          <p:attrName>ppt_y</p:attrName>
                                        </p:attrNameLst>
                                      </p:cBhvr>
                                      <p:tavLst>
                                        <p:tav tm="0">
                                          <p:val>
                                            <p:strVal val="#ppt_y+0.31"/>
                                          </p:val>
                                        </p:tav>
                                        <p:tav tm="100000">
                                          <p:val>
                                            <p:strVal val="#ppt_y+0.31"/>
                                          </p:val>
                                        </p:tav>
                                      </p:tavLst>
                                    </p:anim>
                                    <p:anim calcmode="lin" valueType="num">
                                      <p:cBhvr>
                                        <p:cTn id="26" dur="1200" decel="50000" fill="hold">
                                          <p:stCondLst>
                                            <p:cond delay="800"/>
                                          </p:stCondLst>
                                        </p:cTn>
                                        <p:tgtEl>
                                          <p:spTgt spid="3994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1200" decel="50000" fill="hold">
                                          <p:stCondLst>
                                            <p:cond delay="800"/>
                                          </p:stCondLst>
                                        </p:cTn>
                                        <p:tgtEl>
                                          <p:spTgt spid="3994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4000"/>
                            </p:stCondLst>
                            <p:childTnLst>
                              <p:par>
                                <p:cTn id="29" presetID="43" presetClass="entr" presetSubtype="0" fill="hold" grpId="0" nodeType="afterEffect">
                                  <p:stCondLst>
                                    <p:cond delay="0"/>
                                  </p:stCondLst>
                                  <p:childTnLst>
                                    <p:set>
                                      <p:cBhvr>
                                        <p:cTn id="30" dur="1" fill="hold">
                                          <p:stCondLst>
                                            <p:cond delay="0"/>
                                          </p:stCondLst>
                                        </p:cTn>
                                        <p:tgtEl>
                                          <p:spTgt spid="39945">
                                            <p:txEl>
                                              <p:pRg st="1" end="1"/>
                                            </p:txEl>
                                          </p:spTgt>
                                        </p:tgtEl>
                                        <p:attrNameLst>
                                          <p:attrName>style.visibility</p:attrName>
                                        </p:attrNameLst>
                                      </p:cBhvr>
                                      <p:to>
                                        <p:strVal val="visible"/>
                                      </p:to>
                                    </p:set>
                                    <p:animEffect transition="in" filter="fade">
                                      <p:cBhvr>
                                        <p:cTn id="31" dur="200"/>
                                        <p:tgtEl>
                                          <p:spTgt spid="39945">
                                            <p:txEl>
                                              <p:pRg st="1" end="1"/>
                                            </p:txEl>
                                          </p:spTgt>
                                        </p:tgtEl>
                                      </p:cBhvr>
                                    </p:animEffect>
                                    <p:anim calcmode="lin" valueType="num">
                                      <p:cBhvr>
                                        <p:cTn id="32" dur="800" fill="hold"/>
                                        <p:tgtEl>
                                          <p:spTgt spid="39945">
                                            <p:txEl>
                                              <p:pRg st="1" end="1"/>
                                            </p:txEl>
                                          </p:spTgt>
                                        </p:tgtEl>
                                        <p:attrNameLst>
                                          <p:attrName>ppt_x</p:attrName>
                                        </p:attrNameLst>
                                      </p:cBhvr>
                                      <p:tavLst>
                                        <p:tav tm="0">
                                          <p:val>
                                            <p:strVal val="#ppt_x"/>
                                          </p:val>
                                        </p:tav>
                                        <p:tav tm="100000">
                                          <p:val>
                                            <p:strVal val="#ppt_x"/>
                                          </p:val>
                                        </p:tav>
                                      </p:tavLst>
                                    </p:anim>
                                    <p:anim calcmode="lin" valueType="num">
                                      <p:cBhvr>
                                        <p:cTn id="33" dur="800" fill="hold"/>
                                        <p:tgtEl>
                                          <p:spTgt spid="39945">
                                            <p:txEl>
                                              <p:pRg st="1" end="1"/>
                                            </p:txEl>
                                          </p:spTgt>
                                        </p:tgtEl>
                                        <p:attrNameLst>
                                          <p:attrName>ppt_y</p:attrName>
                                        </p:attrNameLst>
                                      </p:cBhvr>
                                      <p:tavLst>
                                        <p:tav tm="0">
                                          <p:val>
                                            <p:strVal val="#ppt_y+0.31"/>
                                          </p:val>
                                        </p:tav>
                                        <p:tav tm="100000">
                                          <p:val>
                                            <p:strVal val="#ppt_y+0.31"/>
                                          </p:val>
                                        </p:tav>
                                      </p:tavLst>
                                    </p:anim>
                                    <p:anim calcmode="lin" valueType="num">
                                      <p:cBhvr>
                                        <p:cTn id="34" dur="1200" decel="50000" fill="hold">
                                          <p:stCondLst>
                                            <p:cond delay="800"/>
                                          </p:stCondLst>
                                        </p:cTn>
                                        <p:tgtEl>
                                          <p:spTgt spid="3994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1200" decel="50000" fill="hold">
                                          <p:stCondLst>
                                            <p:cond delay="800"/>
                                          </p:stCondLst>
                                        </p:cTn>
                                        <p:tgtEl>
                                          <p:spTgt spid="3994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6" fill="hold">
                            <p:stCondLst>
                              <p:cond delay="6000"/>
                            </p:stCondLst>
                            <p:childTnLst>
                              <p:par>
                                <p:cTn id="37" presetID="43" presetClass="entr" presetSubtype="0" fill="hold" grpId="0" nodeType="afterEffect">
                                  <p:stCondLst>
                                    <p:cond delay="0"/>
                                  </p:stCondLst>
                                  <p:childTnLst>
                                    <p:set>
                                      <p:cBhvr>
                                        <p:cTn id="38" dur="1" fill="hold">
                                          <p:stCondLst>
                                            <p:cond delay="0"/>
                                          </p:stCondLst>
                                        </p:cTn>
                                        <p:tgtEl>
                                          <p:spTgt spid="39945">
                                            <p:txEl>
                                              <p:pRg st="2" end="2"/>
                                            </p:txEl>
                                          </p:spTgt>
                                        </p:tgtEl>
                                        <p:attrNameLst>
                                          <p:attrName>style.visibility</p:attrName>
                                        </p:attrNameLst>
                                      </p:cBhvr>
                                      <p:to>
                                        <p:strVal val="visible"/>
                                      </p:to>
                                    </p:set>
                                    <p:animEffect transition="in" filter="fade">
                                      <p:cBhvr>
                                        <p:cTn id="39" dur="200"/>
                                        <p:tgtEl>
                                          <p:spTgt spid="39945">
                                            <p:txEl>
                                              <p:pRg st="2" end="2"/>
                                            </p:txEl>
                                          </p:spTgt>
                                        </p:tgtEl>
                                      </p:cBhvr>
                                    </p:animEffect>
                                    <p:anim calcmode="lin" valueType="num">
                                      <p:cBhvr>
                                        <p:cTn id="40" dur="800" fill="hold"/>
                                        <p:tgtEl>
                                          <p:spTgt spid="39945">
                                            <p:txEl>
                                              <p:pRg st="2" end="2"/>
                                            </p:txEl>
                                          </p:spTgt>
                                        </p:tgtEl>
                                        <p:attrNameLst>
                                          <p:attrName>ppt_x</p:attrName>
                                        </p:attrNameLst>
                                      </p:cBhvr>
                                      <p:tavLst>
                                        <p:tav tm="0">
                                          <p:val>
                                            <p:strVal val="#ppt_x"/>
                                          </p:val>
                                        </p:tav>
                                        <p:tav tm="100000">
                                          <p:val>
                                            <p:strVal val="#ppt_x"/>
                                          </p:val>
                                        </p:tav>
                                      </p:tavLst>
                                    </p:anim>
                                    <p:anim calcmode="lin" valueType="num">
                                      <p:cBhvr>
                                        <p:cTn id="41" dur="800" fill="hold"/>
                                        <p:tgtEl>
                                          <p:spTgt spid="39945">
                                            <p:txEl>
                                              <p:pRg st="2" end="2"/>
                                            </p:txEl>
                                          </p:spTgt>
                                        </p:tgtEl>
                                        <p:attrNameLst>
                                          <p:attrName>ppt_y</p:attrName>
                                        </p:attrNameLst>
                                      </p:cBhvr>
                                      <p:tavLst>
                                        <p:tav tm="0">
                                          <p:val>
                                            <p:strVal val="#ppt_y+0.31"/>
                                          </p:val>
                                        </p:tav>
                                        <p:tav tm="100000">
                                          <p:val>
                                            <p:strVal val="#ppt_y+0.31"/>
                                          </p:val>
                                        </p:tav>
                                      </p:tavLst>
                                    </p:anim>
                                    <p:anim calcmode="lin" valueType="num">
                                      <p:cBhvr>
                                        <p:cTn id="42" dur="1200" decel="50000" fill="hold">
                                          <p:stCondLst>
                                            <p:cond delay="800"/>
                                          </p:stCondLst>
                                        </p:cTn>
                                        <p:tgtEl>
                                          <p:spTgt spid="3994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1200" decel="50000" fill="hold">
                                          <p:stCondLst>
                                            <p:cond delay="800"/>
                                          </p:stCondLst>
                                        </p:cTn>
                                        <p:tgtEl>
                                          <p:spTgt spid="3994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build="p"/>
      <p:bldP spid="39940" grpId="0" animBg="1"/>
      <p:bldP spid="399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WordArt 4"/>
          <p:cNvSpPr>
            <a:spLocks noChangeArrowheads="1" noChangeShapeType="1" noTextEdit="1"/>
          </p:cNvSpPr>
          <p:nvPr/>
        </p:nvSpPr>
        <p:spPr bwMode="auto">
          <a:xfrm>
            <a:off x="539750" y="404813"/>
            <a:ext cx="3600450" cy="503237"/>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керамика</a:t>
            </a:r>
          </a:p>
        </p:txBody>
      </p:sp>
      <p:sp>
        <p:nvSpPr>
          <p:cNvPr id="41989" name="WordArt 5"/>
          <p:cNvSpPr>
            <a:spLocks noChangeArrowheads="1" noChangeShapeType="1" noTextEdit="1"/>
          </p:cNvSpPr>
          <p:nvPr/>
        </p:nvSpPr>
        <p:spPr bwMode="auto">
          <a:xfrm>
            <a:off x="250825" y="5445125"/>
            <a:ext cx="424815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0">
                  <a:gsLst>
                    <a:gs pos="0">
                      <a:srgbClr val="FFE701"/>
                    </a:gs>
                    <a:gs pos="100000">
                      <a:srgbClr val="FE3E02"/>
                    </a:gs>
                  </a:gsLst>
                  <a:lin ang="5400000" scaled="1"/>
                </a:gradFill>
                <a:latin typeface="Impact"/>
              </a:rPr>
              <a:t>кирпич</a:t>
            </a:r>
          </a:p>
        </p:txBody>
      </p:sp>
      <p:sp>
        <p:nvSpPr>
          <p:cNvPr id="41991" name="Rectangle 7"/>
          <p:cNvSpPr>
            <a:spLocks noGrp="1" noChangeArrowheads="1"/>
          </p:cNvSpPr>
          <p:nvPr>
            <p:ph type="body" sz="half" idx="1"/>
          </p:nvPr>
        </p:nvSpPr>
        <p:spPr>
          <a:xfrm>
            <a:off x="468313" y="1125538"/>
            <a:ext cx="7921625" cy="4030662"/>
          </a:xfrm>
        </p:spPr>
        <p:txBody>
          <a:bodyPr/>
          <a:lstStyle/>
          <a:p>
            <a:pPr>
              <a:lnSpc>
                <a:spcPct val="80000"/>
              </a:lnSpc>
              <a:buFontTx/>
              <a:buNone/>
            </a:pPr>
            <a:r>
              <a:rPr lang="ru-RU" sz="1800" b="1">
                <a:solidFill>
                  <a:srgbClr val="CC3300"/>
                </a:solidFill>
              </a:rPr>
              <a:t>     Рядовой кирпич</a:t>
            </a:r>
            <a:r>
              <a:rPr lang="ru-RU" sz="1800">
                <a:solidFill>
                  <a:srgbClr val="CC3300"/>
                </a:solidFill>
              </a:rPr>
              <a:t> используется для внутренних рядов кладки или для внешних рядов, но с последующей штукатуркой. </a:t>
            </a:r>
          </a:p>
          <a:p>
            <a:pPr>
              <a:lnSpc>
                <a:spcPct val="80000"/>
              </a:lnSpc>
              <a:buFontTx/>
              <a:buNone/>
            </a:pPr>
            <a:r>
              <a:rPr lang="ru-RU" sz="1800" b="1">
                <a:solidFill>
                  <a:srgbClr val="CC3300"/>
                </a:solidFill>
              </a:rPr>
              <a:t>     Лицевой кирпич </a:t>
            </a:r>
            <a:r>
              <a:rPr lang="ru-RU" sz="1800">
                <a:solidFill>
                  <a:srgbClr val="CC3300"/>
                </a:solidFill>
              </a:rPr>
              <a:t>– однородного цвета, имеет две гладкие, ровные лицевые поверхности Он, как правило, пустотелый что делает стену из такого кирпича теплей. </a:t>
            </a:r>
          </a:p>
          <a:p>
            <a:pPr>
              <a:lnSpc>
                <a:spcPct val="80000"/>
              </a:lnSpc>
              <a:buFontTx/>
              <a:buNone/>
            </a:pPr>
            <a:r>
              <a:rPr lang="ru-RU" sz="1800">
                <a:solidFill>
                  <a:srgbClr val="CC3300"/>
                </a:solidFill>
              </a:rPr>
              <a:t/>
            </a:r>
            <a:br>
              <a:rPr lang="ru-RU" sz="1800">
                <a:solidFill>
                  <a:srgbClr val="CC3300"/>
                </a:solidFill>
              </a:rPr>
            </a:br>
            <a:r>
              <a:rPr lang="ru-RU" sz="1800">
                <a:solidFill>
                  <a:srgbClr val="CC3300"/>
                </a:solidFill>
              </a:rPr>
              <a:t>К облицовке относится также </a:t>
            </a:r>
            <a:r>
              <a:rPr lang="ru-RU" sz="1800" b="1">
                <a:solidFill>
                  <a:srgbClr val="CC3300"/>
                </a:solidFill>
              </a:rPr>
              <a:t>фактурный кирпич</a:t>
            </a:r>
            <a:r>
              <a:rPr lang="ru-RU" sz="1800">
                <a:solidFill>
                  <a:srgbClr val="CC3300"/>
                </a:solidFill>
              </a:rPr>
              <a:t> (с рельефным рисунком лицевой поверхности) и фасонный (или фигурный, профильный) для кладки сложных форм: арок, столбов и т.п. </a:t>
            </a:r>
            <a:br>
              <a:rPr lang="ru-RU" sz="1800">
                <a:solidFill>
                  <a:srgbClr val="CC3300"/>
                </a:solidFill>
              </a:rPr>
            </a:br>
            <a:r>
              <a:rPr lang="ru-RU" sz="1800">
                <a:solidFill>
                  <a:srgbClr val="CC3300"/>
                </a:solidFill>
              </a:rPr>
              <a:t/>
            </a:r>
            <a:br>
              <a:rPr lang="ru-RU" sz="1800">
                <a:solidFill>
                  <a:srgbClr val="CC3300"/>
                </a:solidFill>
              </a:rPr>
            </a:br>
            <a:r>
              <a:rPr lang="ru-RU" sz="1800">
                <a:solidFill>
                  <a:srgbClr val="CC3300"/>
                </a:solidFill>
              </a:rPr>
              <a:t>Печной кирпич бывает разных размеров (даже с ладошку). Для топочной части каминов используют </a:t>
            </a:r>
            <a:r>
              <a:rPr lang="ru-RU" sz="1800" b="1">
                <a:solidFill>
                  <a:srgbClr val="CC3300"/>
                </a:solidFill>
              </a:rPr>
              <a:t>шамотный кирпич</a:t>
            </a:r>
            <a:r>
              <a:rPr lang="ru-RU" sz="1800">
                <a:solidFill>
                  <a:srgbClr val="CC3300"/>
                </a:solidFill>
              </a:rPr>
              <a:t>, изготовленный из огнеупорных глин и выдерживающий температуру выше 1000°С. Шамотный кирпич имеет песочно-желтый цвет и зернистую структуру.</a:t>
            </a:r>
          </a:p>
        </p:txBody>
      </p:sp>
      <p:pic>
        <p:nvPicPr>
          <p:cNvPr id="41994" name="Picture 10"/>
          <p:cNvPicPr>
            <a:picLocks noChangeAspect="1" noChangeArrowheads="1"/>
          </p:cNvPicPr>
          <p:nvPr/>
        </p:nvPicPr>
        <p:blipFill>
          <a:blip r:embed="rId2" cstate="email"/>
          <a:srcRect/>
          <a:stretch>
            <a:fillRect/>
          </a:stretch>
        </p:blipFill>
        <p:spPr bwMode="auto">
          <a:xfrm>
            <a:off x="5292725" y="4581525"/>
            <a:ext cx="3048000" cy="1989138"/>
          </a:xfrm>
          <a:prstGeom prst="rect">
            <a:avLst/>
          </a:prstGeom>
          <a:noFill/>
          <a:ln w="9525">
            <a:solidFill>
              <a:srgbClr val="FF9900"/>
            </a:solidFill>
            <a:prstDash val="dash"/>
            <a:miter lim="800000"/>
            <a:headEnd/>
            <a:tailEnd/>
          </a:ln>
          <a:effectLst>
            <a:outerShdw dist="107763" dir="81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from="(-#ppt_w/2)" to="(#ppt_x)" calcmode="lin" valueType="num">
                                      <p:cBhvr>
                                        <p:cTn id="7" dur="600" fill="hold">
                                          <p:stCondLst>
                                            <p:cond delay="0"/>
                                          </p:stCondLst>
                                        </p:cTn>
                                        <p:tgtEl>
                                          <p:spTgt spid="41988"/>
                                        </p:tgtEl>
                                        <p:attrNameLst>
                                          <p:attrName>ppt_x</p:attrName>
                                        </p:attrNameLst>
                                      </p:cBhvr>
                                    </p:anim>
                                    <p:anim from="0" to="-1.0" calcmode="lin" valueType="num">
                                      <p:cBhvr>
                                        <p:cTn id="8" dur="200" decel="50000" autoRev="1" fill="hold">
                                          <p:stCondLst>
                                            <p:cond delay="600"/>
                                          </p:stCondLst>
                                        </p:cTn>
                                        <p:tgtEl>
                                          <p:spTgt spid="41988"/>
                                        </p:tgtEl>
                                        <p:attrNameLst>
                                          <p:attrName>xshear</p:attrName>
                                        </p:attrNameLst>
                                      </p:cBhvr>
                                    </p:anim>
                                    <p:animScale>
                                      <p:cBhvr>
                                        <p:cTn id="9" dur="200" decel="100000" autoRev="1" fill="hold">
                                          <p:stCondLst>
                                            <p:cond delay="600"/>
                                          </p:stCondLst>
                                        </p:cTn>
                                        <p:tgtEl>
                                          <p:spTgt spid="41988"/>
                                        </p:tgtEl>
                                      </p:cBhvr>
                                      <p:from x="100000" y="100000"/>
                                      <p:to x="80000" y="100000"/>
                                    </p:animScale>
                                    <p:anim by="(#ppt_h/3+#ppt_w*0.1)" calcmode="lin" valueType="num">
                                      <p:cBhvr additive="sum">
                                        <p:cTn id="10" dur="200" decel="100000" autoRev="1" fill="hold">
                                          <p:stCondLst>
                                            <p:cond delay="600"/>
                                          </p:stCondLst>
                                        </p:cTn>
                                        <p:tgtEl>
                                          <p:spTgt spid="41988"/>
                                        </p:tgtEl>
                                        <p:attrNameLst>
                                          <p:attrName>ppt_x</p:attrName>
                                        </p:attrNameLst>
                                      </p:cBhvr>
                                    </p:anim>
                                  </p:childTnLst>
                                </p:cTn>
                              </p:par>
                              <p:par>
                                <p:cTn id="11" presetID="51" presetClass="entr" presetSubtype="0" fill="hold" grpId="0" nodeType="withEffect">
                                  <p:stCondLst>
                                    <p:cond delay="0"/>
                                  </p:stCondLst>
                                  <p:childTnLst>
                                    <p:set>
                                      <p:cBhvr>
                                        <p:cTn id="12" dur="1" fill="hold">
                                          <p:stCondLst>
                                            <p:cond delay="0"/>
                                          </p:stCondLst>
                                        </p:cTn>
                                        <p:tgtEl>
                                          <p:spTgt spid="41989"/>
                                        </p:tgtEl>
                                        <p:attrNameLst>
                                          <p:attrName>style.visibility</p:attrName>
                                        </p:attrNameLst>
                                      </p:cBhvr>
                                      <p:to>
                                        <p:strVal val="visible"/>
                                      </p:to>
                                    </p:set>
                                    <p:animEffect transition="in" filter="fade">
                                      <p:cBhvr>
                                        <p:cTn id="13" dur="770" decel="100000"/>
                                        <p:tgtEl>
                                          <p:spTgt spid="41989"/>
                                        </p:tgtEl>
                                      </p:cBhvr>
                                    </p:animEffect>
                                    <p:animScale>
                                      <p:cBhvr>
                                        <p:cTn id="14" dur="770" decel="100000"/>
                                        <p:tgtEl>
                                          <p:spTgt spid="41989"/>
                                        </p:tgtEl>
                                      </p:cBhvr>
                                      <p:from x="10000" y="10000"/>
                                      <p:to x="200000" y="450000"/>
                                    </p:animScale>
                                    <p:animScale>
                                      <p:cBhvr>
                                        <p:cTn id="15" dur="1230" accel="100000" fill="hold">
                                          <p:stCondLst>
                                            <p:cond delay="770"/>
                                          </p:stCondLst>
                                        </p:cTn>
                                        <p:tgtEl>
                                          <p:spTgt spid="41989"/>
                                        </p:tgtEl>
                                      </p:cBhvr>
                                      <p:from x="200000" y="450000"/>
                                      <p:to x="100000" y="100000"/>
                                    </p:animScale>
                                    <p:set>
                                      <p:cBhvr>
                                        <p:cTn id="16" dur="770" fill="hold"/>
                                        <p:tgtEl>
                                          <p:spTgt spid="41989"/>
                                        </p:tgtEl>
                                        <p:attrNameLst>
                                          <p:attrName>ppt_x</p:attrName>
                                        </p:attrNameLst>
                                      </p:cBhvr>
                                      <p:to>
                                        <p:strVal val="(0.5)"/>
                                      </p:to>
                                    </p:set>
                                    <p:anim from="(0.5)" to="(#ppt_x)" calcmode="lin" valueType="num">
                                      <p:cBhvr>
                                        <p:cTn id="17" dur="1230" accel="100000" fill="hold">
                                          <p:stCondLst>
                                            <p:cond delay="770"/>
                                          </p:stCondLst>
                                        </p:cTn>
                                        <p:tgtEl>
                                          <p:spTgt spid="41989"/>
                                        </p:tgtEl>
                                        <p:attrNameLst>
                                          <p:attrName>ppt_x</p:attrName>
                                        </p:attrNameLst>
                                      </p:cBhvr>
                                    </p:anim>
                                    <p:set>
                                      <p:cBhvr>
                                        <p:cTn id="18" dur="770" fill="hold"/>
                                        <p:tgtEl>
                                          <p:spTgt spid="41989"/>
                                        </p:tgtEl>
                                        <p:attrNameLst>
                                          <p:attrName>ppt_y</p:attrName>
                                        </p:attrNameLst>
                                      </p:cBhvr>
                                      <p:to>
                                        <p:strVal val="(#ppt_y+0.4)"/>
                                      </p:to>
                                    </p:set>
                                    <p:anim from="(#ppt_y+0.4)" to="(#ppt_y)" calcmode="lin" valueType="num">
                                      <p:cBhvr>
                                        <p:cTn id="19" dur="1230" accel="100000" fill="hold">
                                          <p:stCondLst>
                                            <p:cond delay="770"/>
                                          </p:stCondLst>
                                        </p:cTn>
                                        <p:tgtEl>
                                          <p:spTgt spid="41989"/>
                                        </p:tgtEl>
                                        <p:attrNameLst>
                                          <p:attrName>ppt_y</p:attrName>
                                        </p:attrNameLst>
                                      </p:cBhvr>
                                    </p:anim>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41991">
                                            <p:txEl>
                                              <p:pRg st="0" end="0"/>
                                            </p:txEl>
                                          </p:spTgt>
                                        </p:tgtEl>
                                        <p:attrNameLst>
                                          <p:attrName>style.visibility</p:attrName>
                                        </p:attrNameLst>
                                      </p:cBhvr>
                                      <p:to>
                                        <p:strVal val="visible"/>
                                      </p:to>
                                    </p:set>
                                    <p:animEffect transition="in" filter="diamond(in)">
                                      <p:cBhvr>
                                        <p:cTn id="23" dur="2000"/>
                                        <p:tgtEl>
                                          <p:spTgt spid="41991">
                                            <p:txEl>
                                              <p:pRg st="0" end="0"/>
                                            </p:txEl>
                                          </p:spTgt>
                                        </p:tgtEl>
                                      </p:cBhvr>
                                    </p:animEffect>
                                  </p:childTnLst>
                                </p:cTn>
                              </p:par>
                            </p:childTnLst>
                          </p:cTn>
                        </p:par>
                        <p:par>
                          <p:cTn id="24" fill="hold">
                            <p:stCondLst>
                              <p:cond delay="4000"/>
                            </p:stCondLst>
                            <p:childTnLst>
                              <p:par>
                                <p:cTn id="25" presetID="8" presetClass="entr" presetSubtype="16" fill="hold" grpId="0" nodeType="afterEffect">
                                  <p:stCondLst>
                                    <p:cond delay="0"/>
                                  </p:stCondLst>
                                  <p:childTnLst>
                                    <p:set>
                                      <p:cBhvr>
                                        <p:cTn id="26" dur="1" fill="hold">
                                          <p:stCondLst>
                                            <p:cond delay="0"/>
                                          </p:stCondLst>
                                        </p:cTn>
                                        <p:tgtEl>
                                          <p:spTgt spid="41991">
                                            <p:txEl>
                                              <p:pRg st="1" end="1"/>
                                            </p:txEl>
                                          </p:spTgt>
                                        </p:tgtEl>
                                        <p:attrNameLst>
                                          <p:attrName>style.visibility</p:attrName>
                                        </p:attrNameLst>
                                      </p:cBhvr>
                                      <p:to>
                                        <p:strVal val="visible"/>
                                      </p:to>
                                    </p:set>
                                    <p:animEffect transition="in" filter="diamond(in)">
                                      <p:cBhvr>
                                        <p:cTn id="27" dur="2000"/>
                                        <p:tgtEl>
                                          <p:spTgt spid="41991">
                                            <p:txEl>
                                              <p:pRg st="1" end="1"/>
                                            </p:txEl>
                                          </p:spTgt>
                                        </p:tgtEl>
                                      </p:cBhvr>
                                    </p:animEffect>
                                  </p:childTnLst>
                                </p:cTn>
                              </p:par>
                            </p:childTnLst>
                          </p:cTn>
                        </p:par>
                        <p:par>
                          <p:cTn id="28" fill="hold">
                            <p:stCondLst>
                              <p:cond delay="6000"/>
                            </p:stCondLst>
                            <p:childTnLst>
                              <p:par>
                                <p:cTn id="29" presetID="8" presetClass="entr" presetSubtype="16" fill="hold" grpId="0" nodeType="afterEffect">
                                  <p:stCondLst>
                                    <p:cond delay="0"/>
                                  </p:stCondLst>
                                  <p:childTnLst>
                                    <p:set>
                                      <p:cBhvr>
                                        <p:cTn id="30" dur="1" fill="hold">
                                          <p:stCondLst>
                                            <p:cond delay="0"/>
                                          </p:stCondLst>
                                        </p:cTn>
                                        <p:tgtEl>
                                          <p:spTgt spid="41991">
                                            <p:txEl>
                                              <p:pRg st="2" end="2"/>
                                            </p:txEl>
                                          </p:spTgt>
                                        </p:tgtEl>
                                        <p:attrNameLst>
                                          <p:attrName>style.visibility</p:attrName>
                                        </p:attrNameLst>
                                      </p:cBhvr>
                                      <p:to>
                                        <p:strVal val="visible"/>
                                      </p:to>
                                    </p:set>
                                    <p:animEffect transition="in" filter="diamond(in)">
                                      <p:cBhvr>
                                        <p:cTn id="31" dur="2000"/>
                                        <p:tgtEl>
                                          <p:spTgt spid="419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Rectangle 9"/>
          <p:cNvSpPr>
            <a:spLocks noGrp="1" noChangeArrowheads="1"/>
          </p:cNvSpPr>
          <p:nvPr>
            <p:ph type="body" sz="half" idx="2"/>
          </p:nvPr>
        </p:nvSpPr>
        <p:spPr>
          <a:xfrm>
            <a:off x="468313" y="4365625"/>
            <a:ext cx="8229600" cy="2187575"/>
          </a:xfrm>
        </p:spPr>
        <p:txBody>
          <a:bodyPr/>
          <a:lstStyle/>
          <a:p>
            <a:pPr>
              <a:lnSpc>
                <a:spcPct val="80000"/>
              </a:lnSpc>
            </a:pPr>
            <a:r>
              <a:rPr lang="ru-RU" sz="2000" b="1">
                <a:solidFill>
                  <a:srgbClr val="009900"/>
                </a:solidFill>
              </a:rPr>
              <a:t>К тонкой керамике относятся изделия, имеющие плотный спекшийся или мелкопористый черепок с однородным строением, обычно белый или слабо и равномерно окрашенный. </a:t>
            </a:r>
          </a:p>
          <a:p>
            <a:pPr>
              <a:lnSpc>
                <a:spcPct val="80000"/>
              </a:lnSpc>
            </a:pPr>
            <a:r>
              <a:rPr lang="ru-RU" sz="2000" b="1">
                <a:solidFill>
                  <a:srgbClr val="009900"/>
                </a:solidFill>
              </a:rPr>
              <a:t>Это все виды фарфоровых, тонкокаменных, полуфарфоровых, фаянсовых и майоликовых изделий.</a:t>
            </a:r>
          </a:p>
        </p:txBody>
      </p:sp>
      <p:sp>
        <p:nvSpPr>
          <p:cNvPr id="36868" name="WordArt 4"/>
          <p:cNvSpPr>
            <a:spLocks noChangeArrowheads="1" noChangeShapeType="1" noTextEdit="1"/>
          </p:cNvSpPr>
          <p:nvPr/>
        </p:nvSpPr>
        <p:spPr bwMode="auto">
          <a:xfrm>
            <a:off x="2700338" y="404813"/>
            <a:ext cx="3743325" cy="812800"/>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керамика</a:t>
            </a:r>
          </a:p>
        </p:txBody>
      </p:sp>
      <p:sp>
        <p:nvSpPr>
          <p:cNvPr id="36870" name="WordArt 6"/>
          <p:cNvSpPr>
            <a:spLocks noChangeArrowheads="1" noChangeShapeType="1" noTextEdit="1"/>
          </p:cNvSpPr>
          <p:nvPr/>
        </p:nvSpPr>
        <p:spPr bwMode="auto">
          <a:xfrm rot="5400000">
            <a:off x="6778626" y="1943100"/>
            <a:ext cx="3168650" cy="523875"/>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тонкая</a:t>
            </a:r>
          </a:p>
        </p:txBody>
      </p:sp>
      <p:pic>
        <p:nvPicPr>
          <p:cNvPr id="36874" name="Picture 10"/>
          <p:cNvPicPr>
            <a:picLocks noChangeAspect="1" noChangeArrowheads="1"/>
          </p:cNvPicPr>
          <p:nvPr/>
        </p:nvPicPr>
        <p:blipFill>
          <a:blip r:embed="rId2" cstate="email"/>
          <a:srcRect/>
          <a:stretch>
            <a:fillRect/>
          </a:stretch>
        </p:blipFill>
        <p:spPr bwMode="auto">
          <a:xfrm>
            <a:off x="468313" y="1412875"/>
            <a:ext cx="4762500" cy="2708275"/>
          </a:xfrm>
          <a:prstGeom prst="rect">
            <a:avLst/>
          </a:prstGeom>
          <a:noFill/>
          <a:ln w="38100" cap="rnd" cmpd="dbl">
            <a:solidFill>
              <a:srgbClr val="FFFF66"/>
            </a:solidFill>
            <a:prstDash val="sysDot"/>
            <a:miter lim="800000"/>
            <a:headEnd/>
            <a:tailEnd/>
          </a:ln>
          <a:effectLst>
            <a:outerShdw dist="107763" dir="2700000" algn="ctr" rotWithShape="0">
              <a:srgbClr val="808080">
                <a:alpha val="50000"/>
              </a:srgbClr>
            </a:outerShdw>
          </a:effectLst>
        </p:spPr>
      </p:pic>
      <p:pic>
        <p:nvPicPr>
          <p:cNvPr id="36875" name="Picture 11"/>
          <p:cNvPicPr>
            <a:picLocks noChangeAspect="1" noChangeArrowheads="1"/>
          </p:cNvPicPr>
          <p:nvPr/>
        </p:nvPicPr>
        <p:blipFill>
          <a:blip r:embed="rId3" cstate="email"/>
          <a:srcRect/>
          <a:stretch>
            <a:fillRect/>
          </a:stretch>
        </p:blipFill>
        <p:spPr bwMode="auto">
          <a:xfrm>
            <a:off x="5651500" y="2124075"/>
            <a:ext cx="2173288" cy="1955800"/>
          </a:xfrm>
          <a:prstGeom prst="rect">
            <a:avLst/>
          </a:prstGeom>
          <a:noFill/>
          <a:ln w="38100" cap="rnd" cmpd="dbl">
            <a:solidFill>
              <a:srgbClr val="FFFF66"/>
            </a:solidFill>
            <a:prstDash val="sysDot"/>
            <a:miter lim="800000"/>
            <a:headEnd/>
            <a:tailEnd/>
          </a:ln>
          <a:effectLst>
            <a:outerShdw dist="107763" dir="2700000" algn="ctr" rotWithShape="0">
              <a:schemeClr val="bg2">
                <a:alpha val="5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from="(-#ppt_w/2)" to="(#ppt_x)" calcmode="lin" valueType="num">
                                      <p:cBhvr>
                                        <p:cTn id="7" dur="600" fill="hold">
                                          <p:stCondLst>
                                            <p:cond delay="0"/>
                                          </p:stCondLst>
                                        </p:cTn>
                                        <p:tgtEl>
                                          <p:spTgt spid="36868"/>
                                        </p:tgtEl>
                                        <p:attrNameLst>
                                          <p:attrName>ppt_x</p:attrName>
                                        </p:attrNameLst>
                                      </p:cBhvr>
                                    </p:anim>
                                    <p:anim from="0" to="-1.0" calcmode="lin" valueType="num">
                                      <p:cBhvr>
                                        <p:cTn id="8" dur="200" decel="50000" autoRev="1" fill="hold">
                                          <p:stCondLst>
                                            <p:cond delay="600"/>
                                          </p:stCondLst>
                                        </p:cTn>
                                        <p:tgtEl>
                                          <p:spTgt spid="36868"/>
                                        </p:tgtEl>
                                        <p:attrNameLst>
                                          <p:attrName>xshear</p:attrName>
                                        </p:attrNameLst>
                                      </p:cBhvr>
                                    </p:anim>
                                    <p:animScale>
                                      <p:cBhvr>
                                        <p:cTn id="9" dur="200" decel="100000" autoRev="1" fill="hold">
                                          <p:stCondLst>
                                            <p:cond delay="600"/>
                                          </p:stCondLst>
                                        </p:cTn>
                                        <p:tgtEl>
                                          <p:spTgt spid="36868"/>
                                        </p:tgtEl>
                                      </p:cBhvr>
                                      <p:from x="100000" y="100000"/>
                                      <p:to x="80000" y="100000"/>
                                    </p:animScale>
                                    <p:anim by="(#ppt_h/3+#ppt_w*0.1)" calcmode="lin" valueType="num">
                                      <p:cBhvr additive="sum">
                                        <p:cTn id="10" dur="200" decel="100000" autoRev="1" fill="hold">
                                          <p:stCondLst>
                                            <p:cond delay="600"/>
                                          </p:stCondLst>
                                        </p:cTn>
                                        <p:tgtEl>
                                          <p:spTgt spid="36868"/>
                                        </p:tgtEl>
                                        <p:attrNameLst>
                                          <p:attrName>ppt_x</p:attrName>
                                        </p:attrNameLst>
                                      </p:cBhvr>
                                    </p:anim>
                                  </p:childTnLst>
                                </p:cTn>
                              </p:par>
                            </p:childTnLst>
                          </p:cTn>
                        </p:par>
                        <p:par>
                          <p:cTn id="11" fill="hold">
                            <p:stCondLst>
                              <p:cond delay="1000"/>
                            </p:stCondLst>
                            <p:childTnLst>
                              <p:par>
                                <p:cTn id="12" presetID="50" presetClass="entr" presetSubtype="0" decel="100000" fill="hold" grpId="0" nodeType="afterEffect">
                                  <p:stCondLst>
                                    <p:cond delay="0"/>
                                  </p:stCondLst>
                                  <p:childTnLst>
                                    <p:set>
                                      <p:cBhvr>
                                        <p:cTn id="13" dur="1" fill="hold">
                                          <p:stCondLst>
                                            <p:cond delay="0"/>
                                          </p:stCondLst>
                                        </p:cTn>
                                        <p:tgtEl>
                                          <p:spTgt spid="36870"/>
                                        </p:tgtEl>
                                        <p:attrNameLst>
                                          <p:attrName>style.visibility</p:attrName>
                                        </p:attrNameLst>
                                      </p:cBhvr>
                                      <p:to>
                                        <p:strVal val="visible"/>
                                      </p:to>
                                    </p:set>
                                    <p:anim calcmode="lin" valueType="num">
                                      <p:cBhvr>
                                        <p:cTn id="14" dur="2000" fill="hold"/>
                                        <p:tgtEl>
                                          <p:spTgt spid="36870"/>
                                        </p:tgtEl>
                                        <p:attrNameLst>
                                          <p:attrName>ppt_w</p:attrName>
                                        </p:attrNameLst>
                                      </p:cBhvr>
                                      <p:tavLst>
                                        <p:tav tm="0">
                                          <p:val>
                                            <p:strVal val="#ppt_w+.3"/>
                                          </p:val>
                                        </p:tav>
                                        <p:tav tm="100000">
                                          <p:val>
                                            <p:strVal val="#ppt_w"/>
                                          </p:val>
                                        </p:tav>
                                      </p:tavLst>
                                    </p:anim>
                                    <p:anim calcmode="lin" valueType="num">
                                      <p:cBhvr>
                                        <p:cTn id="15" dur="2000" fill="hold"/>
                                        <p:tgtEl>
                                          <p:spTgt spid="36870"/>
                                        </p:tgtEl>
                                        <p:attrNameLst>
                                          <p:attrName>ppt_h</p:attrName>
                                        </p:attrNameLst>
                                      </p:cBhvr>
                                      <p:tavLst>
                                        <p:tav tm="0">
                                          <p:val>
                                            <p:strVal val="#ppt_h"/>
                                          </p:val>
                                        </p:tav>
                                        <p:tav tm="100000">
                                          <p:val>
                                            <p:strVal val="#ppt_h"/>
                                          </p:val>
                                        </p:tav>
                                      </p:tavLst>
                                    </p:anim>
                                    <p:animEffect transition="in" filter="fade">
                                      <p:cBhvr>
                                        <p:cTn id="16" dur="2000"/>
                                        <p:tgtEl>
                                          <p:spTgt spid="36870"/>
                                        </p:tgtEl>
                                      </p:cBhvr>
                                    </p:animEffect>
                                  </p:childTnLst>
                                </p:cTn>
                              </p:par>
                            </p:childTnLst>
                          </p:cTn>
                        </p:par>
                        <p:par>
                          <p:cTn id="17" fill="hold">
                            <p:stCondLst>
                              <p:cond delay="3000"/>
                            </p:stCondLst>
                            <p:childTnLst>
                              <p:par>
                                <p:cTn id="18" presetID="7" presetClass="entr" presetSubtype="4" fill="hold" grpId="0" nodeType="afterEffect">
                                  <p:stCondLst>
                                    <p:cond delay="0"/>
                                  </p:stCondLst>
                                  <p:childTnLst>
                                    <p:set>
                                      <p:cBhvr>
                                        <p:cTn id="19" dur="1" fill="hold">
                                          <p:stCondLst>
                                            <p:cond delay="0"/>
                                          </p:stCondLst>
                                        </p:cTn>
                                        <p:tgtEl>
                                          <p:spTgt spid="36873">
                                            <p:txEl>
                                              <p:pRg st="0" end="0"/>
                                            </p:txEl>
                                          </p:spTgt>
                                        </p:tgtEl>
                                        <p:attrNameLst>
                                          <p:attrName>style.visibility</p:attrName>
                                        </p:attrNameLst>
                                      </p:cBhvr>
                                      <p:to>
                                        <p:strVal val="visible"/>
                                      </p:to>
                                    </p:set>
                                    <p:anim calcmode="lin" valueType="num">
                                      <p:cBhvr additive="base">
                                        <p:cTn id="20" dur="2000" fill="hold"/>
                                        <p:tgtEl>
                                          <p:spTgt spid="36873">
                                            <p:txEl>
                                              <p:pRg st="0" end="0"/>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6873">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7" presetClass="entr" presetSubtype="4" fill="hold" grpId="0" nodeType="afterEffect">
                                  <p:stCondLst>
                                    <p:cond delay="0"/>
                                  </p:stCondLst>
                                  <p:childTnLst>
                                    <p:set>
                                      <p:cBhvr>
                                        <p:cTn id="24" dur="1" fill="hold">
                                          <p:stCondLst>
                                            <p:cond delay="0"/>
                                          </p:stCondLst>
                                        </p:cTn>
                                        <p:tgtEl>
                                          <p:spTgt spid="36873">
                                            <p:txEl>
                                              <p:pRg st="1" end="1"/>
                                            </p:txEl>
                                          </p:spTgt>
                                        </p:tgtEl>
                                        <p:attrNameLst>
                                          <p:attrName>style.visibility</p:attrName>
                                        </p:attrNameLst>
                                      </p:cBhvr>
                                      <p:to>
                                        <p:strVal val="visible"/>
                                      </p:to>
                                    </p:set>
                                    <p:anim calcmode="lin" valueType="num">
                                      <p:cBhvr additive="base">
                                        <p:cTn id="25" dur="2000" fill="hold"/>
                                        <p:tgtEl>
                                          <p:spTgt spid="36873">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687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build="p"/>
      <p:bldP spid="36868" grpId="0" animBg="1"/>
      <p:bldP spid="368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sz="half" idx="2"/>
          </p:nvPr>
        </p:nvSpPr>
        <p:spPr>
          <a:xfrm>
            <a:off x="4643438" y="404813"/>
            <a:ext cx="4038600" cy="4525962"/>
          </a:xfrm>
        </p:spPr>
        <p:txBody>
          <a:bodyPr/>
          <a:lstStyle/>
          <a:p>
            <a:pPr algn="ctr"/>
            <a:r>
              <a:rPr lang="ru-RU" sz="2000" b="1">
                <a:solidFill>
                  <a:srgbClr val="009900"/>
                </a:solidFill>
              </a:rPr>
              <a:t>Фарфор</a:t>
            </a:r>
            <a:r>
              <a:rPr lang="ru-RU" sz="2000">
                <a:solidFill>
                  <a:srgbClr val="009900"/>
                </a:solidFill>
              </a:rPr>
              <a:t> считается лучшим видом керамики. Для него характерны повышенная белизна, водонепроницаемость, химическая стойкость. Он просвечивает в тонких слоях и издает звонкий продолжительный звук при ударе деревянной палочкой </a:t>
            </a:r>
          </a:p>
        </p:txBody>
      </p:sp>
      <p:sp>
        <p:nvSpPr>
          <p:cNvPr id="45060" name="WordArt 4"/>
          <p:cNvSpPr>
            <a:spLocks noChangeArrowheads="1" noChangeShapeType="1" noTextEdit="1"/>
          </p:cNvSpPr>
          <p:nvPr/>
        </p:nvSpPr>
        <p:spPr bwMode="auto">
          <a:xfrm>
            <a:off x="539750" y="404813"/>
            <a:ext cx="3600450" cy="503237"/>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керамика</a:t>
            </a:r>
          </a:p>
        </p:txBody>
      </p:sp>
      <p:pic>
        <p:nvPicPr>
          <p:cNvPr id="45061" name="Picture 5"/>
          <p:cNvPicPr>
            <a:picLocks noChangeAspect="1" noChangeArrowheads="1"/>
          </p:cNvPicPr>
          <p:nvPr/>
        </p:nvPicPr>
        <p:blipFill>
          <a:blip r:embed="rId2" cstate="email"/>
          <a:srcRect/>
          <a:stretch>
            <a:fillRect/>
          </a:stretch>
        </p:blipFill>
        <p:spPr bwMode="auto">
          <a:xfrm>
            <a:off x="684213" y="1700213"/>
            <a:ext cx="3213100" cy="4230687"/>
          </a:xfrm>
          <a:prstGeom prst="rect">
            <a:avLst/>
          </a:prstGeom>
          <a:noFill/>
          <a:ln w="38100" cmpd="dbl">
            <a:solidFill>
              <a:srgbClr val="FFFF66"/>
            </a:solidFill>
            <a:prstDash val="sysDot"/>
            <a:miter lim="800000"/>
            <a:headEnd/>
            <a:tailEnd/>
          </a:ln>
          <a:effectLst>
            <a:outerShdw dist="107763" dir="2700000" algn="ctr" rotWithShape="0">
              <a:schemeClr val="bg2">
                <a:alpha val="50000"/>
              </a:schemeClr>
            </a:outerShdw>
          </a:effectLst>
        </p:spPr>
      </p:pic>
      <p:sp>
        <p:nvSpPr>
          <p:cNvPr id="45064" name="WordArt 8"/>
          <p:cNvSpPr>
            <a:spLocks noChangeArrowheads="1" noChangeShapeType="1" noTextEdit="1"/>
          </p:cNvSpPr>
          <p:nvPr/>
        </p:nvSpPr>
        <p:spPr bwMode="auto">
          <a:xfrm>
            <a:off x="6227763" y="5013325"/>
            <a:ext cx="2224087" cy="1285875"/>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фарфор</a:t>
            </a:r>
          </a:p>
        </p:txBody>
      </p:sp>
      <p:pic>
        <p:nvPicPr>
          <p:cNvPr id="45065" name="Picture 9"/>
          <p:cNvPicPr>
            <a:picLocks noChangeAspect="1" noChangeArrowheads="1"/>
          </p:cNvPicPr>
          <p:nvPr/>
        </p:nvPicPr>
        <p:blipFill>
          <a:blip r:embed="rId3" cstate="email"/>
          <a:srcRect/>
          <a:stretch>
            <a:fillRect/>
          </a:stretch>
        </p:blipFill>
        <p:spPr bwMode="auto">
          <a:xfrm>
            <a:off x="4356100" y="3789363"/>
            <a:ext cx="1714500" cy="1714500"/>
          </a:xfrm>
          <a:prstGeom prst="rect">
            <a:avLst/>
          </a:prstGeom>
          <a:noFill/>
          <a:ln w="38100" cmpd="dbl">
            <a:solidFill>
              <a:srgbClr val="FFFF66"/>
            </a:solidFill>
            <a:prstDash val="sysDot"/>
            <a:miter lim="800000"/>
            <a:headEnd/>
            <a:tailEnd/>
          </a:ln>
          <a:effectLst>
            <a:outerShdw dist="107763" dir="2700000" algn="ctr" rotWithShape="0">
              <a:schemeClr val="bg2">
                <a:alpha val="5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from="(-#ppt_w/2)" to="(#ppt_x)" calcmode="lin" valueType="num">
                                      <p:cBhvr>
                                        <p:cTn id="7" dur="600" fill="hold">
                                          <p:stCondLst>
                                            <p:cond delay="0"/>
                                          </p:stCondLst>
                                        </p:cTn>
                                        <p:tgtEl>
                                          <p:spTgt spid="45060"/>
                                        </p:tgtEl>
                                        <p:attrNameLst>
                                          <p:attrName>ppt_x</p:attrName>
                                        </p:attrNameLst>
                                      </p:cBhvr>
                                    </p:anim>
                                    <p:anim from="0" to="-1.0" calcmode="lin" valueType="num">
                                      <p:cBhvr>
                                        <p:cTn id="8" dur="200" decel="50000" autoRev="1" fill="hold">
                                          <p:stCondLst>
                                            <p:cond delay="600"/>
                                          </p:stCondLst>
                                        </p:cTn>
                                        <p:tgtEl>
                                          <p:spTgt spid="45060"/>
                                        </p:tgtEl>
                                        <p:attrNameLst>
                                          <p:attrName>xshear</p:attrName>
                                        </p:attrNameLst>
                                      </p:cBhvr>
                                    </p:anim>
                                    <p:animScale>
                                      <p:cBhvr>
                                        <p:cTn id="9" dur="200" decel="100000" autoRev="1" fill="hold">
                                          <p:stCondLst>
                                            <p:cond delay="600"/>
                                          </p:stCondLst>
                                        </p:cTn>
                                        <p:tgtEl>
                                          <p:spTgt spid="45060"/>
                                        </p:tgtEl>
                                      </p:cBhvr>
                                      <p:from x="100000" y="100000"/>
                                      <p:to x="80000" y="100000"/>
                                    </p:animScale>
                                    <p:anim by="(#ppt_h/3+#ppt_w*0.1)" calcmode="lin" valueType="num">
                                      <p:cBhvr additive="sum">
                                        <p:cTn id="10" dur="200" decel="100000" autoRev="1" fill="hold">
                                          <p:stCondLst>
                                            <p:cond delay="600"/>
                                          </p:stCondLst>
                                        </p:cTn>
                                        <p:tgtEl>
                                          <p:spTgt spid="45060"/>
                                        </p:tgtEl>
                                        <p:attrNameLst>
                                          <p:attrName>ppt_x</p:attrName>
                                        </p:attrNameLst>
                                      </p:cBhvr>
                                    </p:anim>
                                  </p:childTnLst>
                                </p:cTn>
                              </p:par>
                              <p:par>
                                <p:cTn id="11" presetID="25" presetClass="entr" presetSubtype="0" fill="hold" grpId="0" nodeType="withEffect">
                                  <p:stCondLst>
                                    <p:cond delay="0"/>
                                  </p:stCondLst>
                                  <p:childTnLst>
                                    <p:set>
                                      <p:cBhvr>
                                        <p:cTn id="12" dur="1" fill="hold">
                                          <p:stCondLst>
                                            <p:cond delay="0"/>
                                          </p:stCondLst>
                                        </p:cTn>
                                        <p:tgtEl>
                                          <p:spTgt spid="45064"/>
                                        </p:tgtEl>
                                        <p:attrNameLst>
                                          <p:attrName>style.visibility</p:attrName>
                                        </p:attrNameLst>
                                      </p:cBhvr>
                                      <p:to>
                                        <p:strVal val="visible"/>
                                      </p:to>
                                    </p:set>
                                    <p:anim calcmode="lin" valueType="num">
                                      <p:cBhvr>
                                        <p:cTn id="13" dur="1000" decel="50000" fill="hold">
                                          <p:stCondLst>
                                            <p:cond delay="0"/>
                                          </p:stCondLst>
                                        </p:cTn>
                                        <p:tgtEl>
                                          <p:spTgt spid="45064"/>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45064"/>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45064"/>
                                        </p:tgtEl>
                                        <p:attrNameLst>
                                          <p:attrName>ppt_w</p:attrName>
                                        </p:attrNameLst>
                                      </p:cBhvr>
                                      <p:tavLst>
                                        <p:tav tm="0">
                                          <p:val>
                                            <p:strVal val="#ppt_w*.05"/>
                                          </p:val>
                                        </p:tav>
                                        <p:tav tm="100000">
                                          <p:val>
                                            <p:strVal val="#ppt_w"/>
                                          </p:val>
                                        </p:tav>
                                      </p:tavLst>
                                    </p:anim>
                                    <p:anim calcmode="lin" valueType="num">
                                      <p:cBhvr>
                                        <p:cTn id="16" dur="2000" fill="hold"/>
                                        <p:tgtEl>
                                          <p:spTgt spid="45064"/>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45064"/>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45064"/>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45064"/>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4506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45059">
                                            <p:txEl>
                                              <p:pRg st="0" end="0"/>
                                            </p:txEl>
                                          </p:spTgt>
                                        </p:tgtEl>
                                        <p:attrNameLst>
                                          <p:attrName>style.visibility</p:attrName>
                                        </p:attrNameLst>
                                      </p:cBhvr>
                                      <p:to>
                                        <p:strVal val="visible"/>
                                      </p:to>
                                    </p:set>
                                    <p:animEffect transition="in" filter="fade">
                                      <p:cBhvr>
                                        <p:cTn id="24" dur="2000"/>
                                        <p:tgtEl>
                                          <p:spTgt spid="45059">
                                            <p:txEl>
                                              <p:pRg st="0" end="0"/>
                                            </p:txEl>
                                          </p:spTgt>
                                        </p:tgtEl>
                                      </p:cBhvr>
                                    </p:animEffect>
                                    <p:anim calcmode="lin" valueType="num">
                                      <p:cBhvr>
                                        <p:cTn id="25" dur="2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26" dur="1800" decel="100000" fill="hold"/>
                                        <p:tgtEl>
                                          <p:spTgt spid="45059">
                                            <p:txEl>
                                              <p:pRg st="0" end="0"/>
                                            </p:txEl>
                                          </p:spTgt>
                                        </p:tgtEl>
                                        <p:attrNameLst>
                                          <p:attrName>ppt_y</p:attrName>
                                        </p:attrNameLst>
                                      </p:cBhvr>
                                      <p:tavLst>
                                        <p:tav tm="0">
                                          <p:val>
                                            <p:strVal val="#ppt_y+1"/>
                                          </p:val>
                                        </p:tav>
                                        <p:tav tm="100000">
                                          <p:val>
                                            <p:strVal val="#ppt_y-.03"/>
                                          </p:val>
                                        </p:tav>
                                      </p:tavLst>
                                    </p:anim>
                                    <p:anim calcmode="lin" valueType="num">
                                      <p:cBhvr>
                                        <p:cTn id="27" dur="200" accel="100000" fill="hold">
                                          <p:stCondLst>
                                            <p:cond delay="1800"/>
                                          </p:stCondLst>
                                        </p:cTn>
                                        <p:tgtEl>
                                          <p:spTgt spid="4505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0" grpId="0" animBg="1"/>
      <p:bldP spid="450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971550" y="1125538"/>
            <a:ext cx="5688013" cy="5543550"/>
          </a:xfrm>
        </p:spPr>
        <p:txBody>
          <a:bodyPr/>
          <a:lstStyle/>
          <a:p>
            <a:pPr>
              <a:lnSpc>
                <a:spcPct val="80000"/>
              </a:lnSpc>
            </a:pPr>
            <a:r>
              <a:rPr lang="ru-RU" sz="1800">
                <a:solidFill>
                  <a:srgbClr val="009900"/>
                </a:solidFill>
              </a:rPr>
              <a:t>Изготовление фарфора в Китае берет начало от гончарного производства. Слово фарфор   на языке фарси означает "императорский».</a:t>
            </a:r>
          </a:p>
          <a:p>
            <a:pPr>
              <a:lnSpc>
                <a:spcPct val="80000"/>
              </a:lnSpc>
            </a:pPr>
            <a:r>
              <a:rPr lang="ru-RU" sz="1800">
                <a:solidFill>
                  <a:srgbClr val="009900"/>
                </a:solidFill>
              </a:rPr>
              <a:t> Производство фарфора — трудоемкий процесс. Чтобы из необработанной глины получилось изделие, над ним трудились до 80 древних мастеров. </a:t>
            </a:r>
          </a:p>
          <a:p>
            <a:pPr>
              <a:lnSpc>
                <a:spcPct val="80000"/>
              </a:lnSpc>
            </a:pPr>
            <a:r>
              <a:rPr lang="ru-RU" sz="1800">
                <a:solidFill>
                  <a:srgbClr val="009900"/>
                </a:solidFill>
              </a:rPr>
              <a:t>Тайна производства фарфора в Китае заключалась в использовании каолина, китайской глины. Высокая температура при обжиге изменяет физический состав глины,  и та становится прозрачной и водонепроницаемой. Китай был в состоянии производить фарфор потому, что китайские гончары могли создать нужную температуру обжига (около 1280 градусов). </a:t>
            </a:r>
          </a:p>
          <a:p>
            <a:pPr>
              <a:lnSpc>
                <a:spcPct val="80000"/>
              </a:lnSpc>
            </a:pPr>
            <a:r>
              <a:rPr lang="ru-RU" sz="1800">
                <a:solidFill>
                  <a:srgbClr val="009900"/>
                </a:solidFill>
              </a:rPr>
              <a:t>Находки археологов отодвигают дату начала производства фарфора к первому столетию нашей эры. К третьему столетию нашей эры настоящий китайский фарфор уже активно использовался. </a:t>
            </a:r>
          </a:p>
        </p:txBody>
      </p:sp>
      <p:sp>
        <p:nvSpPr>
          <p:cNvPr id="47108" name="WordArt 4"/>
          <p:cNvSpPr>
            <a:spLocks noChangeArrowheads="1" noChangeShapeType="1" noTextEdit="1"/>
          </p:cNvSpPr>
          <p:nvPr/>
        </p:nvSpPr>
        <p:spPr bwMode="auto">
          <a:xfrm>
            <a:off x="539750" y="404813"/>
            <a:ext cx="3600450" cy="503237"/>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керамика</a:t>
            </a:r>
          </a:p>
        </p:txBody>
      </p:sp>
      <p:sp>
        <p:nvSpPr>
          <p:cNvPr id="47109" name="WordArt 5"/>
          <p:cNvSpPr>
            <a:spLocks noChangeArrowheads="1" noChangeShapeType="1" noTextEdit="1"/>
          </p:cNvSpPr>
          <p:nvPr/>
        </p:nvSpPr>
        <p:spPr bwMode="auto">
          <a:xfrm>
            <a:off x="6227763" y="5013325"/>
            <a:ext cx="2224087" cy="1285875"/>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фарфор</a:t>
            </a:r>
          </a:p>
        </p:txBody>
      </p:sp>
      <p:sp>
        <p:nvSpPr>
          <p:cNvPr id="47110" name="WordArt 6"/>
          <p:cNvSpPr>
            <a:spLocks noChangeArrowheads="1" noChangeShapeType="1" noTextEdit="1"/>
          </p:cNvSpPr>
          <p:nvPr/>
        </p:nvSpPr>
        <p:spPr bwMode="auto">
          <a:xfrm rot="5400000">
            <a:off x="-1682749" y="3275012"/>
            <a:ext cx="4679950" cy="955675"/>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Немного истории…</a:t>
            </a:r>
          </a:p>
        </p:txBody>
      </p:sp>
      <p:pic>
        <p:nvPicPr>
          <p:cNvPr id="47111" name="Picture 7"/>
          <p:cNvPicPr>
            <a:picLocks noChangeAspect="1" noChangeArrowheads="1"/>
          </p:cNvPicPr>
          <p:nvPr/>
        </p:nvPicPr>
        <p:blipFill>
          <a:blip r:embed="rId2" cstate="email"/>
          <a:srcRect/>
          <a:stretch>
            <a:fillRect/>
          </a:stretch>
        </p:blipFill>
        <p:spPr bwMode="auto">
          <a:xfrm>
            <a:off x="6588125" y="476250"/>
            <a:ext cx="2336800" cy="3168650"/>
          </a:xfrm>
          <a:prstGeom prst="rect">
            <a:avLst/>
          </a:prstGeom>
          <a:noFill/>
          <a:ln w="38100" cmpd="dbl">
            <a:solidFill>
              <a:srgbClr val="FFFF66"/>
            </a:solidFill>
            <a:prstDash val="sysDot"/>
            <a:miter lim="800000"/>
            <a:headEnd/>
            <a:tailEnd/>
          </a:ln>
          <a:effectLst>
            <a:outerShdw dist="107763" dir="8100000" algn="ctr" rotWithShape="0">
              <a:schemeClr val="bg2">
                <a:alpha val="5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fade">
                                      <p:cBhvr>
                                        <p:cTn id="7" dur="2000"/>
                                        <p:tgtEl>
                                          <p:spTgt spid="47110"/>
                                        </p:tgtEl>
                                      </p:cBhvr>
                                    </p:animEffect>
                                    <p:anim calcmode="lin" valueType="num">
                                      <p:cBhvr>
                                        <p:cTn id="8" dur="2000" fill="hold"/>
                                        <p:tgtEl>
                                          <p:spTgt spid="47110"/>
                                        </p:tgtEl>
                                        <p:attrNameLst>
                                          <p:attrName>style.rotation</p:attrName>
                                        </p:attrNameLst>
                                      </p:cBhvr>
                                      <p:tavLst>
                                        <p:tav tm="0">
                                          <p:val>
                                            <p:fltVal val="720"/>
                                          </p:val>
                                        </p:tav>
                                        <p:tav tm="100000">
                                          <p:val>
                                            <p:fltVal val="0"/>
                                          </p:val>
                                        </p:tav>
                                      </p:tavLst>
                                    </p:anim>
                                    <p:anim calcmode="lin" valueType="num">
                                      <p:cBhvr>
                                        <p:cTn id="9" dur="2000" fill="hold"/>
                                        <p:tgtEl>
                                          <p:spTgt spid="47110"/>
                                        </p:tgtEl>
                                        <p:attrNameLst>
                                          <p:attrName>ppt_h</p:attrName>
                                        </p:attrNameLst>
                                      </p:cBhvr>
                                      <p:tavLst>
                                        <p:tav tm="0">
                                          <p:val>
                                            <p:fltVal val="0"/>
                                          </p:val>
                                        </p:tav>
                                        <p:tav tm="100000">
                                          <p:val>
                                            <p:strVal val="#ppt_h"/>
                                          </p:val>
                                        </p:tav>
                                      </p:tavLst>
                                    </p:anim>
                                    <p:anim calcmode="lin" valueType="num">
                                      <p:cBhvr>
                                        <p:cTn id="10" dur="2000" fill="hold"/>
                                        <p:tgtEl>
                                          <p:spTgt spid="47110"/>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4" presetClass="entr" presetSubtype="0" fill="hold" grpId="0" nodeType="afterEffect">
                                  <p:stCondLst>
                                    <p:cond delay="0"/>
                                  </p:stCondLst>
                                  <p:childTnLst>
                                    <p:set>
                                      <p:cBhvr>
                                        <p:cTn id="13" dur="1" fill="hold">
                                          <p:stCondLst>
                                            <p:cond delay="0"/>
                                          </p:stCondLst>
                                        </p:cTn>
                                        <p:tgtEl>
                                          <p:spTgt spid="47108"/>
                                        </p:tgtEl>
                                        <p:attrNameLst>
                                          <p:attrName>style.visibility</p:attrName>
                                        </p:attrNameLst>
                                      </p:cBhvr>
                                      <p:to>
                                        <p:strVal val="visible"/>
                                      </p:to>
                                    </p:set>
                                    <p:anim from="(-#ppt_w/2)" to="(#ppt_x)" calcmode="lin" valueType="num">
                                      <p:cBhvr>
                                        <p:cTn id="14" dur="600" fill="hold">
                                          <p:stCondLst>
                                            <p:cond delay="0"/>
                                          </p:stCondLst>
                                        </p:cTn>
                                        <p:tgtEl>
                                          <p:spTgt spid="47108"/>
                                        </p:tgtEl>
                                        <p:attrNameLst>
                                          <p:attrName>ppt_x</p:attrName>
                                        </p:attrNameLst>
                                      </p:cBhvr>
                                    </p:anim>
                                    <p:anim from="0" to="-1.0" calcmode="lin" valueType="num">
                                      <p:cBhvr>
                                        <p:cTn id="15" dur="200" decel="50000" autoRev="1" fill="hold">
                                          <p:stCondLst>
                                            <p:cond delay="600"/>
                                          </p:stCondLst>
                                        </p:cTn>
                                        <p:tgtEl>
                                          <p:spTgt spid="47108"/>
                                        </p:tgtEl>
                                        <p:attrNameLst>
                                          <p:attrName>xshear</p:attrName>
                                        </p:attrNameLst>
                                      </p:cBhvr>
                                    </p:anim>
                                    <p:animScale>
                                      <p:cBhvr>
                                        <p:cTn id="16" dur="200" decel="100000" autoRev="1" fill="hold">
                                          <p:stCondLst>
                                            <p:cond delay="600"/>
                                          </p:stCondLst>
                                        </p:cTn>
                                        <p:tgtEl>
                                          <p:spTgt spid="47108"/>
                                        </p:tgtEl>
                                      </p:cBhvr>
                                      <p:from x="100000" y="100000"/>
                                      <p:to x="80000" y="100000"/>
                                    </p:animScale>
                                    <p:anim by="(#ppt_h/3+#ppt_w*0.1)" calcmode="lin" valueType="num">
                                      <p:cBhvr additive="sum">
                                        <p:cTn id="17" dur="200" decel="100000" autoRev="1" fill="hold">
                                          <p:stCondLst>
                                            <p:cond delay="600"/>
                                          </p:stCondLst>
                                        </p:cTn>
                                        <p:tgtEl>
                                          <p:spTgt spid="47108"/>
                                        </p:tgtEl>
                                        <p:attrNameLst>
                                          <p:attrName>ppt_x</p:attrName>
                                        </p:attrNameLst>
                                      </p:cBhvr>
                                    </p:anim>
                                  </p:childTnLst>
                                </p:cTn>
                              </p:par>
                              <p:par>
                                <p:cTn id="18" presetID="25" presetClass="entr" presetSubtype="0" fill="hold" grpId="0" nodeType="withEffect">
                                  <p:stCondLst>
                                    <p:cond delay="0"/>
                                  </p:stCondLst>
                                  <p:childTnLst>
                                    <p:set>
                                      <p:cBhvr>
                                        <p:cTn id="19" dur="1" fill="hold">
                                          <p:stCondLst>
                                            <p:cond delay="0"/>
                                          </p:stCondLst>
                                        </p:cTn>
                                        <p:tgtEl>
                                          <p:spTgt spid="47109"/>
                                        </p:tgtEl>
                                        <p:attrNameLst>
                                          <p:attrName>style.visibility</p:attrName>
                                        </p:attrNameLst>
                                      </p:cBhvr>
                                      <p:to>
                                        <p:strVal val="visible"/>
                                      </p:to>
                                    </p:set>
                                    <p:anim calcmode="lin" valueType="num">
                                      <p:cBhvr>
                                        <p:cTn id="20" dur="1000" decel="50000" fill="hold">
                                          <p:stCondLst>
                                            <p:cond delay="0"/>
                                          </p:stCondLst>
                                        </p:cTn>
                                        <p:tgtEl>
                                          <p:spTgt spid="47109"/>
                                        </p:tgtEl>
                                        <p:attrNameLst>
                                          <p:attrName>style.rotation</p:attrName>
                                        </p:attrNameLst>
                                      </p:cBhvr>
                                      <p:tavLst>
                                        <p:tav tm="0">
                                          <p:val>
                                            <p:fltVal val="-90"/>
                                          </p:val>
                                        </p:tav>
                                        <p:tav tm="100000">
                                          <p:val>
                                            <p:fltVal val="0"/>
                                          </p:val>
                                        </p:tav>
                                      </p:tavLst>
                                    </p:anim>
                                    <p:anim calcmode="lin" valueType="num">
                                      <p:cBhvr>
                                        <p:cTn id="21" dur="1000" decel="50000" fill="hold">
                                          <p:stCondLst>
                                            <p:cond delay="0"/>
                                          </p:stCondLst>
                                        </p:cTn>
                                        <p:tgtEl>
                                          <p:spTgt spid="47109"/>
                                        </p:tgtEl>
                                        <p:attrNameLst>
                                          <p:attrName>ppt_w</p:attrName>
                                        </p:attrNameLst>
                                      </p:cBhvr>
                                      <p:tavLst>
                                        <p:tav tm="0">
                                          <p:val>
                                            <p:strVal val="#ppt_w"/>
                                          </p:val>
                                        </p:tav>
                                        <p:tav tm="100000">
                                          <p:val>
                                            <p:strVal val="#ppt_w*.05"/>
                                          </p:val>
                                        </p:tav>
                                      </p:tavLst>
                                    </p:anim>
                                    <p:anim calcmode="lin" valueType="num">
                                      <p:cBhvr>
                                        <p:cTn id="22" dur="1000" accel="50000" fill="hold">
                                          <p:stCondLst>
                                            <p:cond delay="1000"/>
                                          </p:stCondLst>
                                        </p:cTn>
                                        <p:tgtEl>
                                          <p:spTgt spid="47109"/>
                                        </p:tgtEl>
                                        <p:attrNameLst>
                                          <p:attrName>ppt_w</p:attrName>
                                        </p:attrNameLst>
                                      </p:cBhvr>
                                      <p:tavLst>
                                        <p:tav tm="0">
                                          <p:val>
                                            <p:strVal val="#ppt_w*.05"/>
                                          </p:val>
                                        </p:tav>
                                        <p:tav tm="100000">
                                          <p:val>
                                            <p:strVal val="#ppt_w"/>
                                          </p:val>
                                        </p:tav>
                                      </p:tavLst>
                                    </p:anim>
                                    <p:anim calcmode="lin" valueType="num">
                                      <p:cBhvr>
                                        <p:cTn id="23" dur="2000" fill="hold"/>
                                        <p:tgtEl>
                                          <p:spTgt spid="47109"/>
                                        </p:tgtEl>
                                        <p:attrNameLst>
                                          <p:attrName>ppt_h</p:attrName>
                                        </p:attrNameLst>
                                      </p:cBhvr>
                                      <p:tavLst>
                                        <p:tav tm="0">
                                          <p:val>
                                            <p:strVal val="#ppt_h"/>
                                          </p:val>
                                        </p:tav>
                                        <p:tav tm="100000">
                                          <p:val>
                                            <p:strVal val="#ppt_h"/>
                                          </p:val>
                                        </p:tav>
                                      </p:tavLst>
                                    </p:anim>
                                    <p:anim calcmode="lin" valueType="num">
                                      <p:cBhvr>
                                        <p:cTn id="24" dur="1000" decel="50000" fill="hold">
                                          <p:stCondLst>
                                            <p:cond delay="0"/>
                                          </p:stCondLst>
                                        </p:cTn>
                                        <p:tgtEl>
                                          <p:spTgt spid="47109"/>
                                        </p:tgtEl>
                                        <p:attrNameLst>
                                          <p:attrName>ppt_x</p:attrName>
                                        </p:attrNameLst>
                                      </p:cBhvr>
                                      <p:tavLst>
                                        <p:tav tm="0">
                                          <p:val>
                                            <p:strVal val="#ppt_x+.4"/>
                                          </p:val>
                                        </p:tav>
                                        <p:tav tm="100000">
                                          <p:val>
                                            <p:strVal val="#ppt_x"/>
                                          </p:val>
                                        </p:tav>
                                      </p:tavLst>
                                    </p:anim>
                                    <p:anim calcmode="lin" valueType="num">
                                      <p:cBhvr>
                                        <p:cTn id="25" dur="1000" decel="50000" fill="hold">
                                          <p:stCondLst>
                                            <p:cond delay="0"/>
                                          </p:stCondLst>
                                        </p:cTn>
                                        <p:tgtEl>
                                          <p:spTgt spid="47109"/>
                                        </p:tgtEl>
                                        <p:attrNameLst>
                                          <p:attrName>ppt_y</p:attrName>
                                        </p:attrNameLst>
                                      </p:cBhvr>
                                      <p:tavLst>
                                        <p:tav tm="0">
                                          <p:val>
                                            <p:strVal val="#ppt_y-.2"/>
                                          </p:val>
                                        </p:tav>
                                        <p:tav tm="100000">
                                          <p:val>
                                            <p:strVal val="#ppt_y+.1"/>
                                          </p:val>
                                        </p:tav>
                                      </p:tavLst>
                                    </p:anim>
                                    <p:anim calcmode="lin" valueType="num">
                                      <p:cBhvr>
                                        <p:cTn id="26" dur="1000" accel="50000" fill="hold">
                                          <p:stCondLst>
                                            <p:cond delay="1000"/>
                                          </p:stCondLst>
                                        </p:cTn>
                                        <p:tgtEl>
                                          <p:spTgt spid="47109"/>
                                        </p:tgtEl>
                                        <p:attrNameLst>
                                          <p:attrName>ppt_y</p:attrName>
                                        </p:attrNameLst>
                                      </p:cBhvr>
                                      <p:tavLst>
                                        <p:tav tm="0">
                                          <p:val>
                                            <p:strVal val="#ppt_y+.1"/>
                                          </p:val>
                                        </p:tav>
                                        <p:tav tm="100000">
                                          <p:val>
                                            <p:strVal val="#ppt_y"/>
                                          </p:val>
                                        </p:tav>
                                      </p:tavLst>
                                    </p:anim>
                                    <p:animEffect transition="in" filter="fade">
                                      <p:cBhvr>
                                        <p:cTn id="27" dur="2000" decel="50000">
                                          <p:stCondLst>
                                            <p:cond delay="0"/>
                                          </p:stCondLst>
                                        </p:cTn>
                                        <p:tgtEl>
                                          <p:spTgt spid="47109"/>
                                        </p:tgtEl>
                                      </p:cBhvr>
                                    </p:animEffect>
                                  </p:childTnLst>
                                </p:cTn>
                              </p:par>
                            </p:childTnLst>
                          </p:cTn>
                        </p:par>
                        <p:par>
                          <p:cTn id="28" fill="hold">
                            <p:stCondLst>
                              <p:cond delay="4000"/>
                            </p:stCondLst>
                            <p:childTnLst>
                              <p:par>
                                <p:cTn id="29" presetID="13" presetClass="entr" presetSubtype="16" fill="hold" grpId="1" nodeType="afterEffect">
                                  <p:stCondLst>
                                    <p:cond delay="0"/>
                                  </p:stCondLst>
                                  <p:childTnLst>
                                    <p:set>
                                      <p:cBhvr>
                                        <p:cTn id="30" dur="1" fill="hold">
                                          <p:stCondLst>
                                            <p:cond delay="0"/>
                                          </p:stCondLst>
                                        </p:cTn>
                                        <p:tgtEl>
                                          <p:spTgt spid="47107">
                                            <p:txEl>
                                              <p:pRg st="0" end="0"/>
                                            </p:txEl>
                                          </p:spTgt>
                                        </p:tgtEl>
                                        <p:attrNameLst>
                                          <p:attrName>style.visibility</p:attrName>
                                        </p:attrNameLst>
                                      </p:cBhvr>
                                      <p:to>
                                        <p:strVal val="visible"/>
                                      </p:to>
                                    </p:set>
                                    <p:animEffect transition="in" filter="plus(in)">
                                      <p:cBhvr>
                                        <p:cTn id="31" dur="2000"/>
                                        <p:tgtEl>
                                          <p:spTgt spid="47107">
                                            <p:txEl>
                                              <p:pRg st="0" end="0"/>
                                            </p:txEl>
                                          </p:spTgt>
                                        </p:tgtEl>
                                      </p:cBhvr>
                                    </p:animEffect>
                                  </p:childTnLst>
                                </p:cTn>
                              </p:par>
                            </p:childTnLst>
                          </p:cTn>
                        </p:par>
                        <p:par>
                          <p:cTn id="32" fill="hold">
                            <p:stCondLst>
                              <p:cond delay="6000"/>
                            </p:stCondLst>
                            <p:childTnLst>
                              <p:par>
                                <p:cTn id="33" presetID="13" presetClass="entr" presetSubtype="16" fill="hold" grpId="1" nodeType="afterEffect">
                                  <p:stCondLst>
                                    <p:cond delay="0"/>
                                  </p:stCondLst>
                                  <p:childTnLst>
                                    <p:set>
                                      <p:cBhvr>
                                        <p:cTn id="34" dur="1" fill="hold">
                                          <p:stCondLst>
                                            <p:cond delay="0"/>
                                          </p:stCondLst>
                                        </p:cTn>
                                        <p:tgtEl>
                                          <p:spTgt spid="47107">
                                            <p:txEl>
                                              <p:pRg st="1" end="1"/>
                                            </p:txEl>
                                          </p:spTgt>
                                        </p:tgtEl>
                                        <p:attrNameLst>
                                          <p:attrName>style.visibility</p:attrName>
                                        </p:attrNameLst>
                                      </p:cBhvr>
                                      <p:to>
                                        <p:strVal val="visible"/>
                                      </p:to>
                                    </p:set>
                                    <p:animEffect transition="in" filter="plus(in)">
                                      <p:cBhvr>
                                        <p:cTn id="35" dur="2000"/>
                                        <p:tgtEl>
                                          <p:spTgt spid="47107">
                                            <p:txEl>
                                              <p:pRg st="1" end="1"/>
                                            </p:txEl>
                                          </p:spTgt>
                                        </p:tgtEl>
                                      </p:cBhvr>
                                    </p:animEffect>
                                  </p:childTnLst>
                                </p:cTn>
                              </p:par>
                            </p:childTnLst>
                          </p:cTn>
                        </p:par>
                        <p:par>
                          <p:cTn id="36" fill="hold">
                            <p:stCondLst>
                              <p:cond delay="8000"/>
                            </p:stCondLst>
                            <p:childTnLst>
                              <p:par>
                                <p:cTn id="37" presetID="13" presetClass="entr" presetSubtype="16" fill="hold" grpId="1" nodeType="afterEffect">
                                  <p:stCondLst>
                                    <p:cond delay="0"/>
                                  </p:stCondLst>
                                  <p:childTnLst>
                                    <p:set>
                                      <p:cBhvr>
                                        <p:cTn id="38" dur="1" fill="hold">
                                          <p:stCondLst>
                                            <p:cond delay="0"/>
                                          </p:stCondLst>
                                        </p:cTn>
                                        <p:tgtEl>
                                          <p:spTgt spid="47107">
                                            <p:txEl>
                                              <p:pRg st="2" end="2"/>
                                            </p:txEl>
                                          </p:spTgt>
                                        </p:tgtEl>
                                        <p:attrNameLst>
                                          <p:attrName>style.visibility</p:attrName>
                                        </p:attrNameLst>
                                      </p:cBhvr>
                                      <p:to>
                                        <p:strVal val="visible"/>
                                      </p:to>
                                    </p:set>
                                    <p:animEffect transition="in" filter="plus(in)">
                                      <p:cBhvr>
                                        <p:cTn id="39" dur="2000"/>
                                        <p:tgtEl>
                                          <p:spTgt spid="47107">
                                            <p:txEl>
                                              <p:pRg st="2" end="2"/>
                                            </p:txEl>
                                          </p:spTgt>
                                        </p:tgtEl>
                                      </p:cBhvr>
                                    </p:animEffect>
                                  </p:childTnLst>
                                </p:cTn>
                              </p:par>
                            </p:childTnLst>
                          </p:cTn>
                        </p:par>
                        <p:par>
                          <p:cTn id="40" fill="hold">
                            <p:stCondLst>
                              <p:cond delay="10000"/>
                            </p:stCondLst>
                            <p:childTnLst>
                              <p:par>
                                <p:cTn id="41" presetID="13" presetClass="entr" presetSubtype="16" fill="hold" grpId="1" nodeType="afterEffect">
                                  <p:stCondLst>
                                    <p:cond delay="0"/>
                                  </p:stCondLst>
                                  <p:childTnLst>
                                    <p:set>
                                      <p:cBhvr>
                                        <p:cTn id="42" dur="1" fill="hold">
                                          <p:stCondLst>
                                            <p:cond delay="0"/>
                                          </p:stCondLst>
                                        </p:cTn>
                                        <p:tgtEl>
                                          <p:spTgt spid="47107">
                                            <p:txEl>
                                              <p:pRg st="3" end="3"/>
                                            </p:txEl>
                                          </p:spTgt>
                                        </p:tgtEl>
                                        <p:attrNameLst>
                                          <p:attrName>style.visibility</p:attrName>
                                        </p:attrNameLst>
                                      </p:cBhvr>
                                      <p:to>
                                        <p:strVal val="visible"/>
                                      </p:to>
                                    </p:set>
                                    <p:animEffect transition="in" filter="plus(in)">
                                      <p:cBhvr>
                                        <p:cTn id="43" dur="20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1" build="p"/>
      <p:bldP spid="47108" grpId="0" animBg="1"/>
      <p:bldP spid="47109" grpId="0" animBg="1"/>
      <p:bldP spid="471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755650" y="908050"/>
            <a:ext cx="7993063" cy="4105275"/>
          </a:xfrm>
        </p:spPr>
        <p:txBody>
          <a:bodyPr/>
          <a:lstStyle/>
          <a:p>
            <a:pPr algn="r">
              <a:lnSpc>
                <a:spcPct val="90000"/>
              </a:lnSpc>
            </a:pPr>
            <a:r>
              <a:rPr lang="ru-RU" sz="2000" b="1">
                <a:solidFill>
                  <a:srgbClr val="009900"/>
                </a:solidFill>
              </a:rPr>
              <a:t>Фаянс</a:t>
            </a:r>
            <a:r>
              <a:rPr lang="ru-RU" sz="2000">
                <a:solidFill>
                  <a:srgbClr val="009900"/>
                </a:solidFill>
              </a:rPr>
              <a:t> характеризуется относительно высокой пористостью, незначительной  прочностью высоким водопоглощением и газопроницаемостью (при отсутствии глазурного покрытия); </a:t>
            </a:r>
            <a:r>
              <a:rPr lang="ru-RU" sz="2000" b="1">
                <a:solidFill>
                  <a:srgbClr val="009900"/>
                </a:solidFill>
              </a:rPr>
              <a:t>фаянс</a:t>
            </a:r>
            <a:r>
              <a:rPr lang="ru-RU" sz="2000">
                <a:solidFill>
                  <a:srgbClr val="009900"/>
                </a:solidFill>
              </a:rPr>
              <a:t> в тонком слое не просвечивает; при ударе издает глухой, быстро затухающий звук.</a:t>
            </a:r>
          </a:p>
          <a:p>
            <a:pPr algn="r">
              <a:lnSpc>
                <a:spcPct val="90000"/>
              </a:lnSpc>
              <a:buFontTx/>
              <a:buNone/>
            </a:pPr>
            <a:endParaRPr lang="ru-RU" sz="2000">
              <a:solidFill>
                <a:srgbClr val="009900"/>
              </a:solidFill>
            </a:endParaRPr>
          </a:p>
          <a:p>
            <a:pPr algn="r">
              <a:lnSpc>
                <a:spcPct val="90000"/>
              </a:lnSpc>
            </a:pPr>
            <a:r>
              <a:rPr lang="ru-RU" sz="2000">
                <a:solidFill>
                  <a:srgbClr val="009900"/>
                </a:solidFill>
              </a:rPr>
              <a:t>По составу сырья </a:t>
            </a:r>
            <a:r>
              <a:rPr lang="ru-RU" sz="2000" b="1">
                <a:solidFill>
                  <a:srgbClr val="009900"/>
                </a:solidFill>
              </a:rPr>
              <a:t>фаянс</a:t>
            </a:r>
            <a:r>
              <a:rPr lang="ru-RU" sz="2000">
                <a:solidFill>
                  <a:srgbClr val="009900"/>
                </a:solidFill>
              </a:rPr>
              <a:t> разделяют на глинистый, известковый, полевошпатовый и </a:t>
            </a:r>
            <a:r>
              <a:rPr lang="ru-RU" sz="2000" b="1">
                <a:solidFill>
                  <a:srgbClr val="009900"/>
                </a:solidFill>
              </a:rPr>
              <a:t>фаянс</a:t>
            </a:r>
            <a:r>
              <a:rPr lang="ru-RU" sz="2000">
                <a:solidFill>
                  <a:srgbClr val="009900"/>
                </a:solidFill>
              </a:rPr>
              <a:t> смешанного типа.</a:t>
            </a:r>
          </a:p>
          <a:p>
            <a:pPr algn="r">
              <a:lnSpc>
                <a:spcPct val="90000"/>
              </a:lnSpc>
              <a:buFontTx/>
              <a:buNone/>
            </a:pPr>
            <a:endParaRPr lang="ru-RU" sz="2000">
              <a:solidFill>
                <a:srgbClr val="009900"/>
              </a:solidFill>
            </a:endParaRPr>
          </a:p>
          <a:p>
            <a:pPr algn="r">
              <a:lnSpc>
                <a:spcPct val="90000"/>
              </a:lnSpc>
            </a:pPr>
            <a:r>
              <a:rPr lang="ru-RU" sz="2000" b="1">
                <a:solidFill>
                  <a:srgbClr val="009900"/>
                </a:solidFill>
              </a:rPr>
              <a:t>фаянс</a:t>
            </a:r>
            <a:r>
              <a:rPr lang="ru-RU" sz="2000">
                <a:solidFill>
                  <a:srgbClr val="009900"/>
                </a:solidFill>
              </a:rPr>
              <a:t> был известен еще в 4-5 вв. в Древнем Египте и Китае. В Европе </a:t>
            </a:r>
            <a:r>
              <a:rPr lang="ru-RU" sz="2000" b="1">
                <a:solidFill>
                  <a:srgbClr val="009900"/>
                </a:solidFill>
              </a:rPr>
              <a:t>фаянс</a:t>
            </a:r>
            <a:r>
              <a:rPr lang="ru-RU" sz="2000">
                <a:solidFill>
                  <a:srgbClr val="009900"/>
                </a:solidFill>
              </a:rPr>
              <a:t> производят с начала 16 в.; в России первая фабрика была построена в 1727 (фабрика А. К. Гребенщикова). </a:t>
            </a:r>
          </a:p>
        </p:txBody>
      </p:sp>
      <p:sp>
        <p:nvSpPr>
          <p:cNvPr id="48132" name="WordArt 4"/>
          <p:cNvSpPr>
            <a:spLocks noChangeArrowheads="1" noChangeShapeType="1" noTextEdit="1"/>
          </p:cNvSpPr>
          <p:nvPr/>
        </p:nvSpPr>
        <p:spPr bwMode="auto">
          <a:xfrm>
            <a:off x="539750" y="404813"/>
            <a:ext cx="3600450" cy="503237"/>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керамика</a:t>
            </a:r>
          </a:p>
        </p:txBody>
      </p:sp>
      <p:sp>
        <p:nvSpPr>
          <p:cNvPr id="48133" name="WordArt 5"/>
          <p:cNvSpPr>
            <a:spLocks noChangeArrowheads="1" noChangeShapeType="1" noTextEdit="1"/>
          </p:cNvSpPr>
          <p:nvPr/>
        </p:nvSpPr>
        <p:spPr bwMode="auto">
          <a:xfrm>
            <a:off x="6227763" y="5013325"/>
            <a:ext cx="2224087" cy="1285875"/>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фаянс</a:t>
            </a:r>
          </a:p>
        </p:txBody>
      </p:sp>
      <p:pic>
        <p:nvPicPr>
          <p:cNvPr id="48134" name="Picture 6"/>
          <p:cNvPicPr>
            <a:picLocks noChangeAspect="1" noChangeArrowheads="1"/>
          </p:cNvPicPr>
          <p:nvPr/>
        </p:nvPicPr>
        <p:blipFill>
          <a:blip r:embed="rId2" cstate="email"/>
          <a:srcRect/>
          <a:stretch>
            <a:fillRect/>
          </a:stretch>
        </p:blipFill>
        <p:spPr bwMode="auto">
          <a:xfrm>
            <a:off x="250825" y="4368800"/>
            <a:ext cx="2592388" cy="2160588"/>
          </a:xfrm>
          <a:prstGeom prst="rect">
            <a:avLst/>
          </a:prstGeom>
          <a:noFill/>
          <a:ln w="38100" cmpd="dbl">
            <a:solidFill>
              <a:srgbClr val="FFFF66"/>
            </a:solidFill>
            <a:prstDash val="sysDot"/>
            <a:miter lim="800000"/>
            <a:headEnd/>
            <a:tailEnd/>
          </a:ln>
          <a:effectLst>
            <a:outerShdw dist="107763" dir="13500000" algn="ctr" rotWithShape="0">
              <a:srgbClr val="808080">
                <a:alpha val="50000"/>
              </a:srgbClr>
            </a:outerShdw>
          </a:effectLst>
        </p:spPr>
      </p:pic>
      <p:pic>
        <p:nvPicPr>
          <p:cNvPr id="48136" name="Picture 8"/>
          <p:cNvPicPr>
            <a:picLocks noChangeAspect="1" noChangeArrowheads="1"/>
          </p:cNvPicPr>
          <p:nvPr/>
        </p:nvPicPr>
        <p:blipFill>
          <a:blip r:embed="rId3" cstate="email"/>
          <a:srcRect/>
          <a:stretch>
            <a:fillRect/>
          </a:stretch>
        </p:blipFill>
        <p:spPr bwMode="auto">
          <a:xfrm>
            <a:off x="2987675" y="4581525"/>
            <a:ext cx="3017838" cy="1993900"/>
          </a:xfrm>
          <a:prstGeom prst="rect">
            <a:avLst/>
          </a:prstGeom>
          <a:noFill/>
          <a:ln w="38100" cmpd="dbl">
            <a:solidFill>
              <a:srgbClr val="FFFF66"/>
            </a:solidFill>
            <a:prstDash val="sysDot"/>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from="(-#ppt_w/2)" to="(#ppt_x)" calcmode="lin" valueType="num">
                                      <p:cBhvr>
                                        <p:cTn id="7" dur="1200" fill="hold">
                                          <p:stCondLst>
                                            <p:cond delay="0"/>
                                          </p:stCondLst>
                                        </p:cTn>
                                        <p:tgtEl>
                                          <p:spTgt spid="48132"/>
                                        </p:tgtEl>
                                        <p:attrNameLst>
                                          <p:attrName>ppt_x</p:attrName>
                                        </p:attrNameLst>
                                      </p:cBhvr>
                                    </p:anim>
                                    <p:anim from="0" to="-1.0" calcmode="lin" valueType="num">
                                      <p:cBhvr>
                                        <p:cTn id="8" dur="400" decel="50000" autoRev="1" fill="hold">
                                          <p:stCondLst>
                                            <p:cond delay="1200"/>
                                          </p:stCondLst>
                                        </p:cTn>
                                        <p:tgtEl>
                                          <p:spTgt spid="48132"/>
                                        </p:tgtEl>
                                        <p:attrNameLst>
                                          <p:attrName>xshear</p:attrName>
                                        </p:attrNameLst>
                                      </p:cBhvr>
                                    </p:anim>
                                    <p:animScale>
                                      <p:cBhvr>
                                        <p:cTn id="9" dur="400" decel="100000" autoRev="1" fill="hold">
                                          <p:stCondLst>
                                            <p:cond delay="1200"/>
                                          </p:stCondLst>
                                        </p:cTn>
                                        <p:tgtEl>
                                          <p:spTgt spid="48132"/>
                                        </p:tgtEl>
                                      </p:cBhvr>
                                      <p:from x="100000" y="100000"/>
                                      <p:to x="80000" y="100000"/>
                                    </p:animScale>
                                    <p:anim by="(#ppt_h/3+#ppt_w*0.1)" calcmode="lin" valueType="num">
                                      <p:cBhvr additive="sum">
                                        <p:cTn id="10" dur="400" decel="100000" autoRev="1" fill="hold">
                                          <p:stCondLst>
                                            <p:cond delay="1200"/>
                                          </p:stCondLst>
                                        </p:cTn>
                                        <p:tgtEl>
                                          <p:spTgt spid="48132"/>
                                        </p:tgtEl>
                                        <p:attrNameLst>
                                          <p:attrName>ppt_x</p:attrName>
                                        </p:attrNameLst>
                                      </p:cBhvr>
                                    </p:anim>
                                  </p:childTnLst>
                                </p:cTn>
                              </p:par>
                              <p:par>
                                <p:cTn id="11" presetID="25" presetClass="entr" presetSubtype="0" fill="hold" grpId="0" nodeType="withEffect">
                                  <p:stCondLst>
                                    <p:cond delay="0"/>
                                  </p:stCondLst>
                                  <p:childTnLst>
                                    <p:set>
                                      <p:cBhvr>
                                        <p:cTn id="12" dur="1" fill="hold">
                                          <p:stCondLst>
                                            <p:cond delay="0"/>
                                          </p:stCondLst>
                                        </p:cTn>
                                        <p:tgtEl>
                                          <p:spTgt spid="48133"/>
                                        </p:tgtEl>
                                        <p:attrNameLst>
                                          <p:attrName>style.visibility</p:attrName>
                                        </p:attrNameLst>
                                      </p:cBhvr>
                                      <p:to>
                                        <p:strVal val="visible"/>
                                      </p:to>
                                    </p:set>
                                    <p:anim calcmode="lin" valueType="num">
                                      <p:cBhvr>
                                        <p:cTn id="13" dur="1000" decel="50000" fill="hold">
                                          <p:stCondLst>
                                            <p:cond delay="0"/>
                                          </p:stCondLst>
                                        </p:cTn>
                                        <p:tgtEl>
                                          <p:spTgt spid="48133"/>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48133"/>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48133"/>
                                        </p:tgtEl>
                                        <p:attrNameLst>
                                          <p:attrName>ppt_w</p:attrName>
                                        </p:attrNameLst>
                                      </p:cBhvr>
                                      <p:tavLst>
                                        <p:tav tm="0">
                                          <p:val>
                                            <p:strVal val="#ppt_w*.05"/>
                                          </p:val>
                                        </p:tav>
                                        <p:tav tm="100000">
                                          <p:val>
                                            <p:strVal val="#ppt_w"/>
                                          </p:val>
                                        </p:tav>
                                      </p:tavLst>
                                    </p:anim>
                                    <p:anim calcmode="lin" valueType="num">
                                      <p:cBhvr>
                                        <p:cTn id="16" dur="2000" fill="hold"/>
                                        <p:tgtEl>
                                          <p:spTgt spid="48133"/>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48133"/>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48133"/>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48133"/>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48133"/>
                                        </p:tgtEl>
                                      </p:cBhvr>
                                    </p:animEffect>
                                  </p:childTnLst>
                                </p:cTn>
                              </p:par>
                            </p:childTnLst>
                          </p:cTn>
                        </p:par>
                        <p:par>
                          <p:cTn id="21" fill="hold">
                            <p:stCondLst>
                              <p:cond delay="2000"/>
                            </p:stCondLst>
                            <p:childTnLst>
                              <p:par>
                                <p:cTn id="22" presetID="39" presetClass="entr" presetSubtype="0" accel="100000" fill="hold" grpId="0" nodeType="afterEffect">
                                  <p:stCondLst>
                                    <p:cond delay="0"/>
                                  </p:stCondLst>
                                  <p:childTnLst>
                                    <p:set>
                                      <p:cBhvr>
                                        <p:cTn id="23" dur="1" fill="hold">
                                          <p:stCondLst>
                                            <p:cond delay="0"/>
                                          </p:stCondLst>
                                        </p:cTn>
                                        <p:tgtEl>
                                          <p:spTgt spid="48131">
                                            <p:txEl>
                                              <p:pRg st="0" end="0"/>
                                            </p:txEl>
                                          </p:spTgt>
                                        </p:tgtEl>
                                        <p:attrNameLst>
                                          <p:attrName>style.visibility</p:attrName>
                                        </p:attrNameLst>
                                      </p:cBhvr>
                                      <p:to>
                                        <p:strVal val="visible"/>
                                      </p:to>
                                    </p:set>
                                    <p:anim calcmode="lin" valueType="num">
                                      <p:cBhvr>
                                        <p:cTn id="24" dur="2000" fill="hold"/>
                                        <p:tgtEl>
                                          <p:spTgt spid="4813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2000" fill="hold"/>
                                        <p:tgtEl>
                                          <p:spTgt spid="4813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2000" fill="hold"/>
                                        <p:tgtEl>
                                          <p:spTgt spid="4813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20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39" presetClass="entr" presetSubtype="0" accel="100000" fill="hold" grpId="0" nodeType="afterEffect">
                                  <p:stCondLst>
                                    <p:cond delay="0"/>
                                  </p:stCondLst>
                                  <p:childTnLst>
                                    <p:set>
                                      <p:cBhvr>
                                        <p:cTn id="30" dur="1" fill="hold">
                                          <p:stCondLst>
                                            <p:cond delay="0"/>
                                          </p:stCondLst>
                                        </p:cTn>
                                        <p:tgtEl>
                                          <p:spTgt spid="48131">
                                            <p:txEl>
                                              <p:pRg st="2" end="2"/>
                                            </p:txEl>
                                          </p:spTgt>
                                        </p:tgtEl>
                                        <p:attrNameLst>
                                          <p:attrName>style.visibility</p:attrName>
                                        </p:attrNameLst>
                                      </p:cBhvr>
                                      <p:to>
                                        <p:strVal val="visible"/>
                                      </p:to>
                                    </p:set>
                                    <p:anim calcmode="lin" valueType="num">
                                      <p:cBhvr>
                                        <p:cTn id="31" dur="2000" fill="hold"/>
                                        <p:tgtEl>
                                          <p:spTgt spid="4813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2000" fill="hold"/>
                                        <p:tgtEl>
                                          <p:spTgt spid="4813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2000" fill="hold"/>
                                        <p:tgtEl>
                                          <p:spTgt spid="4813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20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par>
                          <p:cTn id="35" fill="hold">
                            <p:stCondLst>
                              <p:cond delay="6000"/>
                            </p:stCondLst>
                            <p:childTnLst>
                              <p:par>
                                <p:cTn id="36" presetID="39" presetClass="entr" presetSubtype="0" accel="100000" fill="hold" grpId="0" nodeType="afterEffect">
                                  <p:stCondLst>
                                    <p:cond delay="0"/>
                                  </p:stCondLst>
                                  <p:childTnLst>
                                    <p:set>
                                      <p:cBhvr>
                                        <p:cTn id="37" dur="1" fill="hold">
                                          <p:stCondLst>
                                            <p:cond delay="0"/>
                                          </p:stCondLst>
                                        </p:cTn>
                                        <p:tgtEl>
                                          <p:spTgt spid="48131">
                                            <p:txEl>
                                              <p:pRg st="4" end="4"/>
                                            </p:txEl>
                                          </p:spTgt>
                                        </p:tgtEl>
                                        <p:attrNameLst>
                                          <p:attrName>style.visibility</p:attrName>
                                        </p:attrNameLst>
                                      </p:cBhvr>
                                      <p:to>
                                        <p:strVal val="visible"/>
                                      </p:to>
                                    </p:set>
                                    <p:anim calcmode="lin" valueType="num">
                                      <p:cBhvr>
                                        <p:cTn id="38" dur="2000" fill="hold"/>
                                        <p:tgtEl>
                                          <p:spTgt spid="4813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2000" fill="hold"/>
                                        <p:tgtEl>
                                          <p:spTgt spid="4813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2000" fill="hold"/>
                                        <p:tgtEl>
                                          <p:spTgt spid="4813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20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2" grpId="0" animBg="1"/>
      <p:bldP spid="481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427538" y="1628775"/>
            <a:ext cx="4475162" cy="4708525"/>
          </a:xfrm>
          <a:noFill/>
          <a:ln/>
        </p:spPr>
        <p:txBody>
          <a:bodyPr/>
          <a:lstStyle/>
          <a:p>
            <a:pPr algn="ctr">
              <a:buFontTx/>
              <a:buChar char="-"/>
            </a:pPr>
            <a:r>
              <a:rPr lang="ru-RU">
                <a:solidFill>
                  <a:schemeClr val="accent2"/>
                </a:solidFill>
              </a:rPr>
              <a:t>Это твердый силикатный материал, основным свойством которого являются прозрачность и химическая стойкость.</a:t>
            </a:r>
          </a:p>
          <a:p>
            <a:pPr algn="ctr">
              <a:buFontTx/>
              <a:buChar char="-"/>
            </a:pPr>
            <a:endParaRPr lang="ru-RU">
              <a:solidFill>
                <a:schemeClr val="accent2"/>
              </a:solidFill>
            </a:endParaRPr>
          </a:p>
        </p:txBody>
      </p:sp>
      <p:sp>
        <p:nvSpPr>
          <p:cNvPr id="11269" name="WordArt 5"/>
          <p:cNvSpPr>
            <a:spLocks noChangeArrowheads="1" noChangeShapeType="1" noTextEdit="1"/>
          </p:cNvSpPr>
          <p:nvPr/>
        </p:nvSpPr>
        <p:spPr bwMode="auto">
          <a:xfrm>
            <a:off x="2700338" y="476250"/>
            <a:ext cx="3743325" cy="812800"/>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стекло</a:t>
            </a:r>
          </a:p>
        </p:txBody>
      </p:sp>
      <p:pic>
        <p:nvPicPr>
          <p:cNvPr id="11270" name="Picture 6"/>
          <p:cNvPicPr>
            <a:picLocks noChangeAspect="1" noChangeArrowheads="1"/>
          </p:cNvPicPr>
          <p:nvPr/>
        </p:nvPicPr>
        <p:blipFill>
          <a:blip r:embed="rId2" cstate="email"/>
          <a:srcRect/>
          <a:stretch>
            <a:fillRect/>
          </a:stretch>
        </p:blipFill>
        <p:spPr bwMode="auto">
          <a:xfrm>
            <a:off x="468313" y="1557338"/>
            <a:ext cx="3810000" cy="4941887"/>
          </a:xfrm>
          <a:prstGeom prst="rect">
            <a:avLst/>
          </a:prstGeom>
          <a:noFill/>
          <a:ln w="57150">
            <a:solidFill>
              <a:schemeClr val="bg1"/>
            </a:solidFill>
            <a:prstDash val="sysDot"/>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decel="50000" fill="hold">
                                          <p:stCondLst>
                                            <p:cond delay="0"/>
                                          </p:stCondLst>
                                        </p:cTn>
                                        <p:tgtEl>
                                          <p:spTgt spid="11269"/>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1269"/>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1269"/>
                                        </p:tgtEl>
                                        <p:attrNameLst>
                                          <p:attrName>ppt_w</p:attrName>
                                        </p:attrNameLst>
                                      </p:cBhvr>
                                      <p:tavLst>
                                        <p:tav tm="0">
                                          <p:val>
                                            <p:strVal val="#ppt_w*.05"/>
                                          </p:val>
                                        </p:tav>
                                        <p:tav tm="100000">
                                          <p:val>
                                            <p:strVal val="#ppt_w"/>
                                          </p:val>
                                        </p:tav>
                                      </p:tavLst>
                                    </p:anim>
                                    <p:anim calcmode="lin" valueType="num">
                                      <p:cBhvr>
                                        <p:cTn id="10" dur="2000" fill="hold"/>
                                        <p:tgtEl>
                                          <p:spTgt spid="11269"/>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1269"/>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1269"/>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1269"/>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1269"/>
                                        </p:tgtEl>
                                      </p:cBhvr>
                                    </p:animEffect>
                                  </p:childTnLst>
                                </p:cTn>
                              </p:par>
                            </p:childTnLst>
                          </p:cTn>
                        </p:par>
                        <p:par>
                          <p:cTn id="15" fill="hold">
                            <p:stCondLst>
                              <p:cond delay="2000"/>
                            </p:stCondLst>
                            <p:childTnLst>
                              <p:par>
                                <p:cTn id="16" presetID="23" presetClass="entr" presetSubtype="528" fill="hold" grpId="0" nodeType="afterEffect">
                                  <p:stCondLst>
                                    <p:cond delay="0"/>
                                  </p:stCondLst>
                                  <p:childTnLst>
                                    <p:set>
                                      <p:cBhvr>
                                        <p:cTn id="17" dur="1" fill="hold">
                                          <p:stCondLst>
                                            <p:cond delay="0"/>
                                          </p:stCondLst>
                                        </p:cTn>
                                        <p:tgtEl>
                                          <p:spTgt spid="11267">
                                            <p:txEl>
                                              <p:pRg st="0" end="0"/>
                                            </p:txEl>
                                          </p:spTgt>
                                        </p:tgtEl>
                                        <p:attrNameLst>
                                          <p:attrName>style.visibility</p:attrName>
                                        </p:attrNameLst>
                                      </p:cBhvr>
                                      <p:to>
                                        <p:strVal val="visible"/>
                                      </p:to>
                                    </p:set>
                                    <p:anim calcmode="lin" valueType="num">
                                      <p:cBhvr>
                                        <p:cTn id="18" dur="2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11267">
                                            <p:txEl>
                                              <p:pRg st="0" end="0"/>
                                            </p:txEl>
                                          </p:spTgt>
                                        </p:tgtEl>
                                        <p:attrNameLst>
                                          <p:attrName>ppt_x</p:attrName>
                                        </p:attrNameLst>
                                      </p:cBhvr>
                                      <p:tavLst>
                                        <p:tav tm="0">
                                          <p:val>
                                            <p:fltVal val="0.5"/>
                                          </p:val>
                                        </p:tav>
                                        <p:tav tm="100000">
                                          <p:val>
                                            <p:strVal val="#ppt_x"/>
                                          </p:val>
                                        </p:tav>
                                      </p:tavLst>
                                    </p:anim>
                                    <p:anim calcmode="lin" valueType="num">
                                      <p:cBhvr>
                                        <p:cTn id="21" dur="2000" fill="hold"/>
                                        <p:tgtEl>
                                          <p:spTgt spid="11267">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476375" y="1268413"/>
            <a:ext cx="6923088" cy="3557587"/>
          </a:xfrm>
        </p:spPr>
        <p:txBody>
          <a:bodyPr/>
          <a:lstStyle/>
          <a:p>
            <a:pPr algn="ctr">
              <a:lnSpc>
                <a:spcPct val="80000"/>
              </a:lnSpc>
              <a:buFontTx/>
              <a:buNone/>
            </a:pPr>
            <a:r>
              <a:rPr lang="ru-RU" sz="2000"/>
              <a:t>       Однажды финикийские купцы плыли по Средиземному морю и везли на своих кораблях естественную соду. Приближался вечер, и корабельщики, заметив удобную бухту, решили пристать к берегу, чтобы не подвергать себя опасности ночного плаванья. На берегу, они разложили костер, а чтобы защитить его от ветра и удобнее расположить над огнем сосуды с водой и пищей, принесли с корабля несколько кусков соды, потому что берег был песчаный и камней поблизости не было. Купцы и матросы поели и заснули. А утром кто-то из них, разгребая костер в поисках уголька, вдруг увидел среди золы странный сверкающий, искрящийся слиток — это было </a:t>
            </a:r>
            <a:r>
              <a:rPr lang="ru-RU" sz="2000" i="1">
                <a:solidFill>
                  <a:srgbClr val="0000FF"/>
                </a:solidFill>
              </a:rPr>
              <a:t>стекло.</a:t>
            </a:r>
          </a:p>
        </p:txBody>
      </p:sp>
      <p:sp>
        <p:nvSpPr>
          <p:cNvPr id="29700" name="WordArt 4"/>
          <p:cNvSpPr>
            <a:spLocks noChangeArrowheads="1" noChangeShapeType="1" noTextEdit="1"/>
          </p:cNvSpPr>
          <p:nvPr/>
        </p:nvSpPr>
        <p:spPr bwMode="auto">
          <a:xfrm>
            <a:off x="3348038" y="333375"/>
            <a:ext cx="3743325" cy="812800"/>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стекло</a:t>
            </a:r>
          </a:p>
        </p:txBody>
      </p:sp>
      <p:sp>
        <p:nvSpPr>
          <p:cNvPr id="29701" name="WordArt 5"/>
          <p:cNvSpPr>
            <a:spLocks noChangeArrowheads="1" noChangeShapeType="1" noTextEdit="1"/>
          </p:cNvSpPr>
          <p:nvPr/>
        </p:nvSpPr>
        <p:spPr bwMode="auto">
          <a:xfrm rot="5400000">
            <a:off x="-2185987" y="3059113"/>
            <a:ext cx="5976937" cy="668337"/>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легенда</a:t>
            </a:r>
          </a:p>
        </p:txBody>
      </p:sp>
      <p:pic>
        <p:nvPicPr>
          <p:cNvPr id="29702" name="Picture 6"/>
          <p:cNvPicPr>
            <a:picLocks noChangeAspect="1" noChangeArrowheads="1"/>
          </p:cNvPicPr>
          <p:nvPr/>
        </p:nvPicPr>
        <p:blipFill>
          <a:blip r:embed="rId2" cstate="email"/>
          <a:srcRect/>
          <a:stretch>
            <a:fillRect/>
          </a:stretch>
        </p:blipFill>
        <p:spPr bwMode="auto">
          <a:xfrm>
            <a:off x="1692275" y="4724400"/>
            <a:ext cx="6983413"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000" decel="50000" fill="hold">
                                          <p:stCondLst>
                                            <p:cond delay="0"/>
                                          </p:stCondLst>
                                        </p:cTn>
                                        <p:tgtEl>
                                          <p:spTgt spid="29700"/>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9700"/>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9700"/>
                                        </p:tgtEl>
                                        <p:attrNameLst>
                                          <p:attrName>ppt_w</p:attrName>
                                        </p:attrNameLst>
                                      </p:cBhvr>
                                      <p:tavLst>
                                        <p:tav tm="0">
                                          <p:val>
                                            <p:strVal val="#ppt_w*.05"/>
                                          </p:val>
                                        </p:tav>
                                        <p:tav tm="100000">
                                          <p:val>
                                            <p:strVal val="#ppt_w"/>
                                          </p:val>
                                        </p:tav>
                                      </p:tavLst>
                                    </p:anim>
                                    <p:anim calcmode="lin" valueType="num">
                                      <p:cBhvr>
                                        <p:cTn id="10" dur="2000" fill="hold"/>
                                        <p:tgtEl>
                                          <p:spTgt spid="29700"/>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9700"/>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9700"/>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9700"/>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9700"/>
                                        </p:tgtEl>
                                      </p:cBhvr>
                                    </p:animEffect>
                                  </p:childTnLst>
                                </p:cTn>
                              </p:par>
                            </p:childTnLst>
                          </p:cTn>
                        </p:par>
                        <p:par>
                          <p:cTn id="15" fill="hold">
                            <p:stCondLst>
                              <p:cond delay="2000"/>
                            </p:stCondLst>
                            <p:childTnLst>
                              <p:par>
                                <p:cTn id="16" presetID="23" presetClass="entr" presetSubtype="16" fill="hold" grpId="0" nodeType="afterEffect">
                                  <p:stCondLst>
                                    <p:cond delay="0"/>
                                  </p:stCondLst>
                                  <p:childTnLst>
                                    <p:set>
                                      <p:cBhvr>
                                        <p:cTn id="17" dur="1" fill="hold">
                                          <p:stCondLst>
                                            <p:cond delay="0"/>
                                          </p:stCondLst>
                                        </p:cTn>
                                        <p:tgtEl>
                                          <p:spTgt spid="29701"/>
                                        </p:tgtEl>
                                        <p:attrNameLst>
                                          <p:attrName>style.visibility</p:attrName>
                                        </p:attrNameLst>
                                      </p:cBhvr>
                                      <p:to>
                                        <p:strVal val="visible"/>
                                      </p:to>
                                    </p:set>
                                    <p:anim calcmode="lin" valueType="num">
                                      <p:cBhvr>
                                        <p:cTn id="18" dur="2000" fill="hold"/>
                                        <p:tgtEl>
                                          <p:spTgt spid="29701"/>
                                        </p:tgtEl>
                                        <p:attrNameLst>
                                          <p:attrName>ppt_w</p:attrName>
                                        </p:attrNameLst>
                                      </p:cBhvr>
                                      <p:tavLst>
                                        <p:tav tm="0">
                                          <p:val>
                                            <p:fltVal val="0"/>
                                          </p:val>
                                        </p:tav>
                                        <p:tav tm="100000">
                                          <p:val>
                                            <p:strVal val="#ppt_w"/>
                                          </p:val>
                                        </p:tav>
                                      </p:tavLst>
                                    </p:anim>
                                    <p:anim calcmode="lin" valueType="num">
                                      <p:cBhvr>
                                        <p:cTn id="19" dur="2000" fill="hold"/>
                                        <p:tgtEl>
                                          <p:spTgt spid="29701"/>
                                        </p:tgtEl>
                                        <p:attrNameLst>
                                          <p:attrName>ppt_h</p:attrName>
                                        </p:attrNameLst>
                                      </p:cBhvr>
                                      <p:tavLst>
                                        <p:tav tm="0">
                                          <p:val>
                                            <p:flt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29702"/>
                                        </p:tgtEl>
                                        <p:attrNameLst>
                                          <p:attrName>style.visibility</p:attrName>
                                        </p:attrNameLst>
                                      </p:cBhvr>
                                      <p:to>
                                        <p:strVal val="visible"/>
                                      </p:to>
                                    </p:set>
                                    <p:animEffect transition="in" filter="fade">
                                      <p:cBhvr>
                                        <p:cTn id="22" dur="2000"/>
                                        <p:tgtEl>
                                          <p:spTgt spid="29702"/>
                                        </p:tgtEl>
                                      </p:cBhvr>
                                    </p:animEffect>
                                  </p:childTnLst>
                                </p:cTn>
                              </p:par>
                            </p:childTnLst>
                          </p:cTn>
                        </p:par>
                        <p:par>
                          <p:cTn id="23" fill="hold">
                            <p:stCondLst>
                              <p:cond delay="4000"/>
                            </p:stCondLst>
                            <p:childTnLst>
                              <p:par>
                                <p:cTn id="24" presetID="31" presetClass="entr" presetSubtype="0" fill="hold" grpId="0" nodeType="afterEffect">
                                  <p:stCondLst>
                                    <p:cond delay="0"/>
                                  </p:stCondLst>
                                  <p:iterate type="lt">
                                    <p:tmPct val="5000"/>
                                  </p:iterate>
                                  <p:childTnLst>
                                    <p:set>
                                      <p:cBhvr>
                                        <p:cTn id="25" dur="1" fill="hold">
                                          <p:stCondLst>
                                            <p:cond delay="0"/>
                                          </p:stCondLst>
                                        </p:cTn>
                                        <p:tgtEl>
                                          <p:spTgt spid="29699">
                                            <p:txEl>
                                              <p:pRg st="0" end="0"/>
                                            </p:txEl>
                                          </p:spTgt>
                                        </p:tgtEl>
                                        <p:attrNameLst>
                                          <p:attrName>style.visibility</p:attrName>
                                        </p:attrNameLst>
                                      </p:cBhvr>
                                      <p:to>
                                        <p:strVal val="visible"/>
                                      </p:to>
                                    </p:set>
                                    <p:anim calcmode="lin" valueType="num">
                                      <p:cBhvr>
                                        <p:cTn id="26" dur="10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29699">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29699">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0" grpId="0" animBg="1"/>
      <p:bldP spid="297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116013" y="2708275"/>
            <a:ext cx="7272337" cy="3959225"/>
          </a:xfrm>
        </p:spPr>
        <p:txBody>
          <a:bodyPr/>
          <a:lstStyle/>
          <a:p>
            <a:pPr algn="ctr">
              <a:buFontTx/>
              <a:buNone/>
            </a:pPr>
            <a:r>
              <a:rPr lang="ru-RU" sz="2000" i="1">
                <a:solidFill>
                  <a:schemeClr val="accent2"/>
                </a:solidFill>
              </a:rPr>
              <a:t>Стекло получают варкой шихты в специальных стекловаренных печах</a:t>
            </a:r>
          </a:p>
          <a:p>
            <a:pPr algn="ctr">
              <a:buFontTx/>
              <a:buNone/>
            </a:pPr>
            <a:r>
              <a:rPr lang="ru-RU" sz="2000" i="1">
                <a:solidFill>
                  <a:schemeClr val="accent2"/>
                </a:solidFill>
              </a:rPr>
              <a:t>Основной состав шихты: </a:t>
            </a:r>
            <a:r>
              <a:rPr lang="en-US" sz="2000" i="1">
                <a:solidFill>
                  <a:schemeClr val="accent2"/>
                </a:solidFill>
              </a:rPr>
              <a:t> </a:t>
            </a:r>
            <a:r>
              <a:rPr lang="ru-RU" sz="2000" i="1">
                <a:solidFill>
                  <a:schemeClr val="accent2"/>
                </a:solidFill>
              </a:rPr>
              <a:t> </a:t>
            </a:r>
            <a:r>
              <a:rPr lang="en-US" sz="2000" i="1">
                <a:solidFill>
                  <a:srgbClr val="0000FF"/>
                </a:solidFill>
              </a:rPr>
              <a:t>SiO</a:t>
            </a:r>
            <a:r>
              <a:rPr lang="en-US" sz="2000" i="1" baseline="-25000">
                <a:solidFill>
                  <a:srgbClr val="0000FF"/>
                </a:solidFill>
              </a:rPr>
              <a:t>2</a:t>
            </a:r>
            <a:r>
              <a:rPr lang="ru-RU" sz="2000" i="1" baseline="-25000">
                <a:solidFill>
                  <a:srgbClr val="0000FF"/>
                </a:solidFill>
              </a:rPr>
              <a:t> </a:t>
            </a:r>
            <a:r>
              <a:rPr lang="ru-RU" sz="2000" i="1">
                <a:solidFill>
                  <a:srgbClr val="0000FF"/>
                </a:solidFill>
              </a:rPr>
              <a:t>– кварцевый песок</a:t>
            </a:r>
            <a:endParaRPr lang="ru-RU" sz="2000" i="1" baseline="-25000">
              <a:solidFill>
                <a:srgbClr val="0000FF"/>
              </a:solidFill>
            </a:endParaRPr>
          </a:p>
          <a:p>
            <a:pPr algn="ctr">
              <a:buFontTx/>
              <a:buNone/>
            </a:pPr>
            <a:r>
              <a:rPr lang="ru-RU" sz="2000" i="1" baseline="-25000">
                <a:solidFill>
                  <a:srgbClr val="0000FF"/>
                </a:solidFill>
              </a:rPr>
              <a:t>                                                                  </a:t>
            </a:r>
            <a:r>
              <a:rPr lang="en-US" sz="2000" i="1">
                <a:solidFill>
                  <a:srgbClr val="0000FF"/>
                </a:solidFill>
              </a:rPr>
              <a:t>Na</a:t>
            </a:r>
            <a:r>
              <a:rPr lang="en-US" sz="2000" i="1" baseline="-25000">
                <a:solidFill>
                  <a:srgbClr val="0000FF"/>
                </a:solidFill>
              </a:rPr>
              <a:t>2</a:t>
            </a:r>
            <a:r>
              <a:rPr lang="en-US" sz="2000" i="1">
                <a:solidFill>
                  <a:srgbClr val="0000FF"/>
                </a:solidFill>
              </a:rPr>
              <a:t>CO</a:t>
            </a:r>
            <a:r>
              <a:rPr lang="en-US" sz="2000" i="1" baseline="-25000">
                <a:solidFill>
                  <a:srgbClr val="0000FF"/>
                </a:solidFill>
              </a:rPr>
              <a:t>3</a:t>
            </a:r>
            <a:r>
              <a:rPr lang="ru-RU" sz="2000" i="1">
                <a:solidFill>
                  <a:srgbClr val="0000FF"/>
                </a:solidFill>
              </a:rPr>
              <a:t> - сода</a:t>
            </a:r>
            <a:endParaRPr lang="ru-RU" sz="2000" i="1" baseline="-25000">
              <a:solidFill>
                <a:srgbClr val="0000FF"/>
              </a:solidFill>
            </a:endParaRPr>
          </a:p>
          <a:p>
            <a:pPr algn="ctr">
              <a:buFontTx/>
              <a:buNone/>
            </a:pPr>
            <a:r>
              <a:rPr lang="ru-RU" sz="2000" i="1" baseline="-25000">
                <a:solidFill>
                  <a:srgbClr val="0000FF"/>
                </a:solidFill>
              </a:rPr>
              <a:t>                                                                   </a:t>
            </a:r>
            <a:r>
              <a:rPr lang="en-US" sz="2000" i="1">
                <a:solidFill>
                  <a:srgbClr val="0000FF"/>
                </a:solidFill>
              </a:rPr>
              <a:t>CaCO</a:t>
            </a:r>
            <a:r>
              <a:rPr lang="en-US" sz="2000" i="1" baseline="-25000">
                <a:solidFill>
                  <a:srgbClr val="0000FF"/>
                </a:solidFill>
              </a:rPr>
              <a:t>3</a:t>
            </a:r>
            <a:r>
              <a:rPr lang="ru-RU" sz="2000" i="1">
                <a:solidFill>
                  <a:srgbClr val="0000FF"/>
                </a:solidFill>
              </a:rPr>
              <a:t> – известняк</a:t>
            </a:r>
          </a:p>
          <a:p>
            <a:pPr algn="ctr">
              <a:buFontTx/>
              <a:buNone/>
            </a:pPr>
            <a:r>
              <a:rPr lang="ru-RU" sz="2000" i="1">
                <a:solidFill>
                  <a:schemeClr val="accent2"/>
                </a:solidFill>
              </a:rPr>
              <a:t>Основные химические реакции, происходящие при варке этой смеси:</a:t>
            </a:r>
          </a:p>
          <a:p>
            <a:pPr algn="ctr">
              <a:buFontTx/>
              <a:buNone/>
            </a:pPr>
            <a:r>
              <a:rPr lang="en-US" sz="2000" i="1">
                <a:solidFill>
                  <a:schemeClr val="accent2"/>
                </a:solidFill>
              </a:rPr>
              <a:t>Na</a:t>
            </a:r>
            <a:r>
              <a:rPr lang="en-US" sz="2000" i="1" baseline="-25000">
                <a:solidFill>
                  <a:schemeClr val="accent2"/>
                </a:solidFill>
              </a:rPr>
              <a:t>2</a:t>
            </a:r>
            <a:r>
              <a:rPr lang="en-US" sz="2000" i="1">
                <a:solidFill>
                  <a:schemeClr val="accent2"/>
                </a:solidFill>
              </a:rPr>
              <a:t>CO</a:t>
            </a:r>
            <a:r>
              <a:rPr lang="en-US" sz="2000" i="1" baseline="-25000">
                <a:solidFill>
                  <a:schemeClr val="accent2"/>
                </a:solidFill>
              </a:rPr>
              <a:t>3</a:t>
            </a:r>
            <a:r>
              <a:rPr lang="en-US" sz="2000" i="1">
                <a:solidFill>
                  <a:schemeClr val="accent2"/>
                </a:solidFill>
              </a:rPr>
              <a:t>+SiO</a:t>
            </a:r>
            <a:r>
              <a:rPr lang="en-US" sz="2000" i="1" baseline="-25000">
                <a:solidFill>
                  <a:schemeClr val="accent2"/>
                </a:solidFill>
              </a:rPr>
              <a:t>2</a:t>
            </a:r>
            <a:r>
              <a:rPr lang="en-US" sz="2000" i="1">
                <a:solidFill>
                  <a:schemeClr val="accent2"/>
                </a:solidFill>
              </a:rPr>
              <a:t>=Na</a:t>
            </a:r>
            <a:r>
              <a:rPr lang="en-US" sz="2000" i="1" baseline="-25000">
                <a:solidFill>
                  <a:schemeClr val="accent2"/>
                </a:solidFill>
              </a:rPr>
              <a:t>2</a:t>
            </a:r>
            <a:r>
              <a:rPr lang="en-US" sz="2000" i="1">
                <a:solidFill>
                  <a:schemeClr val="accent2"/>
                </a:solidFill>
              </a:rPr>
              <a:t>SiO</a:t>
            </a:r>
            <a:r>
              <a:rPr lang="en-US" sz="2000" i="1" baseline="-25000">
                <a:solidFill>
                  <a:schemeClr val="accent2"/>
                </a:solidFill>
              </a:rPr>
              <a:t>3</a:t>
            </a:r>
            <a:r>
              <a:rPr lang="en-US" sz="2000" i="1">
                <a:solidFill>
                  <a:schemeClr val="accent2"/>
                </a:solidFill>
              </a:rPr>
              <a:t>+CO</a:t>
            </a:r>
            <a:r>
              <a:rPr lang="en-US" sz="2000" i="1" baseline="-25000">
                <a:solidFill>
                  <a:schemeClr val="accent2"/>
                </a:solidFill>
              </a:rPr>
              <a:t>2</a:t>
            </a:r>
          </a:p>
          <a:p>
            <a:pPr algn="ctr">
              <a:buFontTx/>
              <a:buNone/>
            </a:pPr>
            <a:r>
              <a:rPr lang="en-US" sz="2000" i="1">
                <a:solidFill>
                  <a:schemeClr val="accent2"/>
                </a:solidFill>
              </a:rPr>
              <a:t>CaCO</a:t>
            </a:r>
            <a:r>
              <a:rPr lang="en-US" sz="2000" i="1" baseline="-25000">
                <a:solidFill>
                  <a:schemeClr val="accent2"/>
                </a:solidFill>
              </a:rPr>
              <a:t>3</a:t>
            </a:r>
            <a:r>
              <a:rPr lang="en-US" sz="2000" i="1">
                <a:solidFill>
                  <a:schemeClr val="accent2"/>
                </a:solidFill>
              </a:rPr>
              <a:t>+SiO</a:t>
            </a:r>
            <a:r>
              <a:rPr lang="en-US" sz="2000" i="1" baseline="-25000">
                <a:solidFill>
                  <a:schemeClr val="accent2"/>
                </a:solidFill>
              </a:rPr>
              <a:t>2</a:t>
            </a:r>
            <a:r>
              <a:rPr lang="en-US" sz="2000" i="1">
                <a:solidFill>
                  <a:schemeClr val="accent2"/>
                </a:solidFill>
              </a:rPr>
              <a:t>=CaSiO</a:t>
            </a:r>
            <a:r>
              <a:rPr lang="en-US" sz="2000" i="1" baseline="-25000">
                <a:solidFill>
                  <a:schemeClr val="accent2"/>
                </a:solidFill>
              </a:rPr>
              <a:t>3</a:t>
            </a:r>
            <a:r>
              <a:rPr lang="en-US" sz="2000" i="1">
                <a:solidFill>
                  <a:schemeClr val="accent2"/>
                </a:solidFill>
              </a:rPr>
              <a:t>+CO</a:t>
            </a:r>
            <a:r>
              <a:rPr lang="en-US" sz="2000" i="1" baseline="-25000">
                <a:solidFill>
                  <a:schemeClr val="accent2"/>
                </a:solidFill>
              </a:rPr>
              <a:t>2</a:t>
            </a:r>
          </a:p>
          <a:p>
            <a:pPr algn="ctr">
              <a:buFontTx/>
              <a:buNone/>
            </a:pPr>
            <a:r>
              <a:rPr lang="en-US" sz="2000" i="1">
                <a:solidFill>
                  <a:schemeClr val="accent2"/>
                </a:solidFill>
              </a:rPr>
              <a:t>Na</a:t>
            </a:r>
            <a:r>
              <a:rPr lang="en-US" sz="2000" i="1" baseline="-25000">
                <a:solidFill>
                  <a:schemeClr val="accent2"/>
                </a:solidFill>
              </a:rPr>
              <a:t>2</a:t>
            </a:r>
            <a:r>
              <a:rPr lang="en-US" sz="2000" i="1">
                <a:solidFill>
                  <a:schemeClr val="accent2"/>
                </a:solidFill>
              </a:rPr>
              <a:t>SiO</a:t>
            </a:r>
            <a:r>
              <a:rPr lang="en-US" sz="2000" i="1" baseline="-25000">
                <a:solidFill>
                  <a:schemeClr val="accent2"/>
                </a:solidFill>
              </a:rPr>
              <a:t>3</a:t>
            </a:r>
            <a:r>
              <a:rPr lang="en-US" sz="2000" i="1">
                <a:solidFill>
                  <a:schemeClr val="accent2"/>
                </a:solidFill>
              </a:rPr>
              <a:t>+CaSiO</a:t>
            </a:r>
            <a:r>
              <a:rPr lang="en-US" sz="2000" i="1" baseline="-25000">
                <a:solidFill>
                  <a:schemeClr val="accent2"/>
                </a:solidFill>
              </a:rPr>
              <a:t>3</a:t>
            </a:r>
            <a:r>
              <a:rPr lang="en-US" sz="2000" i="1">
                <a:solidFill>
                  <a:schemeClr val="accent2"/>
                </a:solidFill>
              </a:rPr>
              <a:t>+4SiO</a:t>
            </a:r>
            <a:r>
              <a:rPr lang="en-US" sz="2000" i="1" baseline="-25000">
                <a:solidFill>
                  <a:schemeClr val="accent2"/>
                </a:solidFill>
              </a:rPr>
              <a:t>2</a:t>
            </a:r>
            <a:r>
              <a:rPr lang="en-US" sz="2000" i="1">
                <a:solidFill>
                  <a:schemeClr val="accent2"/>
                </a:solidFill>
              </a:rPr>
              <a:t>=Na</a:t>
            </a:r>
            <a:r>
              <a:rPr lang="en-US" sz="2000" i="1" baseline="-25000">
                <a:solidFill>
                  <a:schemeClr val="accent2"/>
                </a:solidFill>
              </a:rPr>
              <a:t>2</a:t>
            </a:r>
            <a:r>
              <a:rPr lang="en-US" sz="2000" i="1">
                <a:solidFill>
                  <a:schemeClr val="accent2"/>
                </a:solidFill>
              </a:rPr>
              <a:t>O</a:t>
            </a:r>
            <a:r>
              <a:rPr lang="en-US" sz="2000" b="1" i="1" baseline="30000">
                <a:solidFill>
                  <a:schemeClr val="accent2"/>
                </a:solidFill>
              </a:rPr>
              <a:t>.</a:t>
            </a:r>
            <a:r>
              <a:rPr lang="en-US" sz="2000" i="1">
                <a:solidFill>
                  <a:schemeClr val="accent2"/>
                </a:solidFill>
              </a:rPr>
              <a:t>CaO</a:t>
            </a:r>
            <a:r>
              <a:rPr lang="en-US" sz="2000" b="1" i="1" baseline="30000">
                <a:solidFill>
                  <a:schemeClr val="accent2"/>
                </a:solidFill>
              </a:rPr>
              <a:t>.</a:t>
            </a:r>
            <a:r>
              <a:rPr lang="en-US" sz="2000" i="1">
                <a:solidFill>
                  <a:schemeClr val="accent2"/>
                </a:solidFill>
              </a:rPr>
              <a:t>6SiO</a:t>
            </a:r>
            <a:r>
              <a:rPr lang="en-US" sz="2000" i="1" baseline="-25000">
                <a:solidFill>
                  <a:schemeClr val="accent2"/>
                </a:solidFill>
              </a:rPr>
              <a:t>2</a:t>
            </a:r>
          </a:p>
          <a:p>
            <a:pPr algn="ctr">
              <a:buFontTx/>
              <a:buNone/>
            </a:pPr>
            <a:endParaRPr lang="ru-RU" sz="2000" i="1">
              <a:solidFill>
                <a:schemeClr val="accent2"/>
              </a:solidFill>
            </a:endParaRPr>
          </a:p>
        </p:txBody>
      </p:sp>
      <p:sp>
        <p:nvSpPr>
          <p:cNvPr id="25604" name="WordArt 4"/>
          <p:cNvSpPr>
            <a:spLocks noChangeArrowheads="1" noChangeShapeType="1" noTextEdit="1"/>
          </p:cNvSpPr>
          <p:nvPr/>
        </p:nvSpPr>
        <p:spPr bwMode="auto">
          <a:xfrm>
            <a:off x="395288" y="333375"/>
            <a:ext cx="2808287" cy="503238"/>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стекло</a:t>
            </a:r>
          </a:p>
        </p:txBody>
      </p:sp>
      <p:sp>
        <p:nvSpPr>
          <p:cNvPr id="25606" name="AutoShape 6"/>
          <p:cNvSpPr>
            <a:spLocks noChangeArrowheads="1"/>
          </p:cNvSpPr>
          <p:nvPr/>
        </p:nvSpPr>
        <p:spPr bwMode="auto">
          <a:xfrm rot="-10800000">
            <a:off x="323850" y="1196975"/>
            <a:ext cx="4248150" cy="1368425"/>
          </a:xfrm>
          <a:prstGeom prst="ribbon">
            <a:avLst>
              <a:gd name="adj1" fmla="val 12500"/>
              <a:gd name="adj2" fmla="val 50000"/>
            </a:avLst>
          </a:prstGeom>
          <a:solidFill>
            <a:schemeClr val="hlink">
              <a:alpha val="59000"/>
            </a:schemeClr>
          </a:solidFill>
          <a:ln w="12700">
            <a:solidFill>
              <a:srgbClr val="00FFFF"/>
            </a:solidFill>
            <a:round/>
            <a:headEnd/>
            <a:tailEnd/>
          </a:ln>
          <a:effectLst>
            <a:outerShdw dist="107763" dir="2700000" algn="ctr" rotWithShape="0">
              <a:schemeClr val="bg2">
                <a:alpha val="50000"/>
              </a:schemeClr>
            </a:outerShdw>
          </a:effectLst>
        </p:spPr>
        <p:txBody>
          <a:bodyPr wrap="none" anchor="ctr"/>
          <a:lstStyle/>
          <a:p>
            <a:endParaRPr lang="ru-RU"/>
          </a:p>
        </p:txBody>
      </p:sp>
      <p:pic>
        <p:nvPicPr>
          <p:cNvPr id="25607" name="Picture 7"/>
          <p:cNvPicPr>
            <a:picLocks noChangeAspect="1" noChangeArrowheads="1"/>
          </p:cNvPicPr>
          <p:nvPr/>
        </p:nvPicPr>
        <p:blipFill>
          <a:blip r:embed="rId2" cstate="email"/>
          <a:srcRect/>
          <a:stretch>
            <a:fillRect/>
          </a:stretch>
        </p:blipFill>
        <p:spPr bwMode="auto">
          <a:xfrm>
            <a:off x="5364163" y="382588"/>
            <a:ext cx="3240087" cy="2135187"/>
          </a:xfrm>
          <a:prstGeom prst="rect">
            <a:avLst/>
          </a:prstGeom>
          <a:solidFill>
            <a:schemeClr val="hlink"/>
          </a:solidFill>
          <a:ln w="57150" cmpd="thickThin">
            <a:solidFill>
              <a:srgbClr val="00FFFF"/>
            </a:solidFill>
            <a:prstDash val="sysDot"/>
            <a:miter lim="800000"/>
            <a:headEnd/>
            <a:tailEnd/>
          </a:ln>
          <a:effectLst>
            <a:outerShdw dist="107763" dir="13500000" algn="ctr" rotWithShape="0">
              <a:srgbClr val="808080">
                <a:alpha val="50000"/>
              </a:srgbClr>
            </a:outerShdw>
          </a:effectLst>
        </p:spPr>
      </p:pic>
      <p:sp>
        <p:nvSpPr>
          <p:cNvPr id="25609" name="WordArt 9"/>
          <p:cNvSpPr>
            <a:spLocks noChangeArrowheads="1" noChangeShapeType="1" noTextEdit="1"/>
          </p:cNvSpPr>
          <p:nvPr/>
        </p:nvSpPr>
        <p:spPr bwMode="auto">
          <a:xfrm>
            <a:off x="1042988" y="1700213"/>
            <a:ext cx="2905125" cy="523875"/>
          </a:xfrm>
          <a:prstGeom prst="rect">
            <a:avLst/>
          </a:prstGeom>
        </p:spPr>
        <p:txBody>
          <a:bodyPr spcFirstLastPara="1" wrap="none" fromWordArt="1">
            <a:prstTxWarp prst="textArchUp">
              <a:avLst>
                <a:gd name="adj" fmla="val 10800000"/>
              </a:avLst>
            </a:prstTxWarp>
          </a:bodyPr>
          <a:lstStyle/>
          <a:p>
            <a:pPr algn="ctr"/>
            <a:r>
              <a:rPr lang="ru-RU" sz="3600" kern="10">
                <a:ln w="9525">
                  <a:solidFill>
                    <a:srgbClr val="000000"/>
                  </a:solidFill>
                  <a:round/>
                  <a:headEnd/>
                  <a:tailEnd/>
                </a:ln>
                <a:solidFill>
                  <a:srgbClr val="000000"/>
                </a:solidFill>
                <a:effectLst>
                  <a:outerShdw dist="107763" dir="2700000" algn="ctr" rotWithShape="0">
                    <a:srgbClr val="868686">
                      <a:alpha val="50000"/>
                    </a:srgbClr>
                  </a:outerShdw>
                </a:effectLst>
                <a:latin typeface="Arial"/>
                <a:cs typeface="Arial"/>
              </a:rPr>
              <a:t>изготовление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decel="50000" fill="hold">
                                          <p:stCondLst>
                                            <p:cond delay="0"/>
                                          </p:stCondLst>
                                        </p:cTn>
                                        <p:tgtEl>
                                          <p:spTgt spid="2560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560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5604"/>
                                        </p:tgtEl>
                                        <p:attrNameLst>
                                          <p:attrName>ppt_w</p:attrName>
                                        </p:attrNameLst>
                                      </p:cBhvr>
                                      <p:tavLst>
                                        <p:tav tm="0">
                                          <p:val>
                                            <p:strVal val="#ppt_w*.05"/>
                                          </p:val>
                                        </p:tav>
                                        <p:tav tm="100000">
                                          <p:val>
                                            <p:strVal val="#ppt_w"/>
                                          </p:val>
                                        </p:tav>
                                      </p:tavLst>
                                    </p:anim>
                                    <p:anim calcmode="lin" valueType="num">
                                      <p:cBhvr>
                                        <p:cTn id="10" dur="2000" fill="hold"/>
                                        <p:tgtEl>
                                          <p:spTgt spid="2560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560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560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560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5604"/>
                                        </p:tgtEl>
                                      </p:cBhvr>
                                    </p:animEffect>
                                  </p:childTnLst>
                                </p:cTn>
                              </p:par>
                            </p:childTnLst>
                          </p:cTn>
                        </p:par>
                        <p:par>
                          <p:cTn id="15" fill="hold">
                            <p:stCondLst>
                              <p:cond delay="2000"/>
                            </p:stCondLst>
                            <p:childTnLst>
                              <p:par>
                                <p:cTn id="16" presetID="3" presetClass="entr" presetSubtype="10" fill="hold" grpId="0" nodeType="afterEffect">
                                  <p:stCondLst>
                                    <p:cond delay="0"/>
                                  </p:stCondLst>
                                  <p:childTnLst>
                                    <p:set>
                                      <p:cBhvr>
                                        <p:cTn id="17" dur="1" fill="hold">
                                          <p:stCondLst>
                                            <p:cond delay="0"/>
                                          </p:stCondLst>
                                        </p:cTn>
                                        <p:tgtEl>
                                          <p:spTgt spid="25606"/>
                                        </p:tgtEl>
                                        <p:attrNameLst>
                                          <p:attrName>style.visibility</p:attrName>
                                        </p:attrNameLst>
                                      </p:cBhvr>
                                      <p:to>
                                        <p:strVal val="visible"/>
                                      </p:to>
                                    </p:set>
                                    <p:animEffect transition="in" filter="blinds(horizontal)">
                                      <p:cBhvr>
                                        <p:cTn id="18" dur="2000"/>
                                        <p:tgtEl>
                                          <p:spTgt spid="25606"/>
                                        </p:tgtEl>
                                      </p:cBhvr>
                                    </p:animEffect>
                                  </p:childTnLst>
                                </p:cTn>
                              </p:par>
                            </p:childTnLst>
                          </p:cTn>
                        </p:par>
                        <p:par>
                          <p:cTn id="19" fill="hold">
                            <p:stCondLst>
                              <p:cond delay="4000"/>
                            </p:stCondLst>
                            <p:childTnLst>
                              <p:par>
                                <p:cTn id="20" presetID="8" presetClass="entr" presetSubtype="16" fill="hold" grpId="0" nodeType="after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diamond(in)">
                                      <p:cBhvr>
                                        <p:cTn id="22" dur="2000"/>
                                        <p:tgtEl>
                                          <p:spTgt spid="25609"/>
                                        </p:tgtEl>
                                      </p:cBhvr>
                                    </p:animEffect>
                                  </p:childTnLst>
                                </p:cTn>
                              </p:par>
                            </p:childTnLst>
                          </p:cTn>
                        </p:par>
                        <p:par>
                          <p:cTn id="23" fill="hold">
                            <p:stCondLst>
                              <p:cond delay="6000"/>
                            </p:stCondLst>
                            <p:childTnLst>
                              <p:par>
                                <p:cTn id="24" presetID="55" presetClass="entr" presetSubtype="0" fill="hold" grpId="0" nodeType="afterEffect">
                                  <p:stCondLst>
                                    <p:cond delay="0"/>
                                  </p:stCondLst>
                                  <p:childTnLst>
                                    <p:set>
                                      <p:cBhvr>
                                        <p:cTn id="25" dur="1" fill="hold">
                                          <p:stCondLst>
                                            <p:cond delay="0"/>
                                          </p:stCondLst>
                                        </p:cTn>
                                        <p:tgtEl>
                                          <p:spTgt spid="25603">
                                            <p:txEl>
                                              <p:pRg st="0" end="0"/>
                                            </p:txEl>
                                          </p:spTgt>
                                        </p:tgtEl>
                                        <p:attrNameLst>
                                          <p:attrName>style.visibility</p:attrName>
                                        </p:attrNameLst>
                                      </p:cBhvr>
                                      <p:to>
                                        <p:strVal val="visible"/>
                                      </p:to>
                                    </p:set>
                                    <p:anim calcmode="lin" valueType="num">
                                      <p:cBhvr>
                                        <p:cTn id="26" dur="1000" fill="hold"/>
                                        <p:tgtEl>
                                          <p:spTgt spid="25603">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25603">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25603">
                                            <p:txEl>
                                              <p:pRg st="0" end="0"/>
                                            </p:txEl>
                                          </p:spTgt>
                                        </p:tgtEl>
                                      </p:cBhvr>
                                    </p:animEffect>
                                  </p:childTnLst>
                                </p:cTn>
                              </p:par>
                            </p:childTnLst>
                          </p:cTn>
                        </p:par>
                        <p:par>
                          <p:cTn id="29" fill="hold">
                            <p:stCondLst>
                              <p:cond delay="7000"/>
                            </p:stCondLst>
                            <p:childTnLst>
                              <p:par>
                                <p:cTn id="30" presetID="55" presetClass="entr" presetSubtype="0" fill="hold" grpId="0" nodeType="afterEffect">
                                  <p:stCondLst>
                                    <p:cond delay="0"/>
                                  </p:stCondLst>
                                  <p:childTnLst>
                                    <p:set>
                                      <p:cBhvr>
                                        <p:cTn id="31" dur="1" fill="hold">
                                          <p:stCondLst>
                                            <p:cond delay="0"/>
                                          </p:stCondLst>
                                        </p:cTn>
                                        <p:tgtEl>
                                          <p:spTgt spid="25603">
                                            <p:txEl>
                                              <p:pRg st="1" end="1"/>
                                            </p:txEl>
                                          </p:spTgt>
                                        </p:tgtEl>
                                        <p:attrNameLst>
                                          <p:attrName>style.visibility</p:attrName>
                                        </p:attrNameLst>
                                      </p:cBhvr>
                                      <p:to>
                                        <p:strVal val="visible"/>
                                      </p:to>
                                    </p:set>
                                    <p:anim calcmode="lin" valueType="num">
                                      <p:cBhvr>
                                        <p:cTn id="32" dur="1000" fill="hold"/>
                                        <p:tgtEl>
                                          <p:spTgt spid="25603">
                                            <p:txEl>
                                              <p:pRg st="1" end="1"/>
                                            </p:txEl>
                                          </p:spTgt>
                                        </p:tgtEl>
                                        <p:attrNameLst>
                                          <p:attrName>ppt_w</p:attrName>
                                        </p:attrNameLst>
                                      </p:cBhvr>
                                      <p:tavLst>
                                        <p:tav tm="0">
                                          <p:val>
                                            <p:strVal val="#ppt_w*0.70"/>
                                          </p:val>
                                        </p:tav>
                                        <p:tav tm="100000">
                                          <p:val>
                                            <p:strVal val="#ppt_w"/>
                                          </p:val>
                                        </p:tav>
                                      </p:tavLst>
                                    </p:anim>
                                    <p:anim calcmode="lin" valueType="num">
                                      <p:cBhvr>
                                        <p:cTn id="33" dur="1000" fill="hold"/>
                                        <p:tgtEl>
                                          <p:spTgt spid="25603">
                                            <p:txEl>
                                              <p:pRg st="1" end="1"/>
                                            </p:txEl>
                                          </p:spTgt>
                                        </p:tgtEl>
                                        <p:attrNameLst>
                                          <p:attrName>ppt_h</p:attrName>
                                        </p:attrNameLst>
                                      </p:cBhvr>
                                      <p:tavLst>
                                        <p:tav tm="0">
                                          <p:val>
                                            <p:strVal val="#ppt_h"/>
                                          </p:val>
                                        </p:tav>
                                        <p:tav tm="100000">
                                          <p:val>
                                            <p:strVal val="#ppt_h"/>
                                          </p:val>
                                        </p:tav>
                                      </p:tavLst>
                                    </p:anim>
                                    <p:animEffect transition="in" filter="fade">
                                      <p:cBhvr>
                                        <p:cTn id="34" dur="1000"/>
                                        <p:tgtEl>
                                          <p:spTgt spid="25603">
                                            <p:txEl>
                                              <p:pRg st="1" end="1"/>
                                            </p:txEl>
                                          </p:spTgt>
                                        </p:tgtEl>
                                      </p:cBhvr>
                                    </p:animEffect>
                                  </p:childTnLst>
                                </p:cTn>
                              </p:par>
                            </p:childTnLst>
                          </p:cTn>
                        </p:par>
                        <p:par>
                          <p:cTn id="35" fill="hold">
                            <p:stCondLst>
                              <p:cond delay="8000"/>
                            </p:stCondLst>
                            <p:childTnLst>
                              <p:par>
                                <p:cTn id="36" presetID="55" presetClass="entr" presetSubtype="0" fill="hold" grpId="0" nodeType="afterEffect">
                                  <p:stCondLst>
                                    <p:cond delay="0"/>
                                  </p:stCondLst>
                                  <p:childTnLst>
                                    <p:set>
                                      <p:cBhvr>
                                        <p:cTn id="37" dur="1" fill="hold">
                                          <p:stCondLst>
                                            <p:cond delay="0"/>
                                          </p:stCondLst>
                                        </p:cTn>
                                        <p:tgtEl>
                                          <p:spTgt spid="25603">
                                            <p:txEl>
                                              <p:pRg st="2" end="2"/>
                                            </p:txEl>
                                          </p:spTgt>
                                        </p:tgtEl>
                                        <p:attrNameLst>
                                          <p:attrName>style.visibility</p:attrName>
                                        </p:attrNameLst>
                                      </p:cBhvr>
                                      <p:to>
                                        <p:strVal val="visible"/>
                                      </p:to>
                                    </p:set>
                                    <p:anim calcmode="lin" valueType="num">
                                      <p:cBhvr>
                                        <p:cTn id="38" dur="1000" fill="hold"/>
                                        <p:tgtEl>
                                          <p:spTgt spid="25603">
                                            <p:txEl>
                                              <p:pRg st="2" end="2"/>
                                            </p:txEl>
                                          </p:spTgt>
                                        </p:tgtEl>
                                        <p:attrNameLst>
                                          <p:attrName>ppt_w</p:attrName>
                                        </p:attrNameLst>
                                      </p:cBhvr>
                                      <p:tavLst>
                                        <p:tav tm="0">
                                          <p:val>
                                            <p:strVal val="#ppt_w*0.70"/>
                                          </p:val>
                                        </p:tav>
                                        <p:tav tm="100000">
                                          <p:val>
                                            <p:strVal val="#ppt_w"/>
                                          </p:val>
                                        </p:tav>
                                      </p:tavLst>
                                    </p:anim>
                                    <p:anim calcmode="lin" valueType="num">
                                      <p:cBhvr>
                                        <p:cTn id="39" dur="1000" fill="hold"/>
                                        <p:tgtEl>
                                          <p:spTgt spid="25603">
                                            <p:txEl>
                                              <p:pRg st="2" end="2"/>
                                            </p:txEl>
                                          </p:spTgt>
                                        </p:tgtEl>
                                        <p:attrNameLst>
                                          <p:attrName>ppt_h</p:attrName>
                                        </p:attrNameLst>
                                      </p:cBhvr>
                                      <p:tavLst>
                                        <p:tav tm="0">
                                          <p:val>
                                            <p:strVal val="#ppt_h"/>
                                          </p:val>
                                        </p:tav>
                                        <p:tav tm="100000">
                                          <p:val>
                                            <p:strVal val="#ppt_h"/>
                                          </p:val>
                                        </p:tav>
                                      </p:tavLst>
                                    </p:anim>
                                    <p:animEffect transition="in" filter="fade">
                                      <p:cBhvr>
                                        <p:cTn id="40" dur="1000"/>
                                        <p:tgtEl>
                                          <p:spTgt spid="25603">
                                            <p:txEl>
                                              <p:pRg st="2" end="2"/>
                                            </p:txEl>
                                          </p:spTgt>
                                        </p:tgtEl>
                                      </p:cBhvr>
                                    </p:animEffect>
                                  </p:childTnLst>
                                </p:cTn>
                              </p:par>
                            </p:childTnLst>
                          </p:cTn>
                        </p:par>
                        <p:par>
                          <p:cTn id="41" fill="hold">
                            <p:stCondLst>
                              <p:cond delay="9000"/>
                            </p:stCondLst>
                            <p:childTnLst>
                              <p:par>
                                <p:cTn id="42" presetID="55" presetClass="entr" presetSubtype="0" fill="hold" grpId="0" nodeType="afterEffect">
                                  <p:stCondLst>
                                    <p:cond delay="0"/>
                                  </p:stCondLst>
                                  <p:childTnLst>
                                    <p:set>
                                      <p:cBhvr>
                                        <p:cTn id="43" dur="1" fill="hold">
                                          <p:stCondLst>
                                            <p:cond delay="0"/>
                                          </p:stCondLst>
                                        </p:cTn>
                                        <p:tgtEl>
                                          <p:spTgt spid="25603">
                                            <p:txEl>
                                              <p:pRg st="3" end="3"/>
                                            </p:txEl>
                                          </p:spTgt>
                                        </p:tgtEl>
                                        <p:attrNameLst>
                                          <p:attrName>style.visibility</p:attrName>
                                        </p:attrNameLst>
                                      </p:cBhvr>
                                      <p:to>
                                        <p:strVal val="visible"/>
                                      </p:to>
                                    </p:set>
                                    <p:anim calcmode="lin" valueType="num">
                                      <p:cBhvr>
                                        <p:cTn id="44" dur="1000" fill="hold"/>
                                        <p:tgtEl>
                                          <p:spTgt spid="25603">
                                            <p:txEl>
                                              <p:pRg st="3" end="3"/>
                                            </p:txEl>
                                          </p:spTgt>
                                        </p:tgtEl>
                                        <p:attrNameLst>
                                          <p:attrName>ppt_w</p:attrName>
                                        </p:attrNameLst>
                                      </p:cBhvr>
                                      <p:tavLst>
                                        <p:tav tm="0">
                                          <p:val>
                                            <p:strVal val="#ppt_w*0.70"/>
                                          </p:val>
                                        </p:tav>
                                        <p:tav tm="100000">
                                          <p:val>
                                            <p:strVal val="#ppt_w"/>
                                          </p:val>
                                        </p:tav>
                                      </p:tavLst>
                                    </p:anim>
                                    <p:anim calcmode="lin" valueType="num">
                                      <p:cBhvr>
                                        <p:cTn id="45" dur="1000" fill="hold"/>
                                        <p:tgtEl>
                                          <p:spTgt spid="25603">
                                            <p:txEl>
                                              <p:pRg st="3" end="3"/>
                                            </p:txEl>
                                          </p:spTgt>
                                        </p:tgtEl>
                                        <p:attrNameLst>
                                          <p:attrName>ppt_h</p:attrName>
                                        </p:attrNameLst>
                                      </p:cBhvr>
                                      <p:tavLst>
                                        <p:tav tm="0">
                                          <p:val>
                                            <p:strVal val="#ppt_h"/>
                                          </p:val>
                                        </p:tav>
                                        <p:tav tm="100000">
                                          <p:val>
                                            <p:strVal val="#ppt_h"/>
                                          </p:val>
                                        </p:tav>
                                      </p:tavLst>
                                    </p:anim>
                                    <p:animEffect transition="in" filter="fade">
                                      <p:cBhvr>
                                        <p:cTn id="46" dur="1000"/>
                                        <p:tgtEl>
                                          <p:spTgt spid="25603">
                                            <p:txEl>
                                              <p:pRg st="3" end="3"/>
                                            </p:txEl>
                                          </p:spTgt>
                                        </p:tgtEl>
                                      </p:cBhvr>
                                    </p:animEffect>
                                  </p:childTnLst>
                                </p:cTn>
                              </p:par>
                            </p:childTnLst>
                          </p:cTn>
                        </p:par>
                        <p:par>
                          <p:cTn id="47" fill="hold">
                            <p:stCondLst>
                              <p:cond delay="10000"/>
                            </p:stCondLst>
                            <p:childTnLst>
                              <p:par>
                                <p:cTn id="48" presetID="55" presetClass="entr" presetSubtype="0" fill="hold" grpId="0" nodeType="afterEffect">
                                  <p:stCondLst>
                                    <p:cond delay="0"/>
                                  </p:stCondLst>
                                  <p:childTnLst>
                                    <p:set>
                                      <p:cBhvr>
                                        <p:cTn id="49" dur="1" fill="hold">
                                          <p:stCondLst>
                                            <p:cond delay="0"/>
                                          </p:stCondLst>
                                        </p:cTn>
                                        <p:tgtEl>
                                          <p:spTgt spid="25603">
                                            <p:txEl>
                                              <p:pRg st="4" end="4"/>
                                            </p:txEl>
                                          </p:spTgt>
                                        </p:tgtEl>
                                        <p:attrNameLst>
                                          <p:attrName>style.visibility</p:attrName>
                                        </p:attrNameLst>
                                      </p:cBhvr>
                                      <p:to>
                                        <p:strVal val="visible"/>
                                      </p:to>
                                    </p:set>
                                    <p:anim calcmode="lin" valueType="num">
                                      <p:cBhvr>
                                        <p:cTn id="50" dur="1000" fill="hold"/>
                                        <p:tgtEl>
                                          <p:spTgt spid="25603">
                                            <p:txEl>
                                              <p:pRg st="4" end="4"/>
                                            </p:txEl>
                                          </p:spTgt>
                                        </p:tgtEl>
                                        <p:attrNameLst>
                                          <p:attrName>ppt_w</p:attrName>
                                        </p:attrNameLst>
                                      </p:cBhvr>
                                      <p:tavLst>
                                        <p:tav tm="0">
                                          <p:val>
                                            <p:strVal val="#ppt_w*0.70"/>
                                          </p:val>
                                        </p:tav>
                                        <p:tav tm="100000">
                                          <p:val>
                                            <p:strVal val="#ppt_w"/>
                                          </p:val>
                                        </p:tav>
                                      </p:tavLst>
                                    </p:anim>
                                    <p:anim calcmode="lin" valueType="num">
                                      <p:cBhvr>
                                        <p:cTn id="51" dur="1000" fill="hold"/>
                                        <p:tgtEl>
                                          <p:spTgt spid="25603">
                                            <p:txEl>
                                              <p:pRg st="4" end="4"/>
                                            </p:txEl>
                                          </p:spTgt>
                                        </p:tgtEl>
                                        <p:attrNameLst>
                                          <p:attrName>ppt_h</p:attrName>
                                        </p:attrNameLst>
                                      </p:cBhvr>
                                      <p:tavLst>
                                        <p:tav tm="0">
                                          <p:val>
                                            <p:strVal val="#ppt_h"/>
                                          </p:val>
                                        </p:tav>
                                        <p:tav tm="100000">
                                          <p:val>
                                            <p:strVal val="#ppt_h"/>
                                          </p:val>
                                        </p:tav>
                                      </p:tavLst>
                                    </p:anim>
                                    <p:animEffect transition="in" filter="fade">
                                      <p:cBhvr>
                                        <p:cTn id="52" dur="1000"/>
                                        <p:tgtEl>
                                          <p:spTgt spid="25603">
                                            <p:txEl>
                                              <p:pRg st="4" end="4"/>
                                            </p:txEl>
                                          </p:spTgt>
                                        </p:tgtEl>
                                      </p:cBhvr>
                                    </p:animEffect>
                                  </p:childTnLst>
                                </p:cTn>
                              </p:par>
                            </p:childTnLst>
                          </p:cTn>
                        </p:par>
                        <p:par>
                          <p:cTn id="53" fill="hold">
                            <p:stCondLst>
                              <p:cond delay="11000"/>
                            </p:stCondLst>
                            <p:childTnLst>
                              <p:par>
                                <p:cTn id="54" presetID="55" presetClass="entr" presetSubtype="0" fill="hold" grpId="0" nodeType="afterEffect">
                                  <p:stCondLst>
                                    <p:cond delay="0"/>
                                  </p:stCondLst>
                                  <p:childTnLst>
                                    <p:set>
                                      <p:cBhvr>
                                        <p:cTn id="55" dur="1" fill="hold">
                                          <p:stCondLst>
                                            <p:cond delay="0"/>
                                          </p:stCondLst>
                                        </p:cTn>
                                        <p:tgtEl>
                                          <p:spTgt spid="25603">
                                            <p:txEl>
                                              <p:pRg st="5" end="5"/>
                                            </p:txEl>
                                          </p:spTgt>
                                        </p:tgtEl>
                                        <p:attrNameLst>
                                          <p:attrName>style.visibility</p:attrName>
                                        </p:attrNameLst>
                                      </p:cBhvr>
                                      <p:to>
                                        <p:strVal val="visible"/>
                                      </p:to>
                                    </p:set>
                                    <p:anim calcmode="lin" valueType="num">
                                      <p:cBhvr>
                                        <p:cTn id="56" dur="1000" fill="hold"/>
                                        <p:tgtEl>
                                          <p:spTgt spid="25603">
                                            <p:txEl>
                                              <p:pRg st="5" end="5"/>
                                            </p:txEl>
                                          </p:spTgt>
                                        </p:tgtEl>
                                        <p:attrNameLst>
                                          <p:attrName>ppt_w</p:attrName>
                                        </p:attrNameLst>
                                      </p:cBhvr>
                                      <p:tavLst>
                                        <p:tav tm="0">
                                          <p:val>
                                            <p:strVal val="#ppt_w*0.70"/>
                                          </p:val>
                                        </p:tav>
                                        <p:tav tm="100000">
                                          <p:val>
                                            <p:strVal val="#ppt_w"/>
                                          </p:val>
                                        </p:tav>
                                      </p:tavLst>
                                    </p:anim>
                                    <p:anim calcmode="lin" valueType="num">
                                      <p:cBhvr>
                                        <p:cTn id="57" dur="1000" fill="hold"/>
                                        <p:tgtEl>
                                          <p:spTgt spid="25603">
                                            <p:txEl>
                                              <p:pRg st="5" end="5"/>
                                            </p:txEl>
                                          </p:spTgt>
                                        </p:tgtEl>
                                        <p:attrNameLst>
                                          <p:attrName>ppt_h</p:attrName>
                                        </p:attrNameLst>
                                      </p:cBhvr>
                                      <p:tavLst>
                                        <p:tav tm="0">
                                          <p:val>
                                            <p:strVal val="#ppt_h"/>
                                          </p:val>
                                        </p:tav>
                                        <p:tav tm="100000">
                                          <p:val>
                                            <p:strVal val="#ppt_h"/>
                                          </p:val>
                                        </p:tav>
                                      </p:tavLst>
                                    </p:anim>
                                    <p:animEffect transition="in" filter="fade">
                                      <p:cBhvr>
                                        <p:cTn id="58" dur="1000"/>
                                        <p:tgtEl>
                                          <p:spTgt spid="25603">
                                            <p:txEl>
                                              <p:pRg st="5" end="5"/>
                                            </p:txEl>
                                          </p:spTgt>
                                        </p:tgtEl>
                                      </p:cBhvr>
                                    </p:animEffect>
                                  </p:childTnLst>
                                </p:cTn>
                              </p:par>
                            </p:childTnLst>
                          </p:cTn>
                        </p:par>
                        <p:par>
                          <p:cTn id="59" fill="hold">
                            <p:stCondLst>
                              <p:cond delay="12000"/>
                            </p:stCondLst>
                            <p:childTnLst>
                              <p:par>
                                <p:cTn id="60" presetID="55" presetClass="entr" presetSubtype="0" fill="hold" grpId="0" nodeType="afterEffect">
                                  <p:stCondLst>
                                    <p:cond delay="0"/>
                                  </p:stCondLst>
                                  <p:childTnLst>
                                    <p:set>
                                      <p:cBhvr>
                                        <p:cTn id="61" dur="1" fill="hold">
                                          <p:stCondLst>
                                            <p:cond delay="0"/>
                                          </p:stCondLst>
                                        </p:cTn>
                                        <p:tgtEl>
                                          <p:spTgt spid="25603">
                                            <p:txEl>
                                              <p:pRg st="6" end="6"/>
                                            </p:txEl>
                                          </p:spTgt>
                                        </p:tgtEl>
                                        <p:attrNameLst>
                                          <p:attrName>style.visibility</p:attrName>
                                        </p:attrNameLst>
                                      </p:cBhvr>
                                      <p:to>
                                        <p:strVal val="visible"/>
                                      </p:to>
                                    </p:set>
                                    <p:anim calcmode="lin" valueType="num">
                                      <p:cBhvr>
                                        <p:cTn id="62" dur="1000" fill="hold"/>
                                        <p:tgtEl>
                                          <p:spTgt spid="25603">
                                            <p:txEl>
                                              <p:pRg st="6" end="6"/>
                                            </p:txEl>
                                          </p:spTgt>
                                        </p:tgtEl>
                                        <p:attrNameLst>
                                          <p:attrName>ppt_w</p:attrName>
                                        </p:attrNameLst>
                                      </p:cBhvr>
                                      <p:tavLst>
                                        <p:tav tm="0">
                                          <p:val>
                                            <p:strVal val="#ppt_w*0.70"/>
                                          </p:val>
                                        </p:tav>
                                        <p:tav tm="100000">
                                          <p:val>
                                            <p:strVal val="#ppt_w"/>
                                          </p:val>
                                        </p:tav>
                                      </p:tavLst>
                                    </p:anim>
                                    <p:anim calcmode="lin" valueType="num">
                                      <p:cBhvr>
                                        <p:cTn id="63" dur="1000" fill="hold"/>
                                        <p:tgtEl>
                                          <p:spTgt spid="25603">
                                            <p:txEl>
                                              <p:pRg st="6" end="6"/>
                                            </p:txEl>
                                          </p:spTgt>
                                        </p:tgtEl>
                                        <p:attrNameLst>
                                          <p:attrName>ppt_h</p:attrName>
                                        </p:attrNameLst>
                                      </p:cBhvr>
                                      <p:tavLst>
                                        <p:tav tm="0">
                                          <p:val>
                                            <p:strVal val="#ppt_h"/>
                                          </p:val>
                                        </p:tav>
                                        <p:tav tm="100000">
                                          <p:val>
                                            <p:strVal val="#ppt_h"/>
                                          </p:val>
                                        </p:tav>
                                      </p:tavLst>
                                    </p:anim>
                                    <p:animEffect transition="in" filter="fade">
                                      <p:cBhvr>
                                        <p:cTn id="64" dur="1000"/>
                                        <p:tgtEl>
                                          <p:spTgt spid="25603">
                                            <p:txEl>
                                              <p:pRg st="6" end="6"/>
                                            </p:txEl>
                                          </p:spTgt>
                                        </p:tgtEl>
                                      </p:cBhvr>
                                    </p:animEffect>
                                  </p:childTnLst>
                                </p:cTn>
                              </p:par>
                            </p:childTnLst>
                          </p:cTn>
                        </p:par>
                        <p:par>
                          <p:cTn id="65" fill="hold">
                            <p:stCondLst>
                              <p:cond delay="13000"/>
                            </p:stCondLst>
                            <p:childTnLst>
                              <p:par>
                                <p:cTn id="66" presetID="55" presetClass="entr" presetSubtype="0" fill="hold" grpId="0" nodeType="afterEffect">
                                  <p:stCondLst>
                                    <p:cond delay="0"/>
                                  </p:stCondLst>
                                  <p:childTnLst>
                                    <p:set>
                                      <p:cBhvr>
                                        <p:cTn id="67" dur="1" fill="hold">
                                          <p:stCondLst>
                                            <p:cond delay="0"/>
                                          </p:stCondLst>
                                        </p:cTn>
                                        <p:tgtEl>
                                          <p:spTgt spid="25603">
                                            <p:txEl>
                                              <p:pRg st="7" end="7"/>
                                            </p:txEl>
                                          </p:spTgt>
                                        </p:tgtEl>
                                        <p:attrNameLst>
                                          <p:attrName>style.visibility</p:attrName>
                                        </p:attrNameLst>
                                      </p:cBhvr>
                                      <p:to>
                                        <p:strVal val="visible"/>
                                      </p:to>
                                    </p:set>
                                    <p:anim calcmode="lin" valueType="num">
                                      <p:cBhvr>
                                        <p:cTn id="68" dur="1000" fill="hold"/>
                                        <p:tgtEl>
                                          <p:spTgt spid="25603">
                                            <p:txEl>
                                              <p:pRg st="7" end="7"/>
                                            </p:txEl>
                                          </p:spTgt>
                                        </p:tgtEl>
                                        <p:attrNameLst>
                                          <p:attrName>ppt_w</p:attrName>
                                        </p:attrNameLst>
                                      </p:cBhvr>
                                      <p:tavLst>
                                        <p:tav tm="0">
                                          <p:val>
                                            <p:strVal val="#ppt_w*0.70"/>
                                          </p:val>
                                        </p:tav>
                                        <p:tav tm="100000">
                                          <p:val>
                                            <p:strVal val="#ppt_w"/>
                                          </p:val>
                                        </p:tav>
                                      </p:tavLst>
                                    </p:anim>
                                    <p:anim calcmode="lin" valueType="num">
                                      <p:cBhvr>
                                        <p:cTn id="69" dur="1000" fill="hold"/>
                                        <p:tgtEl>
                                          <p:spTgt spid="25603">
                                            <p:txEl>
                                              <p:pRg st="7" end="7"/>
                                            </p:txEl>
                                          </p:spTgt>
                                        </p:tgtEl>
                                        <p:attrNameLst>
                                          <p:attrName>ppt_h</p:attrName>
                                        </p:attrNameLst>
                                      </p:cBhvr>
                                      <p:tavLst>
                                        <p:tav tm="0">
                                          <p:val>
                                            <p:strVal val="#ppt_h"/>
                                          </p:val>
                                        </p:tav>
                                        <p:tav tm="100000">
                                          <p:val>
                                            <p:strVal val="#ppt_h"/>
                                          </p:val>
                                        </p:tav>
                                      </p:tavLst>
                                    </p:anim>
                                    <p:animEffect transition="in" filter="fade">
                                      <p:cBhvr>
                                        <p:cTn id="70" dur="10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4" grpId="0" animBg="1"/>
      <p:bldP spid="25606" grpId="0" animBg="1"/>
      <p:bldP spid="256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rot="5400000">
            <a:off x="-1887537" y="2903538"/>
            <a:ext cx="5449887" cy="884237"/>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Цели и задачи урока:</a:t>
            </a:r>
          </a:p>
        </p:txBody>
      </p:sp>
      <p:sp>
        <p:nvSpPr>
          <p:cNvPr id="3078" name="Rectangle 6"/>
          <p:cNvSpPr>
            <a:spLocks noChangeArrowheads="1"/>
          </p:cNvSpPr>
          <p:nvPr/>
        </p:nvSpPr>
        <p:spPr bwMode="auto">
          <a:xfrm>
            <a:off x="1547813" y="1341438"/>
            <a:ext cx="7129462" cy="5113337"/>
          </a:xfrm>
          <a:prstGeom prst="rect">
            <a:avLst/>
          </a:prstGeom>
          <a:noFill/>
          <a:ln w="9525">
            <a:noFill/>
            <a:miter lim="800000"/>
            <a:headEnd/>
            <a:tailEnd/>
          </a:ln>
          <a:effectLst/>
        </p:spPr>
        <p:txBody>
          <a:bodyPr anchor="ctr">
            <a:spAutoFit/>
          </a:bodyPr>
          <a:lstStyle/>
          <a:p>
            <a:pPr algn="ctr">
              <a:buFontTx/>
              <a:buChar char="•"/>
            </a:pPr>
            <a:endParaRPr lang="ru-RU" sz="1800" baseline="0"/>
          </a:p>
          <a:p>
            <a:pPr>
              <a:buFontTx/>
              <a:buChar char="•"/>
            </a:pPr>
            <a:r>
              <a:rPr lang="ru-RU" baseline="0"/>
              <a:t>Дать понятие о силикатной промышленности, о производстве керамики, стекла, цемента. Показать применение этих материалов.</a:t>
            </a:r>
          </a:p>
          <a:p>
            <a:pPr>
              <a:buFontTx/>
              <a:buChar char="•"/>
            </a:pPr>
            <a:endParaRPr lang="ru-RU" baseline="0"/>
          </a:p>
          <a:p>
            <a:pPr>
              <a:buFontTx/>
              <a:buChar char="•"/>
            </a:pPr>
            <a:r>
              <a:rPr lang="ru-RU" baseline="0"/>
              <a:t>Познакомить с природными соединениями кремния как основой силикатной промышленности.</a:t>
            </a:r>
          </a:p>
          <a:p>
            <a:pPr>
              <a:buFontTx/>
              <a:buChar char="•"/>
            </a:pPr>
            <a:endParaRPr lang="ru-RU" baseline="0"/>
          </a:p>
          <a:p>
            <a:pPr>
              <a:buFontTx/>
              <a:buChar char="•"/>
            </a:pPr>
            <a:r>
              <a:rPr lang="ru-RU" baseline="0"/>
              <a:t>Установить межпредметные связи.</a:t>
            </a:r>
          </a:p>
          <a:p>
            <a:pPr>
              <a:buFontTx/>
              <a:buChar char="•"/>
            </a:pPr>
            <a:endParaRPr lang="ru-RU" baseline="0"/>
          </a:p>
          <a:p>
            <a:pPr>
              <a:buFontTx/>
              <a:buChar char="•"/>
            </a:pPr>
            <a:r>
              <a:rPr lang="ru-RU" baseline="0"/>
              <a:t>Развивать познавательную активность, применяя мультимедийные средства обучения.</a:t>
            </a:r>
          </a:p>
          <a:p>
            <a:pPr eaLnBrk="0" hangingPunct="0">
              <a:buFontTx/>
              <a:buChar char="•"/>
            </a:pPr>
            <a:endParaRPr lang="ru-RU" baseline="0"/>
          </a:p>
        </p:txBody>
      </p:sp>
      <p:pic>
        <p:nvPicPr>
          <p:cNvPr id="3079" name="Picture 7"/>
          <p:cNvPicPr>
            <a:picLocks noChangeAspect="1" noChangeArrowheads="1"/>
          </p:cNvPicPr>
          <p:nvPr/>
        </p:nvPicPr>
        <p:blipFill>
          <a:blip r:embed="rId2" cstate="email"/>
          <a:srcRect/>
          <a:stretch>
            <a:fillRect/>
          </a:stretch>
        </p:blipFill>
        <p:spPr bwMode="auto">
          <a:xfrm>
            <a:off x="3059113" y="188913"/>
            <a:ext cx="3455987" cy="1412875"/>
          </a:xfrm>
          <a:prstGeom prst="rect">
            <a:avLst/>
          </a:prstGeom>
          <a:noFill/>
          <a:ln w="28575" cap="rnd">
            <a:solidFill>
              <a:schemeClr val="accent2"/>
            </a:solidFill>
            <a:prstDash val="sysDot"/>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80">
                                          <p:stCondLst>
                                            <p:cond delay="0"/>
                                          </p:stCondLst>
                                        </p:cTn>
                                        <p:tgtEl>
                                          <p:spTgt spid="3076"/>
                                        </p:tgtEl>
                                      </p:cBhvr>
                                    </p:animEffect>
                                    <p:anim calcmode="lin" valueType="num">
                                      <p:cBhvr>
                                        <p:cTn id="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6"/>
                                        </p:tgtEl>
                                      </p:cBhvr>
                                      <p:to x="100000" y="60000"/>
                                    </p:animScale>
                                    <p:animScale>
                                      <p:cBhvr>
                                        <p:cTn id="14" dur="166" decel="50000">
                                          <p:stCondLst>
                                            <p:cond delay="676"/>
                                          </p:stCondLst>
                                        </p:cTn>
                                        <p:tgtEl>
                                          <p:spTgt spid="3076"/>
                                        </p:tgtEl>
                                      </p:cBhvr>
                                      <p:to x="100000" y="100000"/>
                                    </p:animScale>
                                    <p:animScale>
                                      <p:cBhvr>
                                        <p:cTn id="15" dur="26">
                                          <p:stCondLst>
                                            <p:cond delay="1312"/>
                                          </p:stCondLst>
                                        </p:cTn>
                                        <p:tgtEl>
                                          <p:spTgt spid="3076"/>
                                        </p:tgtEl>
                                      </p:cBhvr>
                                      <p:to x="100000" y="80000"/>
                                    </p:animScale>
                                    <p:animScale>
                                      <p:cBhvr>
                                        <p:cTn id="16" dur="166" decel="50000">
                                          <p:stCondLst>
                                            <p:cond delay="1338"/>
                                          </p:stCondLst>
                                        </p:cTn>
                                        <p:tgtEl>
                                          <p:spTgt spid="3076"/>
                                        </p:tgtEl>
                                      </p:cBhvr>
                                      <p:to x="100000" y="100000"/>
                                    </p:animScale>
                                    <p:animScale>
                                      <p:cBhvr>
                                        <p:cTn id="17" dur="26">
                                          <p:stCondLst>
                                            <p:cond delay="1642"/>
                                          </p:stCondLst>
                                        </p:cTn>
                                        <p:tgtEl>
                                          <p:spTgt spid="3076"/>
                                        </p:tgtEl>
                                      </p:cBhvr>
                                      <p:to x="100000" y="90000"/>
                                    </p:animScale>
                                    <p:animScale>
                                      <p:cBhvr>
                                        <p:cTn id="18" dur="166" decel="50000">
                                          <p:stCondLst>
                                            <p:cond delay="1668"/>
                                          </p:stCondLst>
                                        </p:cTn>
                                        <p:tgtEl>
                                          <p:spTgt spid="3076"/>
                                        </p:tgtEl>
                                      </p:cBhvr>
                                      <p:to x="100000" y="100000"/>
                                    </p:animScale>
                                    <p:animScale>
                                      <p:cBhvr>
                                        <p:cTn id="19" dur="26">
                                          <p:stCondLst>
                                            <p:cond delay="1808"/>
                                          </p:stCondLst>
                                        </p:cTn>
                                        <p:tgtEl>
                                          <p:spTgt spid="3076"/>
                                        </p:tgtEl>
                                      </p:cBhvr>
                                      <p:to x="100000" y="95000"/>
                                    </p:animScale>
                                    <p:animScale>
                                      <p:cBhvr>
                                        <p:cTn id="20" dur="166" decel="50000">
                                          <p:stCondLst>
                                            <p:cond delay="1834"/>
                                          </p:stCondLst>
                                        </p:cTn>
                                        <p:tgtEl>
                                          <p:spTgt spid="3076"/>
                                        </p:tgtEl>
                                      </p:cBhvr>
                                      <p:to x="100000" y="100000"/>
                                    </p:animScale>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blinds(horizontal)">
                                      <p:cBhvr>
                                        <p:cTn id="24"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50825" y="2997200"/>
            <a:ext cx="8569325" cy="3384550"/>
          </a:xfrm>
        </p:spPr>
        <p:txBody>
          <a:bodyPr/>
          <a:lstStyle/>
          <a:p>
            <a:pPr algn="ctr">
              <a:lnSpc>
                <a:spcPct val="80000"/>
              </a:lnSpc>
            </a:pPr>
            <a:r>
              <a:rPr lang="ru-RU" sz="2400">
                <a:solidFill>
                  <a:schemeClr val="accent2"/>
                </a:solidFill>
              </a:rPr>
              <a:t>Стекло оконное полированное и неполированное, стекло узорчатое, стекло многослойное, стекло армированное, стекло закаленное. Стекло тонированное (цветное), стекло рефлективное, стекло тепло сберегающее, огнестойкое, термостойкое, бронестекло, пуленепробиваемое, ударопрочное, стекло для витражей. Стеклопакеты, блоки стеклянные, трубы стеклянные, теплоизоляционные материалы из стекловолокна, конструкционные материалы на основе стекловолокна, пеностекло, плитки стеклянные, листы и плиты из шлакоситалла, стекло кристаллит, смальта.....</a:t>
            </a:r>
          </a:p>
        </p:txBody>
      </p:sp>
      <p:sp>
        <p:nvSpPr>
          <p:cNvPr id="26628" name="WordArt 4"/>
          <p:cNvSpPr>
            <a:spLocks noChangeArrowheads="1" noChangeShapeType="1" noTextEdit="1"/>
          </p:cNvSpPr>
          <p:nvPr/>
        </p:nvSpPr>
        <p:spPr bwMode="auto">
          <a:xfrm>
            <a:off x="395288" y="333375"/>
            <a:ext cx="2808287" cy="503238"/>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стекло</a:t>
            </a:r>
          </a:p>
        </p:txBody>
      </p:sp>
      <p:sp>
        <p:nvSpPr>
          <p:cNvPr id="26629" name="AutoShape 5"/>
          <p:cNvSpPr>
            <a:spLocks noChangeArrowheads="1"/>
          </p:cNvSpPr>
          <p:nvPr/>
        </p:nvSpPr>
        <p:spPr bwMode="auto">
          <a:xfrm rot="-10800000">
            <a:off x="323850" y="1196975"/>
            <a:ext cx="4248150" cy="1368425"/>
          </a:xfrm>
          <a:prstGeom prst="ribbon">
            <a:avLst>
              <a:gd name="adj1" fmla="val 12500"/>
              <a:gd name="adj2" fmla="val 50000"/>
            </a:avLst>
          </a:prstGeom>
          <a:solidFill>
            <a:schemeClr val="hlink">
              <a:alpha val="59000"/>
            </a:schemeClr>
          </a:solidFill>
          <a:ln w="12700">
            <a:solidFill>
              <a:srgbClr val="00FFFF"/>
            </a:solidFill>
            <a:round/>
            <a:headEnd/>
            <a:tailEnd/>
          </a:ln>
          <a:effectLst>
            <a:outerShdw dist="107763" dir="2700000" algn="ctr" rotWithShape="0">
              <a:schemeClr val="bg2">
                <a:alpha val="50000"/>
              </a:schemeClr>
            </a:outerShdw>
          </a:effectLst>
        </p:spPr>
        <p:txBody>
          <a:bodyPr wrap="none" anchor="ctr"/>
          <a:lstStyle/>
          <a:p>
            <a:endParaRPr lang="ru-RU"/>
          </a:p>
        </p:txBody>
      </p:sp>
      <p:sp>
        <p:nvSpPr>
          <p:cNvPr id="26631" name="WordArt 7"/>
          <p:cNvSpPr>
            <a:spLocks noChangeArrowheads="1" noChangeShapeType="1" noTextEdit="1"/>
          </p:cNvSpPr>
          <p:nvPr/>
        </p:nvSpPr>
        <p:spPr bwMode="auto">
          <a:xfrm>
            <a:off x="1763713" y="1700213"/>
            <a:ext cx="1368425" cy="523875"/>
          </a:xfrm>
          <a:prstGeom prst="rect">
            <a:avLst/>
          </a:prstGeom>
        </p:spPr>
        <p:txBody>
          <a:bodyPr spcFirstLastPara="1" wrap="none" fromWordArt="1">
            <a:prstTxWarp prst="textArchUp">
              <a:avLst>
                <a:gd name="adj" fmla="val 10800000"/>
              </a:avLst>
            </a:prstTxWarp>
          </a:bodyPr>
          <a:lstStyle/>
          <a:p>
            <a:pPr algn="ctr"/>
            <a:r>
              <a:rPr lang="ru-RU" sz="3600" kern="10">
                <a:ln w="9525">
                  <a:solidFill>
                    <a:srgbClr val="000000"/>
                  </a:solidFill>
                  <a:round/>
                  <a:headEnd/>
                  <a:tailEnd/>
                </a:ln>
                <a:solidFill>
                  <a:srgbClr val="000000"/>
                </a:solidFill>
                <a:effectLst>
                  <a:outerShdw dist="107763" dir="2700000" algn="ctr" rotWithShape="0">
                    <a:srgbClr val="868686">
                      <a:alpha val="50000"/>
                    </a:srgbClr>
                  </a:outerShdw>
                </a:effectLst>
                <a:latin typeface="Arial"/>
                <a:cs typeface="Arial"/>
              </a:rPr>
              <a:t>виды</a:t>
            </a:r>
          </a:p>
        </p:txBody>
      </p:sp>
      <p:pic>
        <p:nvPicPr>
          <p:cNvPr id="26632" name="Picture 8"/>
          <p:cNvPicPr>
            <a:picLocks noChangeAspect="1" noChangeArrowheads="1"/>
          </p:cNvPicPr>
          <p:nvPr/>
        </p:nvPicPr>
        <p:blipFill>
          <a:blip r:embed="rId2" cstate="email"/>
          <a:srcRect/>
          <a:stretch>
            <a:fillRect/>
          </a:stretch>
        </p:blipFill>
        <p:spPr bwMode="auto">
          <a:xfrm>
            <a:off x="5003800" y="260350"/>
            <a:ext cx="3932238" cy="2447925"/>
          </a:xfrm>
          <a:prstGeom prst="rect">
            <a:avLst/>
          </a:prstGeom>
          <a:noFill/>
          <a:ln w="38100">
            <a:solidFill>
              <a:srgbClr val="FFFF00"/>
            </a:solidFill>
            <a:prstDash val="sysDot"/>
            <a:miter lim="800000"/>
            <a:headEnd/>
            <a:tailEnd/>
          </a:ln>
          <a:effectLst>
            <a:outerShdw dist="107763" dir="135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1000" decel="50000" fill="hold">
                                          <p:stCondLst>
                                            <p:cond delay="0"/>
                                          </p:stCondLst>
                                        </p:cTn>
                                        <p:tgtEl>
                                          <p:spTgt spid="2662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662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6628"/>
                                        </p:tgtEl>
                                        <p:attrNameLst>
                                          <p:attrName>ppt_w</p:attrName>
                                        </p:attrNameLst>
                                      </p:cBhvr>
                                      <p:tavLst>
                                        <p:tav tm="0">
                                          <p:val>
                                            <p:strVal val="#ppt_w*.05"/>
                                          </p:val>
                                        </p:tav>
                                        <p:tav tm="100000">
                                          <p:val>
                                            <p:strVal val="#ppt_w"/>
                                          </p:val>
                                        </p:tav>
                                      </p:tavLst>
                                    </p:anim>
                                    <p:anim calcmode="lin" valueType="num">
                                      <p:cBhvr>
                                        <p:cTn id="10" dur="2000" fill="hold"/>
                                        <p:tgtEl>
                                          <p:spTgt spid="2662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662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662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662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6628"/>
                                        </p:tgtEl>
                                      </p:cBhvr>
                                    </p:animEffect>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26629"/>
                                        </p:tgtEl>
                                        <p:attrNameLst>
                                          <p:attrName>style.visibility</p:attrName>
                                        </p:attrNameLst>
                                      </p:cBhvr>
                                      <p:to>
                                        <p:strVal val="visible"/>
                                      </p:to>
                                    </p:set>
                                    <p:animEffect transition="in" filter="randombar(horizontal)">
                                      <p:cBhvr>
                                        <p:cTn id="18" dur="500"/>
                                        <p:tgtEl>
                                          <p:spTgt spid="26629"/>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wipe(down)">
                                      <p:cBhvr>
                                        <p:cTn id="22" dur="1000"/>
                                        <p:tgtEl>
                                          <p:spTgt spid="26631"/>
                                        </p:tgtEl>
                                      </p:cBhvr>
                                    </p:animEffect>
                                  </p:childTnLst>
                                </p:cTn>
                              </p:par>
                            </p:childTnLst>
                          </p:cTn>
                        </p:par>
                        <p:par>
                          <p:cTn id="23" fill="hold">
                            <p:stCondLst>
                              <p:cond delay="3500"/>
                            </p:stCondLst>
                            <p:childTnLst>
                              <p:par>
                                <p:cTn id="24" presetID="50" presetClass="entr" presetSubtype="0" decel="100000" fill="hold" grpId="0" nodeType="afterEffect">
                                  <p:stCondLst>
                                    <p:cond delay="0"/>
                                  </p:stCondLst>
                                  <p:childTnLst>
                                    <p:set>
                                      <p:cBhvr>
                                        <p:cTn id="25" dur="1" fill="hold">
                                          <p:stCondLst>
                                            <p:cond delay="0"/>
                                          </p:stCondLst>
                                        </p:cTn>
                                        <p:tgtEl>
                                          <p:spTgt spid="26627">
                                            <p:txEl>
                                              <p:pRg st="0" end="0"/>
                                            </p:txEl>
                                          </p:spTgt>
                                        </p:tgtEl>
                                        <p:attrNameLst>
                                          <p:attrName>style.visibility</p:attrName>
                                        </p:attrNameLst>
                                      </p:cBhvr>
                                      <p:to>
                                        <p:strVal val="visible"/>
                                      </p:to>
                                    </p:set>
                                    <p:anim calcmode="lin" valueType="num">
                                      <p:cBhvr>
                                        <p:cTn id="26" dur="1000" fill="hold"/>
                                        <p:tgtEl>
                                          <p:spTgt spid="26627">
                                            <p:txEl>
                                              <p:pRg st="0" end="0"/>
                                            </p:txEl>
                                          </p:spTgt>
                                        </p:tgtEl>
                                        <p:attrNameLst>
                                          <p:attrName>ppt_w</p:attrName>
                                        </p:attrNameLst>
                                      </p:cBhvr>
                                      <p:tavLst>
                                        <p:tav tm="0">
                                          <p:val>
                                            <p:strVal val="#ppt_w+.3"/>
                                          </p:val>
                                        </p:tav>
                                        <p:tav tm="100000">
                                          <p:val>
                                            <p:strVal val="#ppt_w"/>
                                          </p:val>
                                        </p:tav>
                                      </p:tavLst>
                                    </p:anim>
                                    <p:anim calcmode="lin" valueType="num">
                                      <p:cBhvr>
                                        <p:cTn id="27" dur="1000" fill="hold"/>
                                        <p:tgtEl>
                                          <p:spTgt spid="26627">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8" grpId="0" animBg="1"/>
      <p:bldP spid="26629" grpId="0" animBg="1"/>
      <p:bldP spid="266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611188" y="1268413"/>
            <a:ext cx="8229600" cy="4383087"/>
          </a:xfrm>
        </p:spPr>
        <p:txBody>
          <a:bodyPr/>
          <a:lstStyle/>
          <a:p>
            <a:pPr>
              <a:buFontTx/>
              <a:buNone/>
            </a:pPr>
            <a:r>
              <a:rPr lang="ru-RU" sz="2000">
                <a:solidFill>
                  <a:srgbClr val="0000FF"/>
                </a:solidFill>
              </a:rPr>
              <a:t>Добавки оксидов металлов </a:t>
            </a:r>
          </a:p>
          <a:p>
            <a:pPr>
              <a:buFontTx/>
              <a:buNone/>
            </a:pPr>
            <a:r>
              <a:rPr lang="ru-RU" sz="2000">
                <a:solidFill>
                  <a:srgbClr val="0000FF"/>
                </a:solidFill>
              </a:rPr>
              <a:t>придают стеклу различную окраску. </a:t>
            </a:r>
          </a:p>
        </p:txBody>
      </p:sp>
      <p:sp>
        <p:nvSpPr>
          <p:cNvPr id="27652" name="WordArt 4"/>
          <p:cNvSpPr>
            <a:spLocks noChangeArrowheads="1" noChangeShapeType="1" noTextEdit="1"/>
          </p:cNvSpPr>
          <p:nvPr/>
        </p:nvSpPr>
        <p:spPr bwMode="auto">
          <a:xfrm>
            <a:off x="395288" y="333375"/>
            <a:ext cx="2808287" cy="503238"/>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стекло</a:t>
            </a:r>
          </a:p>
        </p:txBody>
      </p:sp>
      <p:sp>
        <p:nvSpPr>
          <p:cNvPr id="27654" name="WordArt 6"/>
          <p:cNvSpPr>
            <a:spLocks noChangeArrowheads="1" noChangeShapeType="1" noTextEdit="1"/>
          </p:cNvSpPr>
          <p:nvPr/>
        </p:nvSpPr>
        <p:spPr bwMode="auto">
          <a:xfrm>
            <a:off x="5435600" y="6021388"/>
            <a:ext cx="3295650" cy="523875"/>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ru-RU"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цветное стекло</a:t>
            </a:r>
          </a:p>
        </p:txBody>
      </p:sp>
      <p:pic>
        <p:nvPicPr>
          <p:cNvPr id="27655" name="Picture 7" descr="2009-03-16_210937"/>
          <p:cNvPicPr>
            <a:picLocks noChangeAspect="1" noChangeArrowheads="1"/>
          </p:cNvPicPr>
          <p:nvPr/>
        </p:nvPicPr>
        <p:blipFill>
          <a:blip r:embed="rId2" cstate="email"/>
          <a:srcRect/>
          <a:stretch>
            <a:fillRect/>
          </a:stretch>
        </p:blipFill>
        <p:spPr bwMode="auto">
          <a:xfrm>
            <a:off x="684213" y="2781300"/>
            <a:ext cx="7920037" cy="2952750"/>
          </a:xfrm>
          <a:prstGeom prst="rect">
            <a:avLst/>
          </a:prstGeom>
          <a:noFill/>
          <a:ln w="76200" cmpd="tri">
            <a:solidFill>
              <a:srgbClr val="FFFF00"/>
            </a:solidFill>
            <a:miter lim="800000"/>
            <a:headEnd/>
            <a:tailEnd/>
          </a:ln>
        </p:spPr>
      </p:pic>
      <p:pic>
        <p:nvPicPr>
          <p:cNvPr id="27656" name="Picture 8"/>
          <p:cNvPicPr>
            <a:picLocks noChangeAspect="1" noChangeArrowheads="1"/>
          </p:cNvPicPr>
          <p:nvPr/>
        </p:nvPicPr>
        <p:blipFill>
          <a:blip r:embed="rId3" cstate="email"/>
          <a:srcRect/>
          <a:stretch>
            <a:fillRect/>
          </a:stretch>
        </p:blipFill>
        <p:spPr bwMode="auto">
          <a:xfrm>
            <a:off x="5508625" y="260350"/>
            <a:ext cx="3276600" cy="2349500"/>
          </a:xfrm>
          <a:prstGeom prst="rect">
            <a:avLst/>
          </a:prstGeom>
          <a:noFill/>
          <a:ln w="9525">
            <a:solidFill>
              <a:srgbClr val="BBE0E3"/>
            </a:solidFill>
            <a:prstDash val="dash"/>
            <a:miter lim="800000"/>
            <a:headEnd/>
            <a:tailEnd/>
          </a:ln>
          <a:effectLst>
            <a:outerShdw dist="107763" dir="135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1000" decel="50000" fill="hold">
                                          <p:stCondLst>
                                            <p:cond delay="0"/>
                                          </p:stCondLst>
                                        </p:cTn>
                                        <p:tgtEl>
                                          <p:spTgt spid="2765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765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7652"/>
                                        </p:tgtEl>
                                        <p:attrNameLst>
                                          <p:attrName>ppt_w</p:attrName>
                                        </p:attrNameLst>
                                      </p:cBhvr>
                                      <p:tavLst>
                                        <p:tav tm="0">
                                          <p:val>
                                            <p:strVal val="#ppt_w*.05"/>
                                          </p:val>
                                        </p:tav>
                                        <p:tav tm="100000">
                                          <p:val>
                                            <p:strVal val="#ppt_w"/>
                                          </p:val>
                                        </p:tav>
                                      </p:tavLst>
                                    </p:anim>
                                    <p:anim calcmode="lin" valueType="num">
                                      <p:cBhvr>
                                        <p:cTn id="10" dur="2000" fill="hold"/>
                                        <p:tgtEl>
                                          <p:spTgt spid="2765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765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765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765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7652"/>
                                        </p:tgtEl>
                                      </p:cBhvr>
                                    </p:animEffect>
                                  </p:childTnLst>
                                </p:cTn>
                              </p:par>
                              <p:par>
                                <p:cTn id="15" presetID="16" presetClass="entr" presetSubtype="42" fill="hold" grpId="0" nodeType="with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barn(outHorizontal)">
                                      <p:cBhvr>
                                        <p:cTn id="17" dur="2000"/>
                                        <p:tgtEl>
                                          <p:spTgt spid="27654"/>
                                        </p:tgtEl>
                                      </p:cBhvr>
                                    </p:animEffect>
                                  </p:childTnLst>
                                </p:cTn>
                              </p:par>
                            </p:childTnLst>
                          </p:cTn>
                        </p:par>
                        <p:par>
                          <p:cTn id="18" fill="hold">
                            <p:stCondLst>
                              <p:cond delay="20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27651">
                                            <p:txEl>
                                              <p:pRg st="0" end="0"/>
                                            </p:txEl>
                                          </p:spTgt>
                                        </p:tgtEl>
                                        <p:attrNameLst>
                                          <p:attrName>style.visibility</p:attrName>
                                        </p:attrNameLst>
                                      </p:cBhvr>
                                      <p:to>
                                        <p:strVal val="visible"/>
                                      </p:to>
                                    </p:set>
                                    <p:anim calcmode="discrete" valueType="clr">
                                      <p:cBhvr override="childStyle">
                                        <p:cTn id="21" dur="500"/>
                                        <p:tgtEl>
                                          <p:spTgt spid="276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27651">
                                            <p:txEl>
                                              <p:pRg st="0" end="0"/>
                                            </p:txEl>
                                          </p:spTgt>
                                        </p:tgtEl>
                                        <p:attrNameLst>
                                          <p:attrName>fillcolor</p:attrName>
                                        </p:attrNameLst>
                                      </p:cBhvr>
                                      <p:tavLst>
                                        <p:tav tm="0">
                                          <p:val>
                                            <p:clrVal>
                                              <a:schemeClr val="accent2"/>
                                            </p:clrVal>
                                          </p:val>
                                        </p:tav>
                                        <p:tav tm="50000">
                                          <p:val>
                                            <p:clrVal>
                                              <a:schemeClr val="hlink"/>
                                            </p:clrVal>
                                          </p:val>
                                        </p:tav>
                                      </p:tavLst>
                                    </p:anim>
                                    <p:set>
                                      <p:cBhvr>
                                        <p:cTn id="23" dur="500"/>
                                        <p:tgtEl>
                                          <p:spTgt spid="27651">
                                            <p:txEl>
                                              <p:pRg st="0" end="0"/>
                                            </p:txEl>
                                          </p:spTgt>
                                        </p:tgtEl>
                                        <p:attrNameLst>
                                          <p:attrName>fill.type</p:attrName>
                                        </p:attrNameLst>
                                      </p:cBhvr>
                                      <p:to>
                                        <p:strVal val="solid"/>
                                      </p:to>
                                    </p:set>
                                  </p:childTnLst>
                                </p:cTn>
                              </p:par>
                            </p:childTnLst>
                          </p:cTn>
                        </p:par>
                        <p:par>
                          <p:cTn id="24" fill="hold">
                            <p:stCondLst>
                              <p:cond delay="775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27651">
                                            <p:txEl>
                                              <p:pRg st="1" end="1"/>
                                            </p:txEl>
                                          </p:spTgt>
                                        </p:tgtEl>
                                        <p:attrNameLst>
                                          <p:attrName>style.visibility</p:attrName>
                                        </p:attrNameLst>
                                      </p:cBhvr>
                                      <p:to>
                                        <p:strVal val="visible"/>
                                      </p:to>
                                    </p:set>
                                    <p:anim calcmode="discrete" valueType="clr">
                                      <p:cBhvr override="childStyle">
                                        <p:cTn id="27" dur="500"/>
                                        <p:tgtEl>
                                          <p:spTgt spid="276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500"/>
                                        <p:tgtEl>
                                          <p:spTgt spid="27651">
                                            <p:txEl>
                                              <p:pRg st="1" end="1"/>
                                            </p:txEl>
                                          </p:spTgt>
                                        </p:tgtEl>
                                        <p:attrNameLst>
                                          <p:attrName>fillcolor</p:attrName>
                                        </p:attrNameLst>
                                      </p:cBhvr>
                                      <p:tavLst>
                                        <p:tav tm="0">
                                          <p:val>
                                            <p:clrVal>
                                              <a:schemeClr val="accent2"/>
                                            </p:clrVal>
                                          </p:val>
                                        </p:tav>
                                        <p:tav tm="50000">
                                          <p:val>
                                            <p:clrVal>
                                              <a:schemeClr val="hlink"/>
                                            </p:clrVal>
                                          </p:val>
                                        </p:tav>
                                      </p:tavLst>
                                    </p:anim>
                                    <p:set>
                                      <p:cBhvr>
                                        <p:cTn id="29" dur="500"/>
                                        <p:tgtEl>
                                          <p:spTgt spid="27651">
                                            <p:txEl>
                                              <p:pRg st="1" end="1"/>
                                            </p:txEl>
                                          </p:spTgt>
                                        </p:tgtEl>
                                        <p:attrNameLst>
                                          <p:attrName>fill.type</p:attrName>
                                        </p:attrNameLst>
                                      </p:cBhvr>
                                      <p:to>
                                        <p:strVal val="solid"/>
                                      </p:to>
                                    </p:set>
                                  </p:childTnLst>
                                </p:cTn>
                              </p:par>
                            </p:childTnLst>
                          </p:cTn>
                        </p:par>
                        <p:par>
                          <p:cTn id="30" fill="hold">
                            <p:stCondLst>
                              <p:cond delay="15500"/>
                            </p:stCondLst>
                            <p:childTnLst>
                              <p:par>
                                <p:cTn id="31" presetID="22" presetClass="entr" presetSubtype="1" fill="hold" nodeType="afterEffect">
                                  <p:stCondLst>
                                    <p:cond delay="0"/>
                                  </p:stCondLst>
                                  <p:childTnLst>
                                    <p:set>
                                      <p:cBhvr>
                                        <p:cTn id="32" dur="1" fill="hold">
                                          <p:stCondLst>
                                            <p:cond delay="0"/>
                                          </p:stCondLst>
                                        </p:cTn>
                                        <p:tgtEl>
                                          <p:spTgt spid="27655"/>
                                        </p:tgtEl>
                                        <p:attrNameLst>
                                          <p:attrName>style.visibility</p:attrName>
                                        </p:attrNameLst>
                                      </p:cBhvr>
                                      <p:to>
                                        <p:strVal val="visible"/>
                                      </p:to>
                                    </p:set>
                                    <p:animEffect transition="in" filter="wipe(up)">
                                      <p:cBhvr>
                                        <p:cTn id="33" dur="1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2" grpId="0" animBg="1"/>
      <p:bldP spid="276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79388" y="1268413"/>
            <a:ext cx="5940425" cy="5329237"/>
          </a:xfrm>
        </p:spPr>
        <p:txBody>
          <a:bodyPr/>
          <a:lstStyle/>
          <a:p>
            <a:pPr>
              <a:lnSpc>
                <a:spcPct val="80000"/>
              </a:lnSpc>
              <a:buFontTx/>
              <a:buNone/>
            </a:pPr>
            <a:r>
              <a:rPr lang="ru-RU" sz="2000" b="1">
                <a:solidFill>
                  <a:schemeClr val="accent2"/>
                </a:solidFill>
              </a:rPr>
              <a:t>       </a:t>
            </a:r>
            <a:r>
              <a:rPr lang="ru-RU" sz="2400" b="1">
                <a:solidFill>
                  <a:srgbClr val="0000FF"/>
                </a:solidFill>
              </a:rPr>
              <a:t>Хрустальное стекло</a:t>
            </a:r>
            <a:r>
              <a:rPr lang="ru-RU" sz="2400">
                <a:solidFill>
                  <a:schemeClr val="accent2"/>
                </a:solidFill>
              </a:rPr>
              <a:t> - это свинцово-силикатное стекло, содержащее 13-30 % и более оксидов свинца и до 17% оксидов калия. Оно обладает повышенной массой, прозрачностью, лучепреломляемостью и блеском, но меньшей термостойкостью по сравнению с другими видами стекол. Хрустальные стекла бывают также бессвинцовые баритовые и лантановые (используются для производства объективов кино-, фотоаппаратов). </a:t>
            </a:r>
          </a:p>
          <a:p>
            <a:pPr>
              <a:lnSpc>
                <a:spcPct val="80000"/>
              </a:lnSpc>
              <a:buFontTx/>
              <a:buNone/>
            </a:pPr>
            <a:r>
              <a:rPr lang="ru-RU" sz="2400">
                <a:solidFill>
                  <a:schemeClr val="accent2"/>
                </a:solidFill>
              </a:rPr>
              <a:t> </a:t>
            </a:r>
          </a:p>
        </p:txBody>
      </p:sp>
      <p:sp>
        <p:nvSpPr>
          <p:cNvPr id="28676" name="WordArt 4"/>
          <p:cNvSpPr>
            <a:spLocks noChangeArrowheads="1" noChangeShapeType="1" noTextEdit="1"/>
          </p:cNvSpPr>
          <p:nvPr/>
        </p:nvSpPr>
        <p:spPr bwMode="auto">
          <a:xfrm>
            <a:off x="395288" y="333375"/>
            <a:ext cx="2808287" cy="503238"/>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стекло</a:t>
            </a:r>
          </a:p>
        </p:txBody>
      </p:sp>
      <p:sp>
        <p:nvSpPr>
          <p:cNvPr id="28677" name="WordArt 5"/>
          <p:cNvSpPr>
            <a:spLocks noChangeArrowheads="1" noChangeShapeType="1" noTextEdit="1"/>
          </p:cNvSpPr>
          <p:nvPr/>
        </p:nvSpPr>
        <p:spPr bwMode="auto">
          <a:xfrm>
            <a:off x="4859338" y="5734050"/>
            <a:ext cx="3871912" cy="811213"/>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ru-RU"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хрустальное стекло</a:t>
            </a:r>
          </a:p>
        </p:txBody>
      </p:sp>
      <p:pic>
        <p:nvPicPr>
          <p:cNvPr id="28678" name="Picture 6"/>
          <p:cNvPicPr>
            <a:picLocks noChangeAspect="1" noChangeArrowheads="1"/>
          </p:cNvPicPr>
          <p:nvPr/>
        </p:nvPicPr>
        <p:blipFill>
          <a:blip r:embed="rId2" cstate="email"/>
          <a:srcRect/>
          <a:stretch>
            <a:fillRect/>
          </a:stretch>
        </p:blipFill>
        <p:spPr bwMode="auto">
          <a:xfrm>
            <a:off x="6227763" y="333375"/>
            <a:ext cx="2538412" cy="3384550"/>
          </a:xfrm>
          <a:prstGeom prst="rect">
            <a:avLst/>
          </a:prstGeom>
          <a:noFill/>
          <a:ln w="19050" cap="rnd">
            <a:solidFill>
              <a:srgbClr val="FF0066"/>
            </a:solidFill>
            <a:prstDash val="sysDot"/>
            <a:miter lim="800000"/>
            <a:headEnd/>
            <a:tailEnd/>
          </a:ln>
          <a:effectLst>
            <a:prstShdw prst="shdw13" dist="53882" dir="13500000">
              <a:srgbClr val="808080">
                <a:alpha val="50000"/>
              </a:srgbClr>
            </a:prst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1000" decel="50000" fill="hold">
                                          <p:stCondLst>
                                            <p:cond delay="0"/>
                                          </p:stCondLst>
                                        </p:cTn>
                                        <p:tgtEl>
                                          <p:spTgt spid="2867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867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8676"/>
                                        </p:tgtEl>
                                        <p:attrNameLst>
                                          <p:attrName>ppt_w</p:attrName>
                                        </p:attrNameLst>
                                      </p:cBhvr>
                                      <p:tavLst>
                                        <p:tav tm="0">
                                          <p:val>
                                            <p:strVal val="#ppt_w*.05"/>
                                          </p:val>
                                        </p:tav>
                                        <p:tav tm="100000">
                                          <p:val>
                                            <p:strVal val="#ppt_w"/>
                                          </p:val>
                                        </p:tav>
                                      </p:tavLst>
                                    </p:anim>
                                    <p:anim calcmode="lin" valueType="num">
                                      <p:cBhvr>
                                        <p:cTn id="10" dur="2000" fill="hold"/>
                                        <p:tgtEl>
                                          <p:spTgt spid="2867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867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867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867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8676"/>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wedge">
                                      <p:cBhvr>
                                        <p:cTn id="17" dur="2000"/>
                                        <p:tgtEl>
                                          <p:spTgt spid="28677"/>
                                        </p:tgtEl>
                                      </p:cBhvr>
                                    </p:animEffect>
                                  </p:childTnLst>
                                </p:cTn>
                              </p:par>
                            </p:childTnLst>
                          </p:cTn>
                        </p:par>
                        <p:par>
                          <p:cTn id="18" fill="hold">
                            <p:stCondLst>
                              <p:cond delay="2000"/>
                            </p:stCondLst>
                            <p:childTnLst>
                              <p:par>
                                <p:cTn id="19" presetID="21" presetClass="entr" presetSubtype="4" fill="hold" nodeType="afterEffect">
                                  <p:stCondLst>
                                    <p:cond delay="0"/>
                                  </p:stCondLst>
                                  <p:childTnLst>
                                    <p:set>
                                      <p:cBhvr>
                                        <p:cTn id="20" dur="1" fill="hold">
                                          <p:stCondLst>
                                            <p:cond delay="0"/>
                                          </p:stCondLst>
                                        </p:cTn>
                                        <p:tgtEl>
                                          <p:spTgt spid="28675">
                                            <p:txEl>
                                              <p:pRg st="0" end="0"/>
                                            </p:txEl>
                                          </p:spTgt>
                                        </p:tgtEl>
                                        <p:attrNameLst>
                                          <p:attrName>style.visibility</p:attrName>
                                        </p:attrNameLst>
                                      </p:cBhvr>
                                      <p:to>
                                        <p:strVal val="visible"/>
                                      </p:to>
                                    </p:set>
                                    <p:animEffect transition="in" filter="wheel(4)">
                                      <p:cBhvr>
                                        <p:cTn id="21" dur="20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403350" y="2033588"/>
            <a:ext cx="7510463" cy="4824412"/>
          </a:xfrm>
        </p:spPr>
        <p:txBody>
          <a:bodyPr/>
          <a:lstStyle/>
          <a:p>
            <a:pPr>
              <a:lnSpc>
                <a:spcPct val="90000"/>
              </a:lnSpc>
            </a:pPr>
            <a:r>
              <a:rPr lang="ru-RU" sz="2000" i="1">
                <a:solidFill>
                  <a:srgbClr val="0000FF"/>
                </a:solidFill>
              </a:rPr>
              <a:t>Узорчатое листовое стекло</a:t>
            </a:r>
            <a:r>
              <a:rPr lang="ru-RU" sz="2000">
                <a:solidFill>
                  <a:schemeClr val="accent2"/>
                </a:solidFill>
              </a:rPr>
              <a:t> имеет на одной или обеих поверхностях четкий рельефный повторяющийся рисунок.</a:t>
            </a:r>
          </a:p>
          <a:p>
            <a:pPr>
              <a:lnSpc>
                <a:spcPct val="90000"/>
              </a:lnSpc>
            </a:pPr>
            <a:r>
              <a:rPr lang="ru-RU" sz="2000" i="1">
                <a:solidFill>
                  <a:srgbClr val="0000FF"/>
                </a:solidFill>
              </a:rPr>
              <a:t>Многослойным, или ламинированным</a:t>
            </a:r>
            <a:r>
              <a:rPr lang="ru-RU" sz="2000" i="1">
                <a:solidFill>
                  <a:schemeClr val="accent2"/>
                </a:solidFill>
              </a:rPr>
              <a:t> называется стекло</a:t>
            </a:r>
            <a:r>
              <a:rPr lang="ru-RU" sz="2000">
                <a:solidFill>
                  <a:schemeClr val="accent2"/>
                </a:solidFill>
              </a:rPr>
              <a:t>, состоящее из двух или более слоев, “склеенных” вместе с помощью пленки или ламинирующей жидкости. Слои могут быть выполнены из стекла одного или различных типов, прямые или гнутые в соответствии с заданной формой (форму им придают до склейки).</a:t>
            </a:r>
          </a:p>
          <a:p>
            <a:pPr>
              <a:lnSpc>
                <a:spcPct val="90000"/>
              </a:lnSpc>
            </a:pPr>
            <a:r>
              <a:rPr lang="ru-RU" sz="2000" i="1">
                <a:solidFill>
                  <a:srgbClr val="0000FF"/>
                </a:solidFill>
              </a:rPr>
              <a:t>Закаленные стекла</a:t>
            </a:r>
            <a:r>
              <a:rPr lang="ru-RU" sz="2000">
                <a:solidFill>
                  <a:schemeClr val="accent2"/>
                </a:solidFill>
              </a:rPr>
              <a:t> изготавливают из листов неполированного, полированного или узорчатого стекла на специальных закалочных установках. При необходимости в стекле предварительно делают требуемые вырезы, отверстия, обрабатывают кромки, потому что готовые закаленные стекла нельзя резать, сверлить и подвергать другим видам механической обработки. </a:t>
            </a:r>
          </a:p>
          <a:p>
            <a:pPr>
              <a:lnSpc>
                <a:spcPct val="90000"/>
              </a:lnSpc>
            </a:pPr>
            <a:endParaRPr lang="ru-RU" sz="2000">
              <a:solidFill>
                <a:schemeClr val="accent2"/>
              </a:solidFill>
            </a:endParaRPr>
          </a:p>
        </p:txBody>
      </p:sp>
      <p:sp>
        <p:nvSpPr>
          <p:cNvPr id="30724" name="WordArt 4"/>
          <p:cNvSpPr>
            <a:spLocks noChangeArrowheads="1" noChangeShapeType="1" noTextEdit="1"/>
          </p:cNvSpPr>
          <p:nvPr/>
        </p:nvSpPr>
        <p:spPr bwMode="auto">
          <a:xfrm>
            <a:off x="395288" y="333375"/>
            <a:ext cx="2808287" cy="503238"/>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стекло</a:t>
            </a:r>
          </a:p>
        </p:txBody>
      </p:sp>
      <p:sp>
        <p:nvSpPr>
          <p:cNvPr id="30725" name="WordArt 5"/>
          <p:cNvSpPr>
            <a:spLocks noChangeArrowheads="1" noChangeShapeType="1" noTextEdit="1"/>
          </p:cNvSpPr>
          <p:nvPr/>
        </p:nvSpPr>
        <p:spPr bwMode="auto">
          <a:xfrm rot="5400000">
            <a:off x="-1945481" y="3466307"/>
            <a:ext cx="5400675" cy="719137"/>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это интересно</a:t>
            </a:r>
          </a:p>
        </p:txBody>
      </p:sp>
      <p:pic>
        <p:nvPicPr>
          <p:cNvPr id="30726" name="Picture 6"/>
          <p:cNvPicPr>
            <a:picLocks noChangeAspect="1" noChangeArrowheads="1"/>
          </p:cNvPicPr>
          <p:nvPr/>
        </p:nvPicPr>
        <p:blipFill>
          <a:blip r:embed="rId2" cstate="email"/>
          <a:srcRect/>
          <a:stretch>
            <a:fillRect/>
          </a:stretch>
        </p:blipFill>
        <p:spPr bwMode="auto">
          <a:xfrm>
            <a:off x="7380288" y="188913"/>
            <a:ext cx="1524000" cy="1905000"/>
          </a:xfrm>
          <a:prstGeom prst="rect">
            <a:avLst/>
          </a:prstGeom>
          <a:noFill/>
          <a:ln w="38100" cmpd="dbl">
            <a:solidFill>
              <a:srgbClr val="BBE0E3"/>
            </a:solidFill>
            <a:miter lim="800000"/>
            <a:headEnd/>
            <a:tailEnd/>
          </a:ln>
        </p:spPr>
      </p:pic>
      <p:pic>
        <p:nvPicPr>
          <p:cNvPr id="30727" name="Picture 7"/>
          <p:cNvPicPr>
            <a:picLocks noChangeAspect="1" noChangeArrowheads="1"/>
          </p:cNvPicPr>
          <p:nvPr/>
        </p:nvPicPr>
        <p:blipFill>
          <a:blip r:embed="rId3" cstate="email"/>
          <a:srcRect/>
          <a:stretch>
            <a:fillRect/>
          </a:stretch>
        </p:blipFill>
        <p:spPr bwMode="auto">
          <a:xfrm>
            <a:off x="3348038" y="188913"/>
            <a:ext cx="1524000" cy="1905000"/>
          </a:xfrm>
          <a:prstGeom prst="rect">
            <a:avLst/>
          </a:prstGeom>
          <a:noFill/>
          <a:ln w="38100" cmpd="dbl">
            <a:solidFill>
              <a:srgbClr val="BBE0E3"/>
            </a:solidFill>
            <a:miter lim="800000"/>
            <a:headEnd/>
            <a:tailEnd/>
          </a:ln>
        </p:spPr>
      </p:pic>
      <p:pic>
        <p:nvPicPr>
          <p:cNvPr id="30728" name="Picture 8"/>
          <p:cNvPicPr>
            <a:picLocks noChangeAspect="1" noChangeArrowheads="1"/>
          </p:cNvPicPr>
          <p:nvPr/>
        </p:nvPicPr>
        <p:blipFill>
          <a:blip r:embed="rId4" cstate="email"/>
          <a:srcRect/>
          <a:stretch>
            <a:fillRect/>
          </a:stretch>
        </p:blipFill>
        <p:spPr bwMode="auto">
          <a:xfrm>
            <a:off x="5364163" y="188913"/>
            <a:ext cx="1524000" cy="1905000"/>
          </a:xfrm>
          <a:prstGeom prst="rect">
            <a:avLst/>
          </a:prstGeom>
          <a:noFill/>
          <a:ln w="38100" cmpd="dbl">
            <a:solidFill>
              <a:srgbClr val="BBE0E3"/>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1000" decel="50000" fill="hold">
                                          <p:stCondLst>
                                            <p:cond delay="0"/>
                                          </p:stCondLst>
                                        </p:cTn>
                                        <p:tgtEl>
                                          <p:spTgt spid="3072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072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0724"/>
                                        </p:tgtEl>
                                        <p:attrNameLst>
                                          <p:attrName>ppt_w</p:attrName>
                                        </p:attrNameLst>
                                      </p:cBhvr>
                                      <p:tavLst>
                                        <p:tav tm="0">
                                          <p:val>
                                            <p:strVal val="#ppt_w*.05"/>
                                          </p:val>
                                        </p:tav>
                                        <p:tav tm="100000">
                                          <p:val>
                                            <p:strVal val="#ppt_w"/>
                                          </p:val>
                                        </p:tav>
                                      </p:tavLst>
                                    </p:anim>
                                    <p:anim calcmode="lin" valueType="num">
                                      <p:cBhvr>
                                        <p:cTn id="10" dur="2000" fill="hold"/>
                                        <p:tgtEl>
                                          <p:spTgt spid="3072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072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072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072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0724"/>
                                        </p:tgtEl>
                                      </p:cBhvr>
                                    </p:animEffect>
                                  </p:childTnLst>
                                </p:cTn>
                              </p:par>
                            </p:childTnLst>
                          </p:cTn>
                        </p:par>
                        <p:par>
                          <p:cTn id="15" fill="hold">
                            <p:stCondLst>
                              <p:cond delay="2000"/>
                            </p:stCondLst>
                            <p:childTnLst>
                              <p:par>
                                <p:cTn id="16" presetID="29" presetClass="entr" presetSubtype="0" fill="hold" grpId="0" nodeType="afterEffect">
                                  <p:stCondLst>
                                    <p:cond delay="0"/>
                                  </p:stCondLst>
                                  <p:childTnLst>
                                    <p:set>
                                      <p:cBhvr>
                                        <p:cTn id="17" dur="1" fill="hold">
                                          <p:stCondLst>
                                            <p:cond delay="0"/>
                                          </p:stCondLst>
                                        </p:cTn>
                                        <p:tgtEl>
                                          <p:spTgt spid="30725"/>
                                        </p:tgtEl>
                                        <p:attrNameLst>
                                          <p:attrName>style.visibility</p:attrName>
                                        </p:attrNameLst>
                                      </p:cBhvr>
                                      <p:to>
                                        <p:strVal val="visible"/>
                                      </p:to>
                                    </p:set>
                                    <p:anim calcmode="lin" valueType="num">
                                      <p:cBhvr>
                                        <p:cTn id="18" dur="1000" fill="hold"/>
                                        <p:tgtEl>
                                          <p:spTgt spid="30725"/>
                                        </p:tgtEl>
                                        <p:attrNameLst>
                                          <p:attrName>ppt_x</p:attrName>
                                        </p:attrNameLst>
                                      </p:cBhvr>
                                      <p:tavLst>
                                        <p:tav tm="0">
                                          <p:val>
                                            <p:strVal val="#ppt_x-.2"/>
                                          </p:val>
                                        </p:tav>
                                        <p:tav tm="100000">
                                          <p:val>
                                            <p:strVal val="#ppt_x"/>
                                          </p:val>
                                        </p:tav>
                                      </p:tavLst>
                                    </p:anim>
                                    <p:anim calcmode="lin" valueType="num">
                                      <p:cBhvr>
                                        <p:cTn id="19" dur="1000" fill="hold"/>
                                        <p:tgtEl>
                                          <p:spTgt spid="3072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0725"/>
                                        </p:tgtEl>
                                      </p:cBhvr>
                                    </p:animEffect>
                                  </p:childTnLst>
                                </p:cTn>
                              </p:par>
                            </p:childTnLst>
                          </p:cTn>
                        </p:par>
                        <p:par>
                          <p:cTn id="21" fill="hold">
                            <p:stCondLst>
                              <p:cond delay="3000"/>
                            </p:stCondLst>
                            <p:childTnLst>
                              <p:par>
                                <p:cTn id="22" presetID="43" presetClass="entr" presetSubtype="0" fill="hold" grpId="0" nodeType="afterEffect">
                                  <p:stCondLst>
                                    <p:cond delay="0"/>
                                  </p:stCondLst>
                                  <p:childTnLst>
                                    <p:set>
                                      <p:cBhvr>
                                        <p:cTn id="23" dur="1" fill="hold">
                                          <p:stCondLst>
                                            <p:cond delay="0"/>
                                          </p:stCondLst>
                                        </p:cTn>
                                        <p:tgtEl>
                                          <p:spTgt spid="30723">
                                            <p:txEl>
                                              <p:pRg st="0" end="0"/>
                                            </p:txEl>
                                          </p:spTgt>
                                        </p:tgtEl>
                                        <p:attrNameLst>
                                          <p:attrName>style.visibility</p:attrName>
                                        </p:attrNameLst>
                                      </p:cBhvr>
                                      <p:to>
                                        <p:strVal val="visible"/>
                                      </p:to>
                                    </p:set>
                                    <p:animEffect transition="in" filter="fade">
                                      <p:cBhvr>
                                        <p:cTn id="24" dur="100"/>
                                        <p:tgtEl>
                                          <p:spTgt spid="30723">
                                            <p:txEl>
                                              <p:pRg st="0" end="0"/>
                                            </p:txEl>
                                          </p:spTgt>
                                        </p:tgtEl>
                                      </p:cBhvr>
                                    </p:animEffect>
                                    <p:anim calcmode="lin" valueType="num">
                                      <p:cBhvr>
                                        <p:cTn id="25" dur="4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26" dur="400" fill="hold"/>
                                        <p:tgtEl>
                                          <p:spTgt spid="30723">
                                            <p:txEl>
                                              <p:pRg st="0" end="0"/>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07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07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9" fill="hold">
                            <p:stCondLst>
                              <p:cond delay="4000"/>
                            </p:stCondLst>
                            <p:childTnLst>
                              <p:par>
                                <p:cTn id="30" presetID="43" presetClass="entr" presetSubtype="0" fill="hold" grpId="0" nodeType="afterEffect">
                                  <p:stCondLst>
                                    <p:cond delay="0"/>
                                  </p:stCondLst>
                                  <p:childTnLst>
                                    <p:set>
                                      <p:cBhvr>
                                        <p:cTn id="31" dur="1" fill="hold">
                                          <p:stCondLst>
                                            <p:cond delay="0"/>
                                          </p:stCondLst>
                                        </p:cTn>
                                        <p:tgtEl>
                                          <p:spTgt spid="30723">
                                            <p:txEl>
                                              <p:pRg st="1" end="1"/>
                                            </p:txEl>
                                          </p:spTgt>
                                        </p:tgtEl>
                                        <p:attrNameLst>
                                          <p:attrName>style.visibility</p:attrName>
                                        </p:attrNameLst>
                                      </p:cBhvr>
                                      <p:to>
                                        <p:strVal val="visible"/>
                                      </p:to>
                                    </p:set>
                                    <p:animEffect transition="in" filter="fade">
                                      <p:cBhvr>
                                        <p:cTn id="32" dur="100"/>
                                        <p:tgtEl>
                                          <p:spTgt spid="30723">
                                            <p:txEl>
                                              <p:pRg st="1" end="1"/>
                                            </p:txEl>
                                          </p:spTgt>
                                        </p:tgtEl>
                                      </p:cBhvr>
                                    </p:animEffect>
                                    <p:anim calcmode="lin" valueType="num">
                                      <p:cBhvr>
                                        <p:cTn id="33" dur="4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34" dur="400" fill="hold"/>
                                        <p:tgtEl>
                                          <p:spTgt spid="30723">
                                            <p:txEl>
                                              <p:pRg st="1" end="1"/>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07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07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7" fill="hold">
                            <p:stCondLst>
                              <p:cond delay="5000"/>
                            </p:stCondLst>
                            <p:childTnLst>
                              <p:par>
                                <p:cTn id="38" presetID="43" presetClass="entr" presetSubtype="0" fill="hold" grpId="0" nodeType="afterEffect">
                                  <p:stCondLst>
                                    <p:cond delay="0"/>
                                  </p:stCondLst>
                                  <p:childTnLst>
                                    <p:set>
                                      <p:cBhvr>
                                        <p:cTn id="39" dur="1" fill="hold">
                                          <p:stCondLst>
                                            <p:cond delay="0"/>
                                          </p:stCondLst>
                                        </p:cTn>
                                        <p:tgtEl>
                                          <p:spTgt spid="30723">
                                            <p:txEl>
                                              <p:pRg st="2" end="2"/>
                                            </p:txEl>
                                          </p:spTgt>
                                        </p:tgtEl>
                                        <p:attrNameLst>
                                          <p:attrName>style.visibility</p:attrName>
                                        </p:attrNameLst>
                                      </p:cBhvr>
                                      <p:to>
                                        <p:strVal val="visible"/>
                                      </p:to>
                                    </p:set>
                                    <p:animEffect transition="in" filter="fade">
                                      <p:cBhvr>
                                        <p:cTn id="40" dur="100"/>
                                        <p:tgtEl>
                                          <p:spTgt spid="30723">
                                            <p:txEl>
                                              <p:pRg st="2" end="2"/>
                                            </p:txEl>
                                          </p:spTgt>
                                        </p:tgtEl>
                                      </p:cBhvr>
                                    </p:animEffect>
                                    <p:anim calcmode="lin" valueType="num">
                                      <p:cBhvr>
                                        <p:cTn id="41" dur="4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30723">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3072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3072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4" grpId="0" animBg="1"/>
      <p:bldP spid="307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1476375" y="981075"/>
            <a:ext cx="7354888" cy="4176713"/>
          </a:xfrm>
        </p:spPr>
        <p:txBody>
          <a:bodyPr/>
          <a:lstStyle/>
          <a:p>
            <a:pPr>
              <a:lnSpc>
                <a:spcPct val="80000"/>
              </a:lnSpc>
            </a:pPr>
            <a:r>
              <a:rPr lang="ru-RU" sz="1800"/>
              <a:t>     </a:t>
            </a:r>
            <a:r>
              <a:rPr lang="ru-RU" sz="1800">
                <a:solidFill>
                  <a:schemeClr val="accent2"/>
                </a:solidFill>
              </a:rPr>
              <a:t>Стекло известно людям уже около 55 веков. Самые древние образцы обнаружены в Египте. В Индии, Корее, Японии найдены стеклянные изделия, возраст которых относится к 2000 году до нашей эры.</a:t>
            </a:r>
          </a:p>
          <a:p>
            <a:pPr>
              <a:lnSpc>
                <a:spcPct val="80000"/>
              </a:lnSpc>
            </a:pPr>
            <a:r>
              <a:rPr lang="ru-RU" sz="1800">
                <a:solidFill>
                  <a:schemeClr val="accent2"/>
                </a:solidFill>
              </a:rPr>
              <a:t>      Раскопки свидетельствуют, что на Руси знали секреты производства стекла более тысячи лет назад. А первое упоминание о русском стекольном заводе (он был построен под Москвой возле деревни Духанино) относится к 1634 году.</a:t>
            </a:r>
            <a:br>
              <a:rPr lang="ru-RU" sz="1800">
                <a:solidFill>
                  <a:schemeClr val="accent2"/>
                </a:solidFill>
              </a:rPr>
            </a:br>
            <a:endParaRPr lang="ru-RU" sz="1800">
              <a:solidFill>
                <a:schemeClr val="accent2"/>
              </a:solidFill>
            </a:endParaRPr>
          </a:p>
          <a:p>
            <a:pPr>
              <a:lnSpc>
                <a:spcPct val="80000"/>
              </a:lnSpc>
            </a:pPr>
            <a:r>
              <a:rPr lang="ru-RU" sz="1800">
                <a:solidFill>
                  <a:schemeClr val="accent2"/>
                </a:solidFill>
              </a:rPr>
              <a:t>Несмотря на столь древнюю историю, массовый характер производство стекла приобрело лишь в конце прошлого столетия благодаря изобретению печи Сименса-Мартина и заводскому производству соды. А уж листовое стекло - вещь и вовсе современная. Технология его изготовления была разработана в нашем веке. </a:t>
            </a:r>
            <a:br>
              <a:rPr lang="ru-RU" sz="1800">
                <a:solidFill>
                  <a:schemeClr val="accent2"/>
                </a:solidFill>
              </a:rPr>
            </a:br>
            <a:r>
              <a:rPr lang="ru-RU" sz="1800">
                <a:solidFill>
                  <a:schemeClr val="accent2"/>
                </a:solidFill>
              </a:rPr>
              <a:t/>
            </a:r>
            <a:br>
              <a:rPr lang="ru-RU" sz="1800">
                <a:solidFill>
                  <a:schemeClr val="accent2"/>
                </a:solidFill>
              </a:rPr>
            </a:br>
            <a:endParaRPr lang="ru-RU" sz="1800">
              <a:solidFill>
                <a:schemeClr val="accent2"/>
              </a:solidFill>
            </a:endParaRPr>
          </a:p>
        </p:txBody>
      </p:sp>
      <p:sp>
        <p:nvSpPr>
          <p:cNvPr id="32772" name="WordArt 4"/>
          <p:cNvSpPr>
            <a:spLocks noChangeArrowheads="1" noChangeShapeType="1" noTextEdit="1"/>
          </p:cNvSpPr>
          <p:nvPr/>
        </p:nvSpPr>
        <p:spPr bwMode="auto">
          <a:xfrm>
            <a:off x="395288" y="333375"/>
            <a:ext cx="2808287" cy="503238"/>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стекло</a:t>
            </a:r>
          </a:p>
        </p:txBody>
      </p:sp>
      <p:sp>
        <p:nvSpPr>
          <p:cNvPr id="32773" name="WordArt 5"/>
          <p:cNvSpPr>
            <a:spLocks noChangeArrowheads="1" noChangeShapeType="1" noTextEdit="1"/>
          </p:cNvSpPr>
          <p:nvPr/>
        </p:nvSpPr>
        <p:spPr bwMode="auto">
          <a:xfrm rot="5400000">
            <a:off x="-1945481" y="3466307"/>
            <a:ext cx="5400675" cy="719137"/>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это интересно</a:t>
            </a:r>
          </a:p>
        </p:txBody>
      </p:sp>
      <p:pic>
        <p:nvPicPr>
          <p:cNvPr id="32774" name="Picture 6"/>
          <p:cNvPicPr>
            <a:picLocks noChangeAspect="1" noChangeArrowheads="1"/>
          </p:cNvPicPr>
          <p:nvPr/>
        </p:nvPicPr>
        <p:blipFill>
          <a:blip r:embed="rId2" cstate="email"/>
          <a:srcRect/>
          <a:stretch>
            <a:fillRect/>
          </a:stretch>
        </p:blipFill>
        <p:spPr bwMode="auto">
          <a:xfrm>
            <a:off x="5508625" y="4437063"/>
            <a:ext cx="3421063" cy="2239962"/>
          </a:xfrm>
          <a:prstGeom prst="rect">
            <a:avLst/>
          </a:prstGeom>
          <a:noFill/>
          <a:ln w="57150" cmpd="thickThin">
            <a:solidFill>
              <a:srgbClr val="FFFF00"/>
            </a:solidFill>
            <a:miter lim="800000"/>
            <a:headEnd/>
            <a:tailEnd/>
          </a:ln>
          <a:effectLst>
            <a:outerShdw dist="107763" dir="13500000" algn="ctr" rotWithShape="0">
              <a:srgbClr val="808080">
                <a:alpha val="50000"/>
              </a:srgbClr>
            </a:outerShdw>
          </a:effectLst>
        </p:spPr>
      </p:pic>
      <p:pic>
        <p:nvPicPr>
          <p:cNvPr id="32776" name="Picture 8"/>
          <p:cNvPicPr>
            <a:picLocks noChangeAspect="1" noChangeArrowheads="1"/>
          </p:cNvPicPr>
          <p:nvPr/>
        </p:nvPicPr>
        <p:blipFill>
          <a:blip r:embed="rId3" cstate="email"/>
          <a:srcRect/>
          <a:stretch>
            <a:fillRect/>
          </a:stretch>
        </p:blipFill>
        <p:spPr bwMode="auto">
          <a:xfrm>
            <a:off x="2124075" y="4868863"/>
            <a:ext cx="2232025" cy="1506537"/>
          </a:xfrm>
          <a:prstGeom prst="rect">
            <a:avLst/>
          </a:prstGeom>
          <a:noFill/>
          <a:ln w="57150" cmpd="thickThin">
            <a:solidFill>
              <a:srgbClr val="FFFF00"/>
            </a:solidFill>
            <a:miter lim="800000"/>
            <a:headEnd/>
            <a:tailEnd/>
          </a:ln>
          <a:effectLst>
            <a:outerShdw dist="107763" dir="135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decel="50000" fill="hold">
                                          <p:stCondLst>
                                            <p:cond delay="0"/>
                                          </p:stCondLst>
                                        </p:cTn>
                                        <p:tgtEl>
                                          <p:spTgt spid="3277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277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2772"/>
                                        </p:tgtEl>
                                        <p:attrNameLst>
                                          <p:attrName>ppt_w</p:attrName>
                                        </p:attrNameLst>
                                      </p:cBhvr>
                                      <p:tavLst>
                                        <p:tav tm="0">
                                          <p:val>
                                            <p:strVal val="#ppt_w*.05"/>
                                          </p:val>
                                        </p:tav>
                                        <p:tav tm="100000">
                                          <p:val>
                                            <p:strVal val="#ppt_w"/>
                                          </p:val>
                                        </p:tav>
                                      </p:tavLst>
                                    </p:anim>
                                    <p:anim calcmode="lin" valueType="num">
                                      <p:cBhvr>
                                        <p:cTn id="10" dur="2000" fill="hold"/>
                                        <p:tgtEl>
                                          <p:spTgt spid="3277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277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277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277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2772"/>
                                        </p:tgtEl>
                                      </p:cBhvr>
                                    </p:animEffect>
                                  </p:childTnLst>
                                </p:cTn>
                              </p:par>
                            </p:childTnLst>
                          </p:cTn>
                        </p:par>
                        <p:par>
                          <p:cTn id="15" fill="hold">
                            <p:stCondLst>
                              <p:cond delay="2000"/>
                            </p:stCondLst>
                            <p:childTnLst>
                              <p:par>
                                <p:cTn id="16" presetID="21" presetClass="entr" presetSubtype="4" fill="hold" grpId="0" nodeType="afterEffect">
                                  <p:stCondLst>
                                    <p:cond delay="0"/>
                                  </p:stCondLst>
                                  <p:childTnLst>
                                    <p:set>
                                      <p:cBhvr>
                                        <p:cTn id="17" dur="1" fill="hold">
                                          <p:stCondLst>
                                            <p:cond delay="0"/>
                                          </p:stCondLst>
                                        </p:cTn>
                                        <p:tgtEl>
                                          <p:spTgt spid="32773"/>
                                        </p:tgtEl>
                                        <p:attrNameLst>
                                          <p:attrName>style.visibility</p:attrName>
                                        </p:attrNameLst>
                                      </p:cBhvr>
                                      <p:to>
                                        <p:strVal val="visible"/>
                                      </p:to>
                                    </p:set>
                                    <p:animEffect transition="in" filter="wheel(4)">
                                      <p:cBhvr>
                                        <p:cTn id="18" dur="2000"/>
                                        <p:tgtEl>
                                          <p:spTgt spid="32773"/>
                                        </p:tgtEl>
                                      </p:cBhvr>
                                    </p:animEffect>
                                  </p:childTnLst>
                                </p:cTn>
                              </p:par>
                            </p:childTnLst>
                          </p:cTn>
                        </p:par>
                        <p:par>
                          <p:cTn id="19" fill="hold">
                            <p:stCondLst>
                              <p:cond delay="4000"/>
                            </p:stCondLst>
                            <p:childTnLst>
                              <p:par>
                                <p:cTn id="20" presetID="17" presetClass="entr" presetSubtype="4" fill="hold" grpId="0" nodeType="afterEffect">
                                  <p:stCondLst>
                                    <p:cond delay="0"/>
                                  </p:stCondLst>
                                  <p:childTnLst>
                                    <p:set>
                                      <p:cBhvr>
                                        <p:cTn id="21" dur="1" fill="hold">
                                          <p:stCondLst>
                                            <p:cond delay="0"/>
                                          </p:stCondLst>
                                        </p:cTn>
                                        <p:tgtEl>
                                          <p:spTgt spid="32771">
                                            <p:txEl>
                                              <p:pRg st="0" end="0"/>
                                            </p:txEl>
                                          </p:spTgt>
                                        </p:tgtEl>
                                        <p:attrNameLst>
                                          <p:attrName>style.visibility</p:attrName>
                                        </p:attrNameLst>
                                      </p:cBhvr>
                                      <p:to>
                                        <p:strVal val="visible"/>
                                      </p:to>
                                    </p:set>
                                    <p:anim calcmode="lin" valueType="num">
                                      <p:cBhvr>
                                        <p:cTn id="22"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0" end="0"/>
                                            </p:txEl>
                                          </p:spTgt>
                                        </p:tgtEl>
                                        <p:attrNameLst>
                                          <p:attrName>ppt_y</p:attrName>
                                        </p:attrNameLst>
                                      </p:cBhvr>
                                      <p:tavLst>
                                        <p:tav tm="0">
                                          <p:val>
                                            <p:strVal val="#ppt_y+#ppt_h/2"/>
                                          </p:val>
                                        </p:tav>
                                        <p:tav tm="100000">
                                          <p:val>
                                            <p:strVal val="#ppt_y"/>
                                          </p:val>
                                        </p:tav>
                                      </p:tavLst>
                                    </p:anim>
                                    <p:anim calcmode="lin" valueType="num">
                                      <p:cBhvr>
                                        <p:cTn id="24" dur="1000" fill="hold"/>
                                        <p:tgtEl>
                                          <p:spTgt spid="32771">
                                            <p:txEl>
                                              <p:pRg st="0" end="0"/>
                                            </p:txEl>
                                          </p:spTgt>
                                        </p:tgtEl>
                                        <p:attrNameLst>
                                          <p:attrName>ppt_w</p:attrName>
                                        </p:attrNameLst>
                                      </p:cBhvr>
                                      <p:tavLst>
                                        <p:tav tm="0">
                                          <p:val>
                                            <p:strVal val="#ppt_w"/>
                                          </p:val>
                                        </p:tav>
                                        <p:tav tm="100000">
                                          <p:val>
                                            <p:strVal val="#ppt_w"/>
                                          </p:val>
                                        </p:tav>
                                      </p:tavLst>
                                    </p:anim>
                                    <p:anim calcmode="lin" valueType="num">
                                      <p:cBhvr>
                                        <p:cTn id="25" dur="1000" fill="hold"/>
                                        <p:tgtEl>
                                          <p:spTgt spid="32771">
                                            <p:txEl>
                                              <p:pRg st="0" end="0"/>
                                            </p:txEl>
                                          </p:spTgt>
                                        </p:tgtEl>
                                        <p:attrNameLst>
                                          <p:attrName>ppt_h</p:attrName>
                                        </p:attrNameLst>
                                      </p:cBhvr>
                                      <p:tavLst>
                                        <p:tav tm="0">
                                          <p:val>
                                            <p:fltVal val="0"/>
                                          </p:val>
                                        </p:tav>
                                        <p:tav tm="100000">
                                          <p:val>
                                            <p:strVal val="#ppt_h"/>
                                          </p:val>
                                        </p:tav>
                                      </p:tavLst>
                                    </p:anim>
                                  </p:childTnLst>
                                </p:cTn>
                              </p:par>
                            </p:childTnLst>
                          </p:cTn>
                        </p:par>
                        <p:par>
                          <p:cTn id="26" fill="hold">
                            <p:stCondLst>
                              <p:cond delay="5000"/>
                            </p:stCondLst>
                            <p:childTnLst>
                              <p:par>
                                <p:cTn id="27" presetID="17" presetClass="entr" presetSubtype="4" fill="hold" grpId="0" nodeType="afterEffect">
                                  <p:stCondLst>
                                    <p:cond delay="0"/>
                                  </p:stCondLst>
                                  <p:childTnLst>
                                    <p:set>
                                      <p:cBhvr>
                                        <p:cTn id="28" dur="1" fill="hold">
                                          <p:stCondLst>
                                            <p:cond delay="0"/>
                                          </p:stCondLst>
                                        </p:cTn>
                                        <p:tgtEl>
                                          <p:spTgt spid="32771">
                                            <p:txEl>
                                              <p:pRg st="1" end="1"/>
                                            </p:txEl>
                                          </p:spTgt>
                                        </p:tgtEl>
                                        <p:attrNameLst>
                                          <p:attrName>style.visibility</p:attrName>
                                        </p:attrNameLst>
                                      </p:cBhvr>
                                      <p:to>
                                        <p:strVal val="visible"/>
                                      </p:to>
                                    </p:set>
                                    <p:anim calcmode="lin" valueType="num">
                                      <p:cBhvr>
                                        <p:cTn id="29"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1" end="1"/>
                                            </p:txEl>
                                          </p:spTgt>
                                        </p:tgtEl>
                                        <p:attrNameLst>
                                          <p:attrName>ppt_y</p:attrName>
                                        </p:attrNameLst>
                                      </p:cBhvr>
                                      <p:tavLst>
                                        <p:tav tm="0">
                                          <p:val>
                                            <p:strVal val="#ppt_y+#ppt_h/2"/>
                                          </p:val>
                                        </p:tav>
                                        <p:tav tm="100000">
                                          <p:val>
                                            <p:strVal val="#ppt_y"/>
                                          </p:val>
                                        </p:tav>
                                      </p:tavLst>
                                    </p:anim>
                                    <p:anim calcmode="lin" valueType="num">
                                      <p:cBhvr>
                                        <p:cTn id="31" dur="1000" fill="hold"/>
                                        <p:tgtEl>
                                          <p:spTgt spid="32771">
                                            <p:txEl>
                                              <p:pRg st="1" end="1"/>
                                            </p:txEl>
                                          </p:spTgt>
                                        </p:tgtEl>
                                        <p:attrNameLst>
                                          <p:attrName>ppt_w</p:attrName>
                                        </p:attrNameLst>
                                      </p:cBhvr>
                                      <p:tavLst>
                                        <p:tav tm="0">
                                          <p:val>
                                            <p:strVal val="#ppt_w"/>
                                          </p:val>
                                        </p:tav>
                                        <p:tav tm="100000">
                                          <p:val>
                                            <p:strVal val="#ppt_w"/>
                                          </p:val>
                                        </p:tav>
                                      </p:tavLst>
                                    </p:anim>
                                    <p:anim calcmode="lin" valueType="num">
                                      <p:cBhvr>
                                        <p:cTn id="32" dur="1000" fill="hold"/>
                                        <p:tgtEl>
                                          <p:spTgt spid="32771">
                                            <p:txEl>
                                              <p:pRg st="1" end="1"/>
                                            </p:txEl>
                                          </p:spTgt>
                                        </p:tgtEl>
                                        <p:attrNameLst>
                                          <p:attrName>ppt_h</p:attrName>
                                        </p:attrNameLst>
                                      </p:cBhvr>
                                      <p:tavLst>
                                        <p:tav tm="0">
                                          <p:val>
                                            <p:fltVal val="0"/>
                                          </p:val>
                                        </p:tav>
                                        <p:tav tm="100000">
                                          <p:val>
                                            <p:strVal val="#ppt_h"/>
                                          </p:val>
                                        </p:tav>
                                      </p:tavLst>
                                    </p:anim>
                                  </p:childTnLst>
                                </p:cTn>
                              </p:par>
                            </p:childTnLst>
                          </p:cTn>
                        </p:par>
                        <p:par>
                          <p:cTn id="33" fill="hold">
                            <p:stCondLst>
                              <p:cond delay="6000"/>
                            </p:stCondLst>
                            <p:childTnLst>
                              <p:par>
                                <p:cTn id="34" presetID="17" presetClass="entr" presetSubtype="4" fill="hold" grpId="0" nodeType="afterEffect">
                                  <p:stCondLst>
                                    <p:cond delay="0"/>
                                  </p:stCondLst>
                                  <p:childTnLst>
                                    <p:set>
                                      <p:cBhvr>
                                        <p:cTn id="35" dur="1" fill="hold">
                                          <p:stCondLst>
                                            <p:cond delay="0"/>
                                          </p:stCondLst>
                                        </p:cTn>
                                        <p:tgtEl>
                                          <p:spTgt spid="32771">
                                            <p:txEl>
                                              <p:pRg st="2" end="2"/>
                                            </p:txEl>
                                          </p:spTgt>
                                        </p:tgtEl>
                                        <p:attrNameLst>
                                          <p:attrName>style.visibility</p:attrName>
                                        </p:attrNameLst>
                                      </p:cBhvr>
                                      <p:to>
                                        <p:strVal val="visible"/>
                                      </p:to>
                                    </p:set>
                                    <p:anim calcmode="lin" valueType="num">
                                      <p:cBhvr>
                                        <p:cTn id="36"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2771">
                                            <p:txEl>
                                              <p:pRg st="2" end="2"/>
                                            </p:txEl>
                                          </p:spTgt>
                                        </p:tgtEl>
                                        <p:attrNameLst>
                                          <p:attrName>ppt_y</p:attrName>
                                        </p:attrNameLst>
                                      </p:cBhvr>
                                      <p:tavLst>
                                        <p:tav tm="0">
                                          <p:val>
                                            <p:strVal val="#ppt_y+#ppt_h/2"/>
                                          </p:val>
                                        </p:tav>
                                        <p:tav tm="100000">
                                          <p:val>
                                            <p:strVal val="#ppt_y"/>
                                          </p:val>
                                        </p:tav>
                                      </p:tavLst>
                                    </p:anim>
                                    <p:anim calcmode="lin" valueType="num">
                                      <p:cBhvr>
                                        <p:cTn id="38" dur="1000" fill="hold"/>
                                        <p:tgtEl>
                                          <p:spTgt spid="32771">
                                            <p:txEl>
                                              <p:pRg st="2" end="2"/>
                                            </p:txEl>
                                          </p:spTgt>
                                        </p:tgtEl>
                                        <p:attrNameLst>
                                          <p:attrName>ppt_w</p:attrName>
                                        </p:attrNameLst>
                                      </p:cBhvr>
                                      <p:tavLst>
                                        <p:tav tm="0">
                                          <p:val>
                                            <p:strVal val="#ppt_w"/>
                                          </p:val>
                                        </p:tav>
                                        <p:tav tm="100000">
                                          <p:val>
                                            <p:strVal val="#ppt_w"/>
                                          </p:val>
                                        </p:tav>
                                      </p:tavLst>
                                    </p:anim>
                                    <p:anim calcmode="lin" valueType="num">
                                      <p:cBhvr>
                                        <p:cTn id="39" dur="1000" fill="hold"/>
                                        <p:tgtEl>
                                          <p:spTgt spid="3277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2" grpId="0" animBg="1"/>
      <p:bldP spid="327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solidFill>
            <a:srgbClr val="CCFF33"/>
          </a:solidFill>
          <a:ln w="38100" cap="flat">
            <a:solidFill>
              <a:srgbClr val="00FF00"/>
            </a:solidFill>
            <a:prstDash val="dashDot"/>
          </a:ln>
        </p:spPr>
        <p:txBody>
          <a:bodyPr/>
          <a:lstStyle/>
          <a:p>
            <a:pPr algn="ctr">
              <a:lnSpc>
                <a:spcPct val="90000"/>
              </a:lnSpc>
              <a:buFontTx/>
              <a:buNone/>
            </a:pPr>
            <a:r>
              <a:rPr lang="ru-RU" sz="2400"/>
              <a:t> </a:t>
            </a:r>
            <a:r>
              <a:rPr lang="ru-RU" sz="2400" i="1">
                <a:solidFill>
                  <a:srgbClr val="5F5F5F"/>
                </a:solidFill>
              </a:rPr>
              <a:t>(в переводе с латинского «</a:t>
            </a:r>
            <a:r>
              <a:rPr lang="ru-RU" sz="2400" i="1">
                <a:solidFill>
                  <a:srgbClr val="006600"/>
                </a:solidFill>
              </a:rPr>
              <a:t>битый камень</a:t>
            </a:r>
            <a:r>
              <a:rPr lang="ru-RU" sz="2400" i="1">
                <a:solidFill>
                  <a:srgbClr val="5F5F5F"/>
                </a:solidFill>
              </a:rPr>
              <a:t>») — один из основных строительных материалов; гидравлическое минеральное вяжущее, приобретающее при затвердевании высокую прочность, вещество. Его называют гидравлическим, поскольку набор прочности и затвердевание происходит в присутствии воды; полученные из цементных минералов и воды твёрдые соединения водостойки, то есть нерастворимы в воде. Его называют минеральным, поскольку исходные материалы, используемые для его получения, — минеральной природы (горные породы или продукты их выветривания).</a:t>
            </a:r>
          </a:p>
        </p:txBody>
      </p:sp>
      <p:sp>
        <p:nvSpPr>
          <p:cNvPr id="12292" name="WordArt 4"/>
          <p:cNvSpPr>
            <a:spLocks noChangeArrowheads="1" noChangeShapeType="1" noTextEdit="1"/>
          </p:cNvSpPr>
          <p:nvPr/>
        </p:nvSpPr>
        <p:spPr bwMode="auto">
          <a:xfrm>
            <a:off x="2700338" y="476250"/>
            <a:ext cx="3743325" cy="812800"/>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цемент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anim calcmode="lin" valueType="num">
                                      <p:cBhvr>
                                        <p:cTn id="8" dur="2000" fill="hold"/>
                                        <p:tgtEl>
                                          <p:spTgt spid="12292"/>
                                        </p:tgtEl>
                                        <p:attrNameLst>
                                          <p:attrName>style.rotation</p:attrName>
                                        </p:attrNameLst>
                                      </p:cBhvr>
                                      <p:tavLst>
                                        <p:tav tm="0">
                                          <p:val>
                                            <p:fltVal val="720"/>
                                          </p:val>
                                        </p:tav>
                                        <p:tav tm="100000">
                                          <p:val>
                                            <p:fltVal val="0"/>
                                          </p:val>
                                        </p:tav>
                                      </p:tavLst>
                                    </p:anim>
                                    <p:anim calcmode="lin" valueType="num">
                                      <p:cBhvr>
                                        <p:cTn id="9" dur="2000" fill="hold"/>
                                        <p:tgtEl>
                                          <p:spTgt spid="12292"/>
                                        </p:tgtEl>
                                        <p:attrNameLst>
                                          <p:attrName>ppt_h</p:attrName>
                                        </p:attrNameLst>
                                      </p:cBhvr>
                                      <p:tavLst>
                                        <p:tav tm="0">
                                          <p:val>
                                            <p:fltVal val="0"/>
                                          </p:val>
                                        </p:tav>
                                        <p:tav tm="100000">
                                          <p:val>
                                            <p:strVal val="#ppt_h"/>
                                          </p:val>
                                        </p:tav>
                                      </p:tavLst>
                                    </p:anim>
                                    <p:anim calcmode="lin" valueType="num">
                                      <p:cBhvr>
                                        <p:cTn id="10" dur="2000" fill="hold"/>
                                        <p:tgtEl>
                                          <p:spTgt spid="1229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2291">
                                            <p:bg/>
                                          </p:spTgt>
                                        </p:tgtEl>
                                        <p:attrNameLst>
                                          <p:attrName>style.visibility</p:attrName>
                                        </p:attrNameLst>
                                      </p:cBhvr>
                                      <p:to>
                                        <p:strVal val="visible"/>
                                      </p:to>
                                    </p:set>
                                    <p:animEffect transition="in" filter="wipe(left)">
                                      <p:cBhvr>
                                        <p:cTn id="14" dur="2000"/>
                                        <p:tgtEl>
                                          <p:spTgt spid="12291">
                                            <p:bg/>
                                          </p:spTgt>
                                        </p:tgtEl>
                                      </p:cBhvr>
                                    </p:animEffect>
                                  </p:childTnLst>
                                </p:cTn>
                              </p:par>
                            </p:childTnLst>
                          </p:cTn>
                        </p:par>
                        <p:par>
                          <p:cTn id="15" fill="hold">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12291">
                                            <p:txEl>
                                              <p:pRg st="0" end="0"/>
                                            </p:txEl>
                                          </p:spTgt>
                                        </p:tgtEl>
                                        <p:attrNameLst>
                                          <p:attrName>style.visibility</p:attrName>
                                        </p:attrNameLst>
                                      </p:cBhvr>
                                      <p:to>
                                        <p:strVal val="visible"/>
                                      </p:to>
                                    </p:set>
                                    <p:animEffect transition="in" filter="wipe(left)">
                                      <p:cBhvr>
                                        <p:cTn id="18"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P spid="12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68313" y="3213100"/>
            <a:ext cx="8229600" cy="1008063"/>
          </a:xfrm>
        </p:spPr>
        <p:txBody>
          <a:bodyPr/>
          <a:lstStyle/>
          <a:p>
            <a:pPr algn="ctr">
              <a:buFontTx/>
              <a:buNone/>
            </a:pPr>
            <a:r>
              <a:rPr lang="ru-RU" sz="1800">
                <a:solidFill>
                  <a:srgbClr val="5F5F5F"/>
                </a:solidFill>
              </a:rPr>
              <a:t>Для изготовления цемента сначала добывают известняк и глину. Известняк (приблизительно 75 % количества) измельчают и тщательно перемешивают с глиной (примерно 25 % смеси). </a:t>
            </a:r>
          </a:p>
        </p:txBody>
      </p:sp>
      <p:sp>
        <p:nvSpPr>
          <p:cNvPr id="21508" name="WordArt 4"/>
          <p:cNvSpPr>
            <a:spLocks noChangeArrowheads="1" noChangeShapeType="1" noTextEdit="1"/>
          </p:cNvSpPr>
          <p:nvPr/>
        </p:nvSpPr>
        <p:spPr bwMode="auto">
          <a:xfrm>
            <a:off x="395288" y="260350"/>
            <a:ext cx="3097212" cy="431800"/>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цемент</a:t>
            </a:r>
          </a:p>
        </p:txBody>
      </p:sp>
      <p:sp>
        <p:nvSpPr>
          <p:cNvPr id="21509" name="Oval 5"/>
          <p:cNvSpPr>
            <a:spLocks noChangeArrowheads="1"/>
          </p:cNvSpPr>
          <p:nvPr/>
        </p:nvSpPr>
        <p:spPr bwMode="auto">
          <a:xfrm>
            <a:off x="4643438" y="765175"/>
            <a:ext cx="4105275" cy="2016125"/>
          </a:xfrm>
          <a:prstGeom prst="ellipse">
            <a:avLst/>
          </a:prstGeom>
          <a:solidFill>
            <a:srgbClr val="CCFF33"/>
          </a:solidFill>
          <a:ln w="28575" cap="rnd">
            <a:solidFill>
              <a:schemeClr val="accent2"/>
            </a:solidFill>
            <a:prstDash val="sysDot"/>
            <a:round/>
            <a:headEnd/>
            <a:tailEnd/>
          </a:ln>
          <a:effectLst/>
        </p:spPr>
        <p:txBody>
          <a:bodyPr wrap="none" anchor="ctr"/>
          <a:lstStyle/>
          <a:p>
            <a:endParaRPr lang="ru-RU"/>
          </a:p>
        </p:txBody>
      </p:sp>
      <p:sp>
        <p:nvSpPr>
          <p:cNvPr id="21510" name="WordArt 6" descr="Бумажный пакет"/>
          <p:cNvSpPr>
            <a:spLocks noChangeArrowheads="1" noChangeShapeType="1" noTextEdit="1"/>
          </p:cNvSpPr>
          <p:nvPr/>
        </p:nvSpPr>
        <p:spPr bwMode="auto">
          <a:xfrm>
            <a:off x="5795963" y="1916113"/>
            <a:ext cx="1990725" cy="400050"/>
          </a:xfrm>
          <a:prstGeom prst="rect">
            <a:avLst/>
          </a:prstGeom>
        </p:spPr>
        <p:txBody>
          <a:bodyPr wrap="none" fromWordArt="1">
            <a:prstTxWarp prst="textPlain">
              <a:avLst>
                <a:gd name="adj" fmla="val 50000"/>
              </a:avLst>
            </a:prstTxWarp>
          </a:bodyPr>
          <a:lstStyle/>
          <a:p>
            <a:pPr algn="ctr"/>
            <a:r>
              <a:rPr lang="ru-RU" sz="28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изготовление</a:t>
            </a:r>
          </a:p>
        </p:txBody>
      </p:sp>
      <p:sp>
        <p:nvSpPr>
          <p:cNvPr id="21512" name="Rectangle 8"/>
          <p:cNvSpPr>
            <a:spLocks noChangeArrowheads="1"/>
          </p:cNvSpPr>
          <p:nvPr/>
        </p:nvSpPr>
        <p:spPr bwMode="auto">
          <a:xfrm>
            <a:off x="539750" y="4149725"/>
            <a:ext cx="8207375" cy="2403475"/>
          </a:xfrm>
          <a:prstGeom prst="rect">
            <a:avLst/>
          </a:prstGeom>
          <a:noFill/>
          <a:ln w="9525">
            <a:noFill/>
            <a:miter lim="800000"/>
            <a:headEnd/>
            <a:tailEnd/>
          </a:ln>
          <a:effectLst/>
        </p:spPr>
        <p:txBody>
          <a:bodyPr anchor="ctr">
            <a:spAutoFit/>
          </a:bodyPr>
          <a:lstStyle/>
          <a:p>
            <a:pPr algn="ctr"/>
            <a:r>
              <a:rPr lang="ru-RU" sz="2800">
                <a:solidFill>
                  <a:srgbClr val="5F5F5F"/>
                </a:solidFill>
              </a:rPr>
              <a:t>Эта смесь (шлам), вводится во вращающуюся печь (длиной до 200 м и диаметром до 2—7 м) и обжигается при температуре около 1450 °C — так называемой температуре спекания. При этой температуре материал начинает оплавляться (спекаться), он покидает печь в виде более или менее крупных комьев клинкера</a:t>
            </a:r>
          </a:p>
          <a:p>
            <a:pPr algn="ctr"/>
            <a:r>
              <a:rPr lang="ru-RU" sz="2800">
                <a:solidFill>
                  <a:srgbClr val="5F5F5F"/>
                </a:solidFill>
              </a:rPr>
              <a:t> После выхода из вращающейся печи клинкер попадает в охладитель, где происходит его резкое охлаждение от 1300 до 130 °С. После клинкер измельчается с небольшой добавкой гипса (максимум 6 %). </a:t>
            </a:r>
          </a:p>
        </p:txBody>
      </p:sp>
      <p:pic>
        <p:nvPicPr>
          <p:cNvPr id="21513" name="Picture 9"/>
          <p:cNvPicPr>
            <a:picLocks noChangeAspect="1" noChangeArrowheads="1"/>
          </p:cNvPicPr>
          <p:nvPr/>
        </p:nvPicPr>
        <p:blipFill>
          <a:blip r:embed="rId3" cstate="email"/>
          <a:srcRect/>
          <a:stretch>
            <a:fillRect/>
          </a:stretch>
        </p:blipFill>
        <p:spPr bwMode="auto">
          <a:xfrm>
            <a:off x="971550" y="873125"/>
            <a:ext cx="3405188" cy="2171700"/>
          </a:xfrm>
          <a:prstGeom prst="rect">
            <a:avLst/>
          </a:prstGeom>
          <a:noFill/>
          <a:ln w="28575">
            <a:solidFill>
              <a:srgbClr val="00FF00"/>
            </a:solidFill>
            <a:miter lim="800000"/>
            <a:headEnd/>
            <a:tailEnd/>
          </a:ln>
          <a:effectLst>
            <a:outerShdw dist="107763" dir="81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anim calcmode="lin" valueType="num">
                                      <p:cBhvr>
                                        <p:cTn id="8" dur="2000" fill="hold"/>
                                        <p:tgtEl>
                                          <p:spTgt spid="21508"/>
                                        </p:tgtEl>
                                        <p:attrNameLst>
                                          <p:attrName>style.rotation</p:attrName>
                                        </p:attrNameLst>
                                      </p:cBhvr>
                                      <p:tavLst>
                                        <p:tav tm="0">
                                          <p:val>
                                            <p:fltVal val="720"/>
                                          </p:val>
                                        </p:tav>
                                        <p:tav tm="100000">
                                          <p:val>
                                            <p:fltVal val="0"/>
                                          </p:val>
                                        </p:tav>
                                      </p:tavLst>
                                    </p:anim>
                                    <p:anim calcmode="lin" valueType="num">
                                      <p:cBhvr>
                                        <p:cTn id="9" dur="2000" fill="hold"/>
                                        <p:tgtEl>
                                          <p:spTgt spid="21508"/>
                                        </p:tgtEl>
                                        <p:attrNameLst>
                                          <p:attrName>ppt_h</p:attrName>
                                        </p:attrNameLst>
                                      </p:cBhvr>
                                      <p:tavLst>
                                        <p:tav tm="0">
                                          <p:val>
                                            <p:fltVal val="0"/>
                                          </p:val>
                                        </p:tav>
                                        <p:tav tm="100000">
                                          <p:val>
                                            <p:strVal val="#ppt_h"/>
                                          </p:val>
                                        </p:tav>
                                      </p:tavLst>
                                    </p:anim>
                                    <p:anim calcmode="lin" valueType="num">
                                      <p:cBhvr>
                                        <p:cTn id="10" dur="2000" fill="hold"/>
                                        <p:tgtEl>
                                          <p:spTgt spid="2150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21509"/>
                                        </p:tgtEl>
                                        <p:attrNameLst>
                                          <p:attrName>style.visibility</p:attrName>
                                        </p:attrNameLst>
                                      </p:cBhvr>
                                      <p:to>
                                        <p:strVal val="visible"/>
                                      </p:to>
                                    </p:set>
                                    <p:animEffect transition="in" filter="wipe(down)">
                                      <p:cBhvr>
                                        <p:cTn id="14" dur="580">
                                          <p:stCondLst>
                                            <p:cond delay="0"/>
                                          </p:stCondLst>
                                        </p:cTn>
                                        <p:tgtEl>
                                          <p:spTgt spid="21509"/>
                                        </p:tgtEl>
                                      </p:cBhvr>
                                    </p:animEffect>
                                    <p:anim calcmode="lin" valueType="num">
                                      <p:cBhvr>
                                        <p:cTn id="15" dur="1822" tmFilter="0,0; 0.14,0.36; 0.43,0.73; 0.71,0.91; 1.0,1.0">
                                          <p:stCondLst>
                                            <p:cond delay="0"/>
                                          </p:stCondLst>
                                        </p:cTn>
                                        <p:tgtEl>
                                          <p:spTgt spid="2150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150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150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150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1509"/>
                                        </p:tgtEl>
                                        <p:attrNameLst>
                                          <p:attrName>ppt_y</p:attrName>
                                        </p:attrNameLst>
                                      </p:cBhvr>
                                      <p:tavLst>
                                        <p:tav tm="0" fmla="#ppt_y-sin(pi*$)/81">
                                          <p:val>
                                            <p:fltVal val="0"/>
                                          </p:val>
                                        </p:tav>
                                        <p:tav tm="100000">
                                          <p:val>
                                            <p:fltVal val="1"/>
                                          </p:val>
                                        </p:tav>
                                      </p:tavLst>
                                    </p:anim>
                                    <p:animScale>
                                      <p:cBhvr>
                                        <p:cTn id="20" dur="26">
                                          <p:stCondLst>
                                            <p:cond delay="650"/>
                                          </p:stCondLst>
                                        </p:cTn>
                                        <p:tgtEl>
                                          <p:spTgt spid="21509"/>
                                        </p:tgtEl>
                                      </p:cBhvr>
                                      <p:to x="100000" y="60000"/>
                                    </p:animScale>
                                    <p:animScale>
                                      <p:cBhvr>
                                        <p:cTn id="21" dur="166" decel="50000">
                                          <p:stCondLst>
                                            <p:cond delay="676"/>
                                          </p:stCondLst>
                                        </p:cTn>
                                        <p:tgtEl>
                                          <p:spTgt spid="21509"/>
                                        </p:tgtEl>
                                      </p:cBhvr>
                                      <p:to x="100000" y="100000"/>
                                    </p:animScale>
                                    <p:animScale>
                                      <p:cBhvr>
                                        <p:cTn id="22" dur="26">
                                          <p:stCondLst>
                                            <p:cond delay="1312"/>
                                          </p:stCondLst>
                                        </p:cTn>
                                        <p:tgtEl>
                                          <p:spTgt spid="21509"/>
                                        </p:tgtEl>
                                      </p:cBhvr>
                                      <p:to x="100000" y="80000"/>
                                    </p:animScale>
                                    <p:animScale>
                                      <p:cBhvr>
                                        <p:cTn id="23" dur="166" decel="50000">
                                          <p:stCondLst>
                                            <p:cond delay="1338"/>
                                          </p:stCondLst>
                                        </p:cTn>
                                        <p:tgtEl>
                                          <p:spTgt spid="21509"/>
                                        </p:tgtEl>
                                      </p:cBhvr>
                                      <p:to x="100000" y="100000"/>
                                    </p:animScale>
                                    <p:animScale>
                                      <p:cBhvr>
                                        <p:cTn id="24" dur="26">
                                          <p:stCondLst>
                                            <p:cond delay="1642"/>
                                          </p:stCondLst>
                                        </p:cTn>
                                        <p:tgtEl>
                                          <p:spTgt spid="21509"/>
                                        </p:tgtEl>
                                      </p:cBhvr>
                                      <p:to x="100000" y="90000"/>
                                    </p:animScale>
                                    <p:animScale>
                                      <p:cBhvr>
                                        <p:cTn id="25" dur="166" decel="50000">
                                          <p:stCondLst>
                                            <p:cond delay="1668"/>
                                          </p:stCondLst>
                                        </p:cTn>
                                        <p:tgtEl>
                                          <p:spTgt spid="21509"/>
                                        </p:tgtEl>
                                      </p:cBhvr>
                                      <p:to x="100000" y="100000"/>
                                    </p:animScale>
                                    <p:animScale>
                                      <p:cBhvr>
                                        <p:cTn id="26" dur="26">
                                          <p:stCondLst>
                                            <p:cond delay="1808"/>
                                          </p:stCondLst>
                                        </p:cTn>
                                        <p:tgtEl>
                                          <p:spTgt spid="21509"/>
                                        </p:tgtEl>
                                      </p:cBhvr>
                                      <p:to x="100000" y="95000"/>
                                    </p:animScale>
                                    <p:animScale>
                                      <p:cBhvr>
                                        <p:cTn id="27" dur="166" decel="50000">
                                          <p:stCondLst>
                                            <p:cond delay="1834"/>
                                          </p:stCondLst>
                                        </p:cTn>
                                        <p:tgtEl>
                                          <p:spTgt spid="21509"/>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21510"/>
                                        </p:tgtEl>
                                        <p:attrNameLst>
                                          <p:attrName>style.visibility</p:attrName>
                                        </p:attrNameLst>
                                      </p:cBhvr>
                                      <p:to>
                                        <p:strVal val="visible"/>
                                      </p:to>
                                    </p:set>
                                    <p:animEffect transition="in" filter="wipe(down)">
                                      <p:cBhvr>
                                        <p:cTn id="30" dur="580">
                                          <p:stCondLst>
                                            <p:cond delay="0"/>
                                          </p:stCondLst>
                                        </p:cTn>
                                        <p:tgtEl>
                                          <p:spTgt spid="21510"/>
                                        </p:tgtEl>
                                      </p:cBhvr>
                                    </p:animEffect>
                                    <p:anim calcmode="lin" valueType="num">
                                      <p:cBhvr>
                                        <p:cTn id="31" dur="1822" tmFilter="0,0; 0.14,0.36; 0.43,0.73; 0.71,0.91; 1.0,1.0">
                                          <p:stCondLst>
                                            <p:cond delay="0"/>
                                          </p:stCondLst>
                                        </p:cTn>
                                        <p:tgtEl>
                                          <p:spTgt spid="215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15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15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15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1510"/>
                                        </p:tgtEl>
                                        <p:attrNameLst>
                                          <p:attrName>ppt_y</p:attrName>
                                        </p:attrNameLst>
                                      </p:cBhvr>
                                      <p:tavLst>
                                        <p:tav tm="0" fmla="#ppt_y-sin(pi*$)/81">
                                          <p:val>
                                            <p:fltVal val="0"/>
                                          </p:val>
                                        </p:tav>
                                        <p:tav tm="100000">
                                          <p:val>
                                            <p:fltVal val="1"/>
                                          </p:val>
                                        </p:tav>
                                      </p:tavLst>
                                    </p:anim>
                                    <p:animScale>
                                      <p:cBhvr>
                                        <p:cTn id="36" dur="26">
                                          <p:stCondLst>
                                            <p:cond delay="650"/>
                                          </p:stCondLst>
                                        </p:cTn>
                                        <p:tgtEl>
                                          <p:spTgt spid="21510"/>
                                        </p:tgtEl>
                                      </p:cBhvr>
                                      <p:to x="100000" y="60000"/>
                                    </p:animScale>
                                    <p:animScale>
                                      <p:cBhvr>
                                        <p:cTn id="37" dur="166" decel="50000">
                                          <p:stCondLst>
                                            <p:cond delay="676"/>
                                          </p:stCondLst>
                                        </p:cTn>
                                        <p:tgtEl>
                                          <p:spTgt spid="21510"/>
                                        </p:tgtEl>
                                      </p:cBhvr>
                                      <p:to x="100000" y="100000"/>
                                    </p:animScale>
                                    <p:animScale>
                                      <p:cBhvr>
                                        <p:cTn id="38" dur="26">
                                          <p:stCondLst>
                                            <p:cond delay="1312"/>
                                          </p:stCondLst>
                                        </p:cTn>
                                        <p:tgtEl>
                                          <p:spTgt spid="21510"/>
                                        </p:tgtEl>
                                      </p:cBhvr>
                                      <p:to x="100000" y="80000"/>
                                    </p:animScale>
                                    <p:animScale>
                                      <p:cBhvr>
                                        <p:cTn id="39" dur="166" decel="50000">
                                          <p:stCondLst>
                                            <p:cond delay="1338"/>
                                          </p:stCondLst>
                                        </p:cTn>
                                        <p:tgtEl>
                                          <p:spTgt spid="21510"/>
                                        </p:tgtEl>
                                      </p:cBhvr>
                                      <p:to x="100000" y="100000"/>
                                    </p:animScale>
                                    <p:animScale>
                                      <p:cBhvr>
                                        <p:cTn id="40" dur="26">
                                          <p:stCondLst>
                                            <p:cond delay="1642"/>
                                          </p:stCondLst>
                                        </p:cTn>
                                        <p:tgtEl>
                                          <p:spTgt spid="21510"/>
                                        </p:tgtEl>
                                      </p:cBhvr>
                                      <p:to x="100000" y="90000"/>
                                    </p:animScale>
                                    <p:animScale>
                                      <p:cBhvr>
                                        <p:cTn id="41" dur="166" decel="50000">
                                          <p:stCondLst>
                                            <p:cond delay="1668"/>
                                          </p:stCondLst>
                                        </p:cTn>
                                        <p:tgtEl>
                                          <p:spTgt spid="21510"/>
                                        </p:tgtEl>
                                      </p:cBhvr>
                                      <p:to x="100000" y="100000"/>
                                    </p:animScale>
                                    <p:animScale>
                                      <p:cBhvr>
                                        <p:cTn id="42" dur="26">
                                          <p:stCondLst>
                                            <p:cond delay="1808"/>
                                          </p:stCondLst>
                                        </p:cTn>
                                        <p:tgtEl>
                                          <p:spTgt spid="21510"/>
                                        </p:tgtEl>
                                      </p:cBhvr>
                                      <p:to x="100000" y="95000"/>
                                    </p:animScale>
                                    <p:animScale>
                                      <p:cBhvr>
                                        <p:cTn id="43" dur="166" decel="50000">
                                          <p:stCondLst>
                                            <p:cond delay="1834"/>
                                          </p:stCondLst>
                                        </p:cTn>
                                        <p:tgtEl>
                                          <p:spTgt spid="21510"/>
                                        </p:tgtEl>
                                      </p:cBhvr>
                                      <p:to x="100000" y="100000"/>
                                    </p:animScale>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21507">
                                            <p:txEl>
                                              <p:pRg st="0" end="0"/>
                                            </p:txEl>
                                          </p:spTgt>
                                        </p:tgtEl>
                                        <p:attrNameLst>
                                          <p:attrName>style.visibility</p:attrName>
                                        </p:attrNameLst>
                                      </p:cBhvr>
                                      <p:to>
                                        <p:strVal val="visible"/>
                                      </p:to>
                                    </p:set>
                                    <p:animEffect transition="in" filter="fade">
                                      <p:cBhvr>
                                        <p:cTn id="47" dur="1000"/>
                                        <p:tgtEl>
                                          <p:spTgt spid="21507">
                                            <p:txEl>
                                              <p:pRg st="0" end="0"/>
                                            </p:txEl>
                                          </p:spTgt>
                                        </p:tgtEl>
                                      </p:cBhvr>
                                    </p:animEffect>
                                    <p:anim calcmode="lin" valueType="num">
                                      <p:cBhvr>
                                        <p:cTn id="4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21512"/>
                                        </p:tgtEl>
                                        <p:attrNameLst>
                                          <p:attrName>style.visibility</p:attrName>
                                        </p:attrNameLst>
                                      </p:cBhvr>
                                      <p:to>
                                        <p:strVal val="visible"/>
                                      </p:to>
                                    </p:set>
                                    <p:animEffect transition="in" filter="fade">
                                      <p:cBhvr>
                                        <p:cTn id="53" dur="2000"/>
                                        <p:tgtEl>
                                          <p:spTgt spid="21512"/>
                                        </p:tgtEl>
                                      </p:cBhvr>
                                    </p:animEffect>
                                    <p:anim calcmode="lin" valueType="num">
                                      <p:cBhvr>
                                        <p:cTn id="54" dur="2000" fill="hold"/>
                                        <p:tgtEl>
                                          <p:spTgt spid="21512"/>
                                        </p:tgtEl>
                                        <p:attrNameLst>
                                          <p:attrName>ppt_x</p:attrName>
                                        </p:attrNameLst>
                                      </p:cBhvr>
                                      <p:tavLst>
                                        <p:tav tm="0">
                                          <p:val>
                                            <p:strVal val="#ppt_x"/>
                                          </p:val>
                                        </p:tav>
                                        <p:tav tm="100000">
                                          <p:val>
                                            <p:strVal val="#ppt_x"/>
                                          </p:val>
                                        </p:tav>
                                      </p:tavLst>
                                    </p:anim>
                                    <p:anim calcmode="lin" valueType="num">
                                      <p:cBhvr>
                                        <p:cTn id="55" dur="2000" fill="hold"/>
                                        <p:tgtEl>
                                          <p:spTgt spid="215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animBg="1"/>
      <p:bldP spid="21509" grpId="0" animBg="1"/>
      <p:bldP spid="21510" grpId="0" animBg="1"/>
      <p:bldP spid="215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539750" y="3284538"/>
            <a:ext cx="8050213" cy="3429000"/>
          </a:xfrm>
        </p:spPr>
        <p:txBody>
          <a:bodyPr/>
          <a:lstStyle/>
          <a:p>
            <a:pPr algn="ctr">
              <a:lnSpc>
                <a:spcPct val="80000"/>
              </a:lnSpc>
            </a:pPr>
            <a:r>
              <a:rPr lang="ru-RU" sz="2000">
                <a:solidFill>
                  <a:srgbClr val="5F5F5F"/>
                </a:solidFill>
              </a:rPr>
              <a:t>По прочности цемент делится на</a:t>
            </a:r>
            <a:r>
              <a:rPr lang="ru-RU" sz="2400" i="1">
                <a:solidFill>
                  <a:srgbClr val="5F5F5F"/>
                </a:solidFill>
              </a:rPr>
              <a:t> </a:t>
            </a:r>
            <a:r>
              <a:rPr lang="ru-RU" sz="2400" i="1">
                <a:solidFill>
                  <a:srgbClr val="006600"/>
                </a:solidFill>
              </a:rPr>
              <a:t>марки</a:t>
            </a:r>
            <a:r>
              <a:rPr lang="ru-RU" sz="2000">
                <a:solidFill>
                  <a:srgbClr val="5F5F5F"/>
                </a:solidFill>
              </a:rPr>
              <a:t>, которые определяются пределом прочности при сжатии половинок образцов-призм размером 40</a:t>
            </a:r>
            <a:r>
              <a:rPr lang="ru-RU" sz="2000" b="1" baseline="-25000">
                <a:solidFill>
                  <a:srgbClr val="5F5F5F"/>
                </a:solidFill>
              </a:rPr>
              <a:t>*</a:t>
            </a:r>
            <a:r>
              <a:rPr lang="ru-RU" sz="2000">
                <a:solidFill>
                  <a:srgbClr val="5F5F5F"/>
                </a:solidFill>
              </a:rPr>
              <a:t>40</a:t>
            </a:r>
            <a:r>
              <a:rPr lang="ru-RU" sz="2000" b="1" baseline="-25000">
                <a:solidFill>
                  <a:srgbClr val="5F5F5F"/>
                </a:solidFill>
              </a:rPr>
              <a:t>*</a:t>
            </a:r>
            <a:r>
              <a:rPr lang="ru-RU" sz="2000">
                <a:solidFill>
                  <a:srgbClr val="5F5F5F"/>
                </a:solidFill>
              </a:rPr>
              <a:t>160 мм, изготовленных из раствора цемента состава 1:3 с кварцевым песком. Марки выражаются в числах 100—600 обозначающим прочность при сжатии. </a:t>
            </a:r>
          </a:p>
          <a:p>
            <a:pPr algn="ctr">
              <a:lnSpc>
                <a:spcPct val="80000"/>
              </a:lnSpc>
            </a:pPr>
            <a:r>
              <a:rPr lang="ru-RU" sz="2000">
                <a:solidFill>
                  <a:srgbClr val="5F5F5F"/>
                </a:solidFill>
              </a:rPr>
              <a:t>Также по прочности в настоящее время цемент делится на </a:t>
            </a:r>
            <a:r>
              <a:rPr lang="ru-RU" sz="2400" i="1">
                <a:solidFill>
                  <a:srgbClr val="006600"/>
                </a:solidFill>
              </a:rPr>
              <a:t>классы</a:t>
            </a:r>
            <a:r>
              <a:rPr lang="ru-RU" sz="2400" i="1">
                <a:solidFill>
                  <a:srgbClr val="5F5F5F"/>
                </a:solidFill>
              </a:rPr>
              <a:t>.</a:t>
            </a:r>
            <a:r>
              <a:rPr lang="ru-RU" sz="2000">
                <a:solidFill>
                  <a:srgbClr val="5F5F5F"/>
                </a:solidFill>
              </a:rPr>
              <a:t> Основное отличие классов от марок состоит в том, что прочность выводится не как средний показатель, а требует не менее 95 % обеспеченности (то есть из 100 образцов 95 должны соответствовать заявленному классу). Класс выражается в числах 30-60, которые обозначают прочность при сжатии. </a:t>
            </a:r>
          </a:p>
        </p:txBody>
      </p:sp>
      <p:sp>
        <p:nvSpPr>
          <p:cNvPr id="22532" name="WordArt 4"/>
          <p:cNvSpPr>
            <a:spLocks noChangeArrowheads="1" noChangeShapeType="1" noTextEdit="1"/>
          </p:cNvSpPr>
          <p:nvPr/>
        </p:nvSpPr>
        <p:spPr bwMode="auto">
          <a:xfrm>
            <a:off x="395288" y="260350"/>
            <a:ext cx="3097212" cy="431800"/>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цемент</a:t>
            </a:r>
          </a:p>
        </p:txBody>
      </p:sp>
      <p:sp>
        <p:nvSpPr>
          <p:cNvPr id="22533" name="Oval 5"/>
          <p:cNvSpPr>
            <a:spLocks noChangeArrowheads="1"/>
          </p:cNvSpPr>
          <p:nvPr/>
        </p:nvSpPr>
        <p:spPr bwMode="auto">
          <a:xfrm>
            <a:off x="4643438" y="765175"/>
            <a:ext cx="4105275" cy="2016125"/>
          </a:xfrm>
          <a:prstGeom prst="ellipse">
            <a:avLst/>
          </a:prstGeom>
          <a:solidFill>
            <a:srgbClr val="CCFF33"/>
          </a:solidFill>
          <a:ln w="28575" cap="rnd">
            <a:solidFill>
              <a:schemeClr val="accent2"/>
            </a:solidFill>
            <a:prstDash val="sysDot"/>
            <a:round/>
            <a:headEnd/>
            <a:tailEnd/>
          </a:ln>
          <a:effectLst/>
        </p:spPr>
        <p:txBody>
          <a:bodyPr wrap="none" anchor="ctr"/>
          <a:lstStyle/>
          <a:p>
            <a:endParaRPr lang="ru-RU"/>
          </a:p>
        </p:txBody>
      </p:sp>
      <p:sp>
        <p:nvSpPr>
          <p:cNvPr id="22534" name="WordArt 6" descr="Бумажный пакет"/>
          <p:cNvSpPr>
            <a:spLocks noChangeArrowheads="1" noChangeShapeType="1" noTextEdit="1"/>
          </p:cNvSpPr>
          <p:nvPr/>
        </p:nvSpPr>
        <p:spPr bwMode="auto">
          <a:xfrm>
            <a:off x="5795963" y="1916113"/>
            <a:ext cx="1990725" cy="400050"/>
          </a:xfrm>
          <a:prstGeom prst="rect">
            <a:avLst/>
          </a:prstGeom>
        </p:spPr>
        <p:txBody>
          <a:bodyPr wrap="none" fromWordArt="1">
            <a:prstTxWarp prst="textPlain">
              <a:avLst>
                <a:gd name="adj" fmla="val 50000"/>
              </a:avLst>
            </a:prstTxWarp>
          </a:bodyPr>
          <a:lstStyle/>
          <a:p>
            <a:pPr algn="ctr"/>
            <a:r>
              <a:rPr lang="ru-RU" sz="28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виды</a:t>
            </a:r>
          </a:p>
        </p:txBody>
      </p:sp>
      <p:pic>
        <p:nvPicPr>
          <p:cNvPr id="22535" name="Picture 7"/>
          <p:cNvPicPr>
            <a:picLocks noChangeAspect="1" noChangeArrowheads="1"/>
          </p:cNvPicPr>
          <p:nvPr/>
        </p:nvPicPr>
        <p:blipFill>
          <a:blip r:embed="rId3" cstate="email"/>
          <a:srcRect/>
          <a:stretch>
            <a:fillRect/>
          </a:stretch>
        </p:blipFill>
        <p:spPr bwMode="auto">
          <a:xfrm>
            <a:off x="971550" y="1125538"/>
            <a:ext cx="3117850" cy="1957387"/>
          </a:xfrm>
          <a:prstGeom prst="rect">
            <a:avLst/>
          </a:prstGeom>
          <a:noFill/>
          <a:ln w="19050">
            <a:solidFill>
              <a:srgbClr val="00FF00"/>
            </a:solidFill>
            <a:miter lim="800000"/>
            <a:headEnd/>
            <a:tailEnd/>
          </a:ln>
          <a:effectLst>
            <a:outerShdw dist="107763" dir="81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2000"/>
                                        <p:tgtEl>
                                          <p:spTgt spid="22532"/>
                                        </p:tgtEl>
                                      </p:cBhvr>
                                    </p:animEffect>
                                    <p:anim calcmode="lin" valueType="num">
                                      <p:cBhvr>
                                        <p:cTn id="8" dur="2000" fill="hold"/>
                                        <p:tgtEl>
                                          <p:spTgt spid="22532"/>
                                        </p:tgtEl>
                                        <p:attrNameLst>
                                          <p:attrName>style.rotation</p:attrName>
                                        </p:attrNameLst>
                                      </p:cBhvr>
                                      <p:tavLst>
                                        <p:tav tm="0">
                                          <p:val>
                                            <p:fltVal val="720"/>
                                          </p:val>
                                        </p:tav>
                                        <p:tav tm="100000">
                                          <p:val>
                                            <p:fltVal val="0"/>
                                          </p:val>
                                        </p:tav>
                                      </p:tavLst>
                                    </p:anim>
                                    <p:anim calcmode="lin" valueType="num">
                                      <p:cBhvr>
                                        <p:cTn id="9" dur="2000" fill="hold"/>
                                        <p:tgtEl>
                                          <p:spTgt spid="22532"/>
                                        </p:tgtEl>
                                        <p:attrNameLst>
                                          <p:attrName>ppt_h</p:attrName>
                                        </p:attrNameLst>
                                      </p:cBhvr>
                                      <p:tavLst>
                                        <p:tav tm="0">
                                          <p:val>
                                            <p:fltVal val="0"/>
                                          </p:val>
                                        </p:tav>
                                        <p:tav tm="100000">
                                          <p:val>
                                            <p:strVal val="#ppt_h"/>
                                          </p:val>
                                        </p:tav>
                                      </p:tavLst>
                                    </p:anim>
                                    <p:anim calcmode="lin" valueType="num">
                                      <p:cBhvr>
                                        <p:cTn id="10" dur="2000" fill="hold"/>
                                        <p:tgtEl>
                                          <p:spTgt spid="2253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9" presetClass="entr" presetSubtype="0" fill="hold" grpId="0" nodeType="afterEffect">
                                  <p:stCondLst>
                                    <p:cond delay="0"/>
                                  </p:stCondLst>
                                  <p:childTnLst>
                                    <p:set>
                                      <p:cBhvr>
                                        <p:cTn id="13" dur="1" fill="hold">
                                          <p:stCondLst>
                                            <p:cond delay="0"/>
                                          </p:stCondLst>
                                        </p:cTn>
                                        <p:tgtEl>
                                          <p:spTgt spid="22533"/>
                                        </p:tgtEl>
                                        <p:attrNameLst>
                                          <p:attrName>style.visibility</p:attrName>
                                        </p:attrNameLst>
                                      </p:cBhvr>
                                      <p:to>
                                        <p:strVal val="visible"/>
                                      </p:to>
                                    </p:set>
                                    <p:anim calcmode="lin" valueType="num">
                                      <p:cBhvr>
                                        <p:cTn id="14" dur="2000" fill="hold"/>
                                        <p:tgtEl>
                                          <p:spTgt spid="22533"/>
                                        </p:tgtEl>
                                        <p:attrNameLst>
                                          <p:attrName>ppt_x</p:attrName>
                                        </p:attrNameLst>
                                      </p:cBhvr>
                                      <p:tavLst>
                                        <p:tav tm="0">
                                          <p:val>
                                            <p:strVal val="#ppt_x-.2"/>
                                          </p:val>
                                        </p:tav>
                                        <p:tav tm="100000">
                                          <p:val>
                                            <p:strVal val="#ppt_x"/>
                                          </p:val>
                                        </p:tav>
                                      </p:tavLst>
                                    </p:anim>
                                    <p:anim calcmode="lin" valueType="num">
                                      <p:cBhvr>
                                        <p:cTn id="15" dur="2000" fill="hold"/>
                                        <p:tgtEl>
                                          <p:spTgt spid="22533"/>
                                        </p:tgtEl>
                                        <p:attrNameLst>
                                          <p:attrName>ppt_y</p:attrName>
                                        </p:attrNameLst>
                                      </p:cBhvr>
                                      <p:tavLst>
                                        <p:tav tm="0">
                                          <p:val>
                                            <p:strVal val="#ppt_y"/>
                                          </p:val>
                                        </p:tav>
                                        <p:tav tm="100000">
                                          <p:val>
                                            <p:strVal val="#ppt_y"/>
                                          </p:val>
                                        </p:tav>
                                      </p:tavLst>
                                    </p:anim>
                                    <p:animEffect transition="in" filter="wipe(right)" prLst="gradientSize: 0.1">
                                      <p:cBhvr>
                                        <p:cTn id="16" dur="2000"/>
                                        <p:tgtEl>
                                          <p:spTgt spid="22533"/>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22534"/>
                                        </p:tgtEl>
                                        <p:attrNameLst>
                                          <p:attrName>style.visibility</p:attrName>
                                        </p:attrNameLst>
                                      </p:cBhvr>
                                      <p:to>
                                        <p:strVal val="visible"/>
                                      </p:to>
                                    </p:set>
                                    <p:anim calcmode="lin" valueType="num">
                                      <p:cBhvr>
                                        <p:cTn id="19" dur="2000" fill="hold"/>
                                        <p:tgtEl>
                                          <p:spTgt spid="22534"/>
                                        </p:tgtEl>
                                        <p:attrNameLst>
                                          <p:attrName>ppt_x</p:attrName>
                                        </p:attrNameLst>
                                      </p:cBhvr>
                                      <p:tavLst>
                                        <p:tav tm="0">
                                          <p:val>
                                            <p:strVal val="#ppt_x-.2"/>
                                          </p:val>
                                        </p:tav>
                                        <p:tav tm="100000">
                                          <p:val>
                                            <p:strVal val="#ppt_x"/>
                                          </p:val>
                                        </p:tav>
                                      </p:tavLst>
                                    </p:anim>
                                    <p:anim calcmode="lin" valueType="num">
                                      <p:cBhvr>
                                        <p:cTn id="20" dur="2000" fill="hold"/>
                                        <p:tgtEl>
                                          <p:spTgt spid="22534"/>
                                        </p:tgtEl>
                                        <p:attrNameLst>
                                          <p:attrName>ppt_y</p:attrName>
                                        </p:attrNameLst>
                                      </p:cBhvr>
                                      <p:tavLst>
                                        <p:tav tm="0">
                                          <p:val>
                                            <p:strVal val="#ppt_y"/>
                                          </p:val>
                                        </p:tav>
                                        <p:tav tm="100000">
                                          <p:val>
                                            <p:strVal val="#ppt_y"/>
                                          </p:val>
                                        </p:tav>
                                      </p:tavLst>
                                    </p:anim>
                                    <p:animEffect transition="in" filter="wipe(right)" prLst="gradientSize: 0.1">
                                      <p:cBhvr>
                                        <p:cTn id="21" dur="2000"/>
                                        <p:tgtEl>
                                          <p:spTgt spid="22534"/>
                                        </p:tgtEl>
                                      </p:cBhvr>
                                    </p:animEffect>
                                  </p:childTnLst>
                                </p:cTn>
                              </p:par>
                            </p:childTnLst>
                          </p:cTn>
                        </p:par>
                        <p:par>
                          <p:cTn id="22" fill="hold">
                            <p:stCondLst>
                              <p:cond delay="4000"/>
                            </p:stCondLst>
                            <p:childTnLst>
                              <p:par>
                                <p:cTn id="23" presetID="9" presetClass="entr" presetSubtype="0" fill="hold" grpId="0" nodeType="afterEffect">
                                  <p:stCondLst>
                                    <p:cond delay="0"/>
                                  </p:stCondLst>
                                  <p:childTnLst>
                                    <p:set>
                                      <p:cBhvr>
                                        <p:cTn id="24" dur="1" fill="hold">
                                          <p:stCondLst>
                                            <p:cond delay="0"/>
                                          </p:stCondLst>
                                        </p:cTn>
                                        <p:tgtEl>
                                          <p:spTgt spid="22531">
                                            <p:txEl>
                                              <p:pRg st="0" end="0"/>
                                            </p:txEl>
                                          </p:spTgt>
                                        </p:tgtEl>
                                        <p:attrNameLst>
                                          <p:attrName>style.visibility</p:attrName>
                                        </p:attrNameLst>
                                      </p:cBhvr>
                                      <p:to>
                                        <p:strVal val="visible"/>
                                      </p:to>
                                    </p:set>
                                    <p:animEffect transition="in" filter="dissolve">
                                      <p:cBhvr>
                                        <p:cTn id="25" dur="2000"/>
                                        <p:tgtEl>
                                          <p:spTgt spid="22531">
                                            <p:txEl>
                                              <p:pRg st="0" end="0"/>
                                            </p:txEl>
                                          </p:spTgt>
                                        </p:tgtEl>
                                      </p:cBhvr>
                                    </p:animEffect>
                                  </p:childTnLst>
                                </p:cTn>
                              </p:par>
                            </p:childTnLst>
                          </p:cTn>
                        </p:par>
                        <p:par>
                          <p:cTn id="26" fill="hold">
                            <p:stCondLst>
                              <p:cond delay="6000"/>
                            </p:stCondLst>
                            <p:childTnLst>
                              <p:par>
                                <p:cTn id="27" presetID="9" presetClass="entr" presetSubtype="0" fill="hold" grpId="0" nodeType="afterEffect">
                                  <p:stCondLst>
                                    <p:cond delay="0"/>
                                  </p:stCondLst>
                                  <p:childTnLst>
                                    <p:set>
                                      <p:cBhvr>
                                        <p:cTn id="28" dur="1" fill="hold">
                                          <p:stCondLst>
                                            <p:cond delay="0"/>
                                          </p:stCondLst>
                                        </p:cTn>
                                        <p:tgtEl>
                                          <p:spTgt spid="22531">
                                            <p:txEl>
                                              <p:pRg st="1" end="1"/>
                                            </p:txEl>
                                          </p:spTgt>
                                        </p:tgtEl>
                                        <p:attrNameLst>
                                          <p:attrName>style.visibility</p:attrName>
                                        </p:attrNameLst>
                                      </p:cBhvr>
                                      <p:to>
                                        <p:strVal val="visible"/>
                                      </p:to>
                                    </p:set>
                                    <p:animEffect transition="in" filter="dissolve">
                                      <p:cBhvr>
                                        <p:cTn id="29" dur="2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2" grpId="0" animBg="1"/>
      <p:bldP spid="22533" grpId="0" animBg="1"/>
      <p:bldP spid="225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258888" y="3500438"/>
            <a:ext cx="7354887" cy="5761037"/>
          </a:xfrm>
        </p:spPr>
        <p:txBody>
          <a:bodyPr/>
          <a:lstStyle/>
          <a:p>
            <a:pPr algn="ctr"/>
            <a:r>
              <a:rPr lang="ru-RU" sz="1600"/>
              <a:t> </a:t>
            </a:r>
            <a:r>
              <a:rPr lang="ru-RU" sz="1800" b="1">
                <a:solidFill>
                  <a:srgbClr val="5F5F5F"/>
                </a:solidFill>
              </a:rPr>
              <a:t>Цемент с маркой 600 благодаря своей прочности называется </a:t>
            </a:r>
            <a:r>
              <a:rPr lang="ru-RU" sz="1800" b="1" i="1">
                <a:solidFill>
                  <a:srgbClr val="006600"/>
                </a:solidFill>
              </a:rPr>
              <a:t>«Военным»</a:t>
            </a:r>
            <a:r>
              <a:rPr lang="ru-RU" sz="1800" b="1">
                <a:solidFill>
                  <a:srgbClr val="5F5F5F"/>
                </a:solidFill>
              </a:rPr>
              <a:t> Применяется для строительства военных объектов, таких как бункеры, ракетные шахты и т. д.</a:t>
            </a:r>
          </a:p>
          <a:p>
            <a:pPr algn="ctr">
              <a:buFontTx/>
              <a:buNone/>
            </a:pPr>
            <a:r>
              <a:rPr lang="ru-RU" sz="1800" b="1">
                <a:solidFill>
                  <a:srgbClr val="5F5F5F"/>
                </a:solidFill>
              </a:rPr>
              <a:t> </a:t>
            </a:r>
          </a:p>
          <a:p>
            <a:pPr algn="ctr"/>
            <a:r>
              <a:rPr lang="ru-RU" sz="1800" b="1" i="1">
                <a:solidFill>
                  <a:srgbClr val="006600"/>
                </a:solidFill>
              </a:rPr>
              <a:t>Портландцемент </a:t>
            </a:r>
            <a:r>
              <a:rPr lang="ru-RU" sz="1800" b="1">
                <a:solidFill>
                  <a:srgbClr val="5F5F5F"/>
                </a:solidFill>
              </a:rPr>
              <a:t>—название получил от г. Портленд (Portland) в Англии. Основой портландцемента является силикат кальция </a:t>
            </a:r>
            <a:r>
              <a:rPr lang="en-US" sz="1800" b="1">
                <a:solidFill>
                  <a:srgbClr val="5F5F5F"/>
                </a:solidFill>
              </a:rPr>
              <a:t>CaSiO</a:t>
            </a:r>
            <a:r>
              <a:rPr lang="en-US" sz="1800" b="1" baseline="-25000">
                <a:solidFill>
                  <a:srgbClr val="5F5F5F"/>
                </a:solidFill>
              </a:rPr>
              <a:t>3</a:t>
            </a:r>
            <a:r>
              <a:rPr lang="ru-RU" sz="1800" b="1">
                <a:solidFill>
                  <a:srgbClr val="5F5F5F"/>
                </a:solidFill>
              </a:rPr>
              <a:t>, также известный как портлантид. Узнать данный вид цемента можно по внешнему виду - это зеленовато-серый порошок.</a:t>
            </a:r>
          </a:p>
        </p:txBody>
      </p:sp>
      <p:sp>
        <p:nvSpPr>
          <p:cNvPr id="23556" name="WordArt 4"/>
          <p:cNvSpPr>
            <a:spLocks noChangeArrowheads="1" noChangeShapeType="1" noTextEdit="1"/>
          </p:cNvSpPr>
          <p:nvPr/>
        </p:nvSpPr>
        <p:spPr bwMode="auto">
          <a:xfrm>
            <a:off x="395288" y="260350"/>
            <a:ext cx="3097212" cy="431800"/>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цемент</a:t>
            </a:r>
          </a:p>
        </p:txBody>
      </p:sp>
      <p:sp>
        <p:nvSpPr>
          <p:cNvPr id="23557" name="WordArt 5"/>
          <p:cNvSpPr>
            <a:spLocks noChangeArrowheads="1" noChangeShapeType="1" noTextEdit="1"/>
          </p:cNvSpPr>
          <p:nvPr/>
        </p:nvSpPr>
        <p:spPr bwMode="auto">
          <a:xfrm rot="5400000">
            <a:off x="-1801019" y="3537744"/>
            <a:ext cx="5400675" cy="719138"/>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это интересно</a:t>
            </a:r>
          </a:p>
        </p:txBody>
      </p:sp>
      <p:pic>
        <p:nvPicPr>
          <p:cNvPr id="23559" name="Picture 7"/>
          <p:cNvPicPr>
            <a:picLocks noChangeAspect="1" noChangeArrowheads="1"/>
          </p:cNvPicPr>
          <p:nvPr/>
        </p:nvPicPr>
        <p:blipFill>
          <a:blip r:embed="rId2" cstate="email"/>
          <a:srcRect/>
          <a:stretch>
            <a:fillRect/>
          </a:stretch>
        </p:blipFill>
        <p:spPr bwMode="auto">
          <a:xfrm>
            <a:off x="3419475" y="633413"/>
            <a:ext cx="4870450" cy="2795587"/>
          </a:xfrm>
          <a:prstGeom prst="rect">
            <a:avLst/>
          </a:prstGeom>
          <a:noFill/>
          <a:ln w="19050">
            <a:solidFill>
              <a:srgbClr val="00FF00"/>
            </a:solid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anim calcmode="lin" valueType="num">
                                      <p:cBhvr>
                                        <p:cTn id="8" dur="2000" fill="hold"/>
                                        <p:tgtEl>
                                          <p:spTgt spid="23556"/>
                                        </p:tgtEl>
                                        <p:attrNameLst>
                                          <p:attrName>style.rotation</p:attrName>
                                        </p:attrNameLst>
                                      </p:cBhvr>
                                      <p:tavLst>
                                        <p:tav tm="0">
                                          <p:val>
                                            <p:fltVal val="720"/>
                                          </p:val>
                                        </p:tav>
                                        <p:tav tm="100000">
                                          <p:val>
                                            <p:fltVal val="0"/>
                                          </p:val>
                                        </p:tav>
                                      </p:tavLst>
                                    </p:anim>
                                    <p:anim calcmode="lin" valueType="num">
                                      <p:cBhvr>
                                        <p:cTn id="9" dur="2000" fill="hold"/>
                                        <p:tgtEl>
                                          <p:spTgt spid="23556"/>
                                        </p:tgtEl>
                                        <p:attrNameLst>
                                          <p:attrName>ppt_h</p:attrName>
                                        </p:attrNameLst>
                                      </p:cBhvr>
                                      <p:tavLst>
                                        <p:tav tm="0">
                                          <p:val>
                                            <p:fltVal val="0"/>
                                          </p:val>
                                        </p:tav>
                                        <p:tav tm="100000">
                                          <p:val>
                                            <p:strVal val="#ppt_h"/>
                                          </p:val>
                                        </p:tav>
                                      </p:tavLst>
                                    </p:anim>
                                    <p:anim calcmode="lin" valueType="num">
                                      <p:cBhvr>
                                        <p:cTn id="10" dur="2000" fill="hold"/>
                                        <p:tgtEl>
                                          <p:spTgt spid="2355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0" presetClass="entr" presetSubtype="0" fill="hold" grpId="0" nodeType="afterEffect">
                                  <p:stCondLst>
                                    <p:cond delay="0"/>
                                  </p:stCondLst>
                                  <p:childTnLst>
                                    <p:set>
                                      <p:cBhvr>
                                        <p:cTn id="13" dur="1" fill="hold">
                                          <p:stCondLst>
                                            <p:cond delay="0"/>
                                          </p:stCondLst>
                                        </p:cTn>
                                        <p:tgtEl>
                                          <p:spTgt spid="23557"/>
                                        </p:tgtEl>
                                        <p:attrNameLst>
                                          <p:attrName>style.visibility</p:attrName>
                                        </p:attrNameLst>
                                      </p:cBhvr>
                                      <p:to>
                                        <p:strVal val="visible"/>
                                      </p:to>
                                    </p:set>
                                    <p:animEffect transition="in" filter="fade">
                                      <p:cBhvr>
                                        <p:cTn id="14" dur="800" decel="100000"/>
                                        <p:tgtEl>
                                          <p:spTgt spid="23557"/>
                                        </p:tgtEl>
                                      </p:cBhvr>
                                    </p:animEffect>
                                    <p:anim calcmode="lin" valueType="num">
                                      <p:cBhvr>
                                        <p:cTn id="15" dur="800" decel="100000" fill="hold"/>
                                        <p:tgtEl>
                                          <p:spTgt spid="23557"/>
                                        </p:tgtEl>
                                        <p:attrNameLst>
                                          <p:attrName>style.rotation</p:attrName>
                                        </p:attrNameLst>
                                      </p:cBhvr>
                                      <p:tavLst>
                                        <p:tav tm="0">
                                          <p:val>
                                            <p:fltVal val="-90"/>
                                          </p:val>
                                        </p:tav>
                                        <p:tav tm="100000">
                                          <p:val>
                                            <p:fltVal val="0"/>
                                          </p:val>
                                        </p:tav>
                                      </p:tavLst>
                                    </p:anim>
                                    <p:anim calcmode="lin" valueType="num">
                                      <p:cBhvr>
                                        <p:cTn id="16" dur="800" decel="100000" fill="hold"/>
                                        <p:tgtEl>
                                          <p:spTgt spid="23557"/>
                                        </p:tgtEl>
                                        <p:attrNameLst>
                                          <p:attrName>ppt_x</p:attrName>
                                        </p:attrNameLst>
                                      </p:cBhvr>
                                      <p:tavLst>
                                        <p:tav tm="0">
                                          <p:val>
                                            <p:strVal val="#ppt_x+0.4"/>
                                          </p:val>
                                        </p:tav>
                                        <p:tav tm="100000">
                                          <p:val>
                                            <p:strVal val="#ppt_x-0.05"/>
                                          </p:val>
                                        </p:tav>
                                      </p:tavLst>
                                    </p:anim>
                                    <p:anim calcmode="lin" valueType="num">
                                      <p:cBhvr>
                                        <p:cTn id="17" dur="800" decel="100000" fill="hold"/>
                                        <p:tgtEl>
                                          <p:spTgt spid="2355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355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3557"/>
                                        </p:tgtEl>
                                        <p:attrNameLst>
                                          <p:attrName>ppt_y</p:attrName>
                                        </p:attrNameLst>
                                      </p:cBhvr>
                                      <p:tavLst>
                                        <p:tav tm="0">
                                          <p:val>
                                            <p:strVal val="#ppt_y+0.1"/>
                                          </p:val>
                                        </p:tav>
                                        <p:tav tm="100000">
                                          <p:val>
                                            <p:strVal val="#ppt_y"/>
                                          </p:val>
                                        </p:tav>
                                      </p:tavLst>
                                    </p:anim>
                                  </p:childTnLst>
                                </p:cTn>
                              </p:par>
                            </p:childTnLst>
                          </p:cTn>
                        </p:par>
                        <p:par>
                          <p:cTn id="20" fill="hold">
                            <p:stCondLst>
                              <p:cond delay="3000"/>
                            </p:stCondLst>
                            <p:childTnLst>
                              <p:par>
                                <p:cTn id="21" presetID="17" presetClass="entr" presetSubtype="10" fill="hold" grpId="1" nodeType="afterEffect">
                                  <p:stCondLst>
                                    <p:cond delay="0"/>
                                  </p:stCondLst>
                                  <p:childTnLst>
                                    <p:set>
                                      <p:cBhvr>
                                        <p:cTn id="22" dur="1" fill="hold">
                                          <p:stCondLst>
                                            <p:cond delay="0"/>
                                          </p:stCondLst>
                                        </p:cTn>
                                        <p:tgtEl>
                                          <p:spTgt spid="23555">
                                            <p:txEl>
                                              <p:pRg st="0" end="0"/>
                                            </p:txEl>
                                          </p:spTgt>
                                        </p:tgtEl>
                                        <p:attrNameLst>
                                          <p:attrName>style.visibility</p:attrName>
                                        </p:attrNameLst>
                                      </p:cBhvr>
                                      <p:to>
                                        <p:strVal val="visible"/>
                                      </p:to>
                                    </p:set>
                                    <p:anim calcmode="lin" valueType="num">
                                      <p:cBhvr>
                                        <p:cTn id="23" dur="20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24" dur="2000" fill="hold"/>
                                        <p:tgtEl>
                                          <p:spTgt spid="23555">
                                            <p:txEl>
                                              <p:pRg st="0" end="0"/>
                                            </p:txEl>
                                          </p:spTgt>
                                        </p:tgtEl>
                                        <p:attrNameLst>
                                          <p:attrName>ppt_h</p:attrName>
                                        </p:attrNameLst>
                                      </p:cBhvr>
                                      <p:tavLst>
                                        <p:tav tm="0">
                                          <p:val>
                                            <p:strVal val="#ppt_h"/>
                                          </p:val>
                                        </p:tav>
                                        <p:tav tm="100000">
                                          <p:val>
                                            <p:strVal val="#ppt_h"/>
                                          </p:val>
                                        </p:tav>
                                      </p:tavLst>
                                    </p:anim>
                                  </p:childTnLst>
                                </p:cTn>
                              </p:par>
                            </p:childTnLst>
                          </p:cTn>
                        </p:par>
                        <p:par>
                          <p:cTn id="25" fill="hold">
                            <p:stCondLst>
                              <p:cond delay="5000"/>
                            </p:stCondLst>
                            <p:childTnLst>
                              <p:par>
                                <p:cTn id="26" presetID="17" presetClass="entr" presetSubtype="10" fill="hold" grpId="1" nodeType="afterEffect">
                                  <p:stCondLst>
                                    <p:cond delay="0"/>
                                  </p:stCondLst>
                                  <p:childTnLst>
                                    <p:set>
                                      <p:cBhvr>
                                        <p:cTn id="27" dur="1" fill="hold">
                                          <p:stCondLst>
                                            <p:cond delay="0"/>
                                          </p:stCondLst>
                                        </p:cTn>
                                        <p:tgtEl>
                                          <p:spTgt spid="23555">
                                            <p:txEl>
                                              <p:pRg st="1" end="1"/>
                                            </p:txEl>
                                          </p:spTgt>
                                        </p:tgtEl>
                                        <p:attrNameLst>
                                          <p:attrName>style.visibility</p:attrName>
                                        </p:attrNameLst>
                                      </p:cBhvr>
                                      <p:to>
                                        <p:strVal val="visible"/>
                                      </p:to>
                                    </p:set>
                                    <p:anim calcmode="lin" valueType="num">
                                      <p:cBhvr>
                                        <p:cTn id="28" dur="20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29" dur="2000" fill="hold"/>
                                        <p:tgtEl>
                                          <p:spTgt spid="23555">
                                            <p:txEl>
                                              <p:pRg st="1" end="1"/>
                                            </p:txEl>
                                          </p:spTgt>
                                        </p:tgtEl>
                                        <p:attrNameLst>
                                          <p:attrName>ppt_h</p:attrName>
                                        </p:attrNameLst>
                                      </p:cBhvr>
                                      <p:tavLst>
                                        <p:tav tm="0">
                                          <p:val>
                                            <p:strVal val="#ppt_h"/>
                                          </p:val>
                                        </p:tav>
                                        <p:tav tm="100000">
                                          <p:val>
                                            <p:strVal val="#ppt_h"/>
                                          </p:val>
                                        </p:tav>
                                      </p:tavLst>
                                    </p:anim>
                                  </p:childTnLst>
                                </p:cTn>
                              </p:par>
                            </p:childTnLst>
                          </p:cTn>
                        </p:par>
                        <p:par>
                          <p:cTn id="30" fill="hold">
                            <p:stCondLst>
                              <p:cond delay="7000"/>
                            </p:stCondLst>
                            <p:childTnLst>
                              <p:par>
                                <p:cTn id="31" presetID="17" presetClass="entr" presetSubtype="10" fill="hold" grpId="1" nodeType="afterEffect">
                                  <p:stCondLst>
                                    <p:cond delay="0"/>
                                  </p:stCondLst>
                                  <p:childTnLst>
                                    <p:set>
                                      <p:cBhvr>
                                        <p:cTn id="32" dur="1" fill="hold">
                                          <p:stCondLst>
                                            <p:cond delay="0"/>
                                          </p:stCondLst>
                                        </p:cTn>
                                        <p:tgtEl>
                                          <p:spTgt spid="23555">
                                            <p:txEl>
                                              <p:pRg st="2" end="2"/>
                                            </p:txEl>
                                          </p:spTgt>
                                        </p:tgtEl>
                                        <p:attrNameLst>
                                          <p:attrName>style.visibility</p:attrName>
                                        </p:attrNameLst>
                                      </p:cBhvr>
                                      <p:to>
                                        <p:strVal val="visible"/>
                                      </p:to>
                                    </p:set>
                                    <p:anim calcmode="lin" valueType="num">
                                      <p:cBhvr>
                                        <p:cTn id="33" dur="20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34" dur="2000" fill="hold"/>
                                        <p:tgtEl>
                                          <p:spTgt spid="2355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1" build="p"/>
      <p:bldP spid="23556" grpId="0" animBg="1"/>
      <p:bldP spid="235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187450" y="908050"/>
            <a:ext cx="4103688" cy="5761038"/>
          </a:xfrm>
        </p:spPr>
        <p:txBody>
          <a:bodyPr/>
          <a:lstStyle/>
          <a:p>
            <a:pPr algn="ctr">
              <a:lnSpc>
                <a:spcPct val="80000"/>
              </a:lnSpc>
            </a:pPr>
            <a:r>
              <a:rPr lang="ru-RU" sz="2400" b="1" i="1">
                <a:solidFill>
                  <a:srgbClr val="006600"/>
                </a:solidFill>
              </a:rPr>
              <a:t>Бето́н </a:t>
            </a:r>
          </a:p>
          <a:p>
            <a:pPr algn="ctr">
              <a:lnSpc>
                <a:spcPct val="80000"/>
              </a:lnSpc>
              <a:buFontTx/>
              <a:buNone/>
            </a:pPr>
            <a:r>
              <a:rPr lang="ru-RU" sz="2000" b="1" i="1">
                <a:solidFill>
                  <a:srgbClr val="5F5F5F"/>
                </a:solidFill>
              </a:rPr>
              <a:t>                                                                              </a:t>
            </a:r>
            <a:r>
              <a:rPr lang="ru-RU" sz="2000" i="1">
                <a:solidFill>
                  <a:srgbClr val="5F5F5F"/>
                </a:solidFill>
              </a:rPr>
              <a:t>(от фр.</a:t>
            </a:r>
            <a:r>
              <a:rPr lang="fr-FR" sz="2000" i="1">
                <a:solidFill>
                  <a:srgbClr val="5F5F5F"/>
                </a:solidFill>
              </a:rPr>
              <a:t>béton</a:t>
            </a:r>
            <a:r>
              <a:rPr lang="ru-RU" sz="2000">
                <a:solidFill>
                  <a:srgbClr val="5F5F5F"/>
                </a:solidFill>
              </a:rPr>
              <a:t>) —искусственный каменный материал, получаемый в результате затвердевания уплотненной смеси вяжущего вещества (цемент или др.), заполнителей, воды. В ряде случаев может содержать специальные добавки.</a:t>
            </a:r>
          </a:p>
          <a:p>
            <a:pPr algn="ctr">
              <a:lnSpc>
                <a:spcPct val="80000"/>
              </a:lnSpc>
            </a:pPr>
            <a:endParaRPr lang="ru-RU" sz="2000" b="1" i="1">
              <a:solidFill>
                <a:srgbClr val="5F5F5F"/>
              </a:solidFill>
            </a:endParaRPr>
          </a:p>
          <a:p>
            <a:pPr algn="ctr">
              <a:lnSpc>
                <a:spcPct val="80000"/>
              </a:lnSpc>
              <a:buFontTx/>
              <a:buNone/>
            </a:pPr>
            <a:r>
              <a:rPr lang="ru-RU" sz="2000">
                <a:solidFill>
                  <a:srgbClr val="5F5F5F"/>
                </a:solidFill>
              </a:rPr>
              <a:t>    Известен более 6000 лет, широко использовался в Древнем Риме. После падения Римской империи рецепт изготовления бетона был забыт на тысячу лет. Современный бетон на цементном вяжущем веществе известен с 1844 г. </a:t>
            </a:r>
            <a:endParaRPr lang="ru-RU" sz="2000" b="1" i="1">
              <a:solidFill>
                <a:srgbClr val="5F5F5F"/>
              </a:solidFill>
            </a:endParaRPr>
          </a:p>
        </p:txBody>
      </p:sp>
      <p:sp>
        <p:nvSpPr>
          <p:cNvPr id="24584" name="WordArt 8"/>
          <p:cNvSpPr>
            <a:spLocks noChangeArrowheads="1" noChangeShapeType="1" noTextEdit="1"/>
          </p:cNvSpPr>
          <p:nvPr/>
        </p:nvSpPr>
        <p:spPr bwMode="auto">
          <a:xfrm>
            <a:off x="395288" y="260350"/>
            <a:ext cx="3097212" cy="431800"/>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цемент</a:t>
            </a:r>
          </a:p>
        </p:txBody>
      </p:sp>
      <p:sp>
        <p:nvSpPr>
          <p:cNvPr id="24586" name="WordArt 10"/>
          <p:cNvSpPr>
            <a:spLocks noChangeArrowheads="1" noChangeShapeType="1" noTextEdit="1"/>
          </p:cNvSpPr>
          <p:nvPr/>
        </p:nvSpPr>
        <p:spPr bwMode="auto">
          <a:xfrm rot="5400000">
            <a:off x="-1801019" y="3393282"/>
            <a:ext cx="5400675" cy="719138"/>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это интересно</a:t>
            </a:r>
          </a:p>
        </p:txBody>
      </p:sp>
      <p:pic>
        <p:nvPicPr>
          <p:cNvPr id="24587" name="Picture 11"/>
          <p:cNvPicPr>
            <a:picLocks noChangeAspect="1" noChangeArrowheads="1"/>
          </p:cNvPicPr>
          <p:nvPr/>
        </p:nvPicPr>
        <p:blipFill>
          <a:blip r:embed="rId2" cstate="email"/>
          <a:srcRect/>
          <a:stretch>
            <a:fillRect/>
          </a:stretch>
        </p:blipFill>
        <p:spPr bwMode="auto">
          <a:xfrm>
            <a:off x="5651500" y="188913"/>
            <a:ext cx="3276600" cy="6413500"/>
          </a:xfrm>
          <a:prstGeom prst="rect">
            <a:avLst/>
          </a:prstGeom>
          <a:noFill/>
          <a:ln w="9525">
            <a:solidFill>
              <a:srgbClr val="BBE0E3"/>
            </a:solidFill>
            <a:prstDash val="dash"/>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fade">
                                      <p:cBhvr>
                                        <p:cTn id="7" dur="2000"/>
                                        <p:tgtEl>
                                          <p:spTgt spid="24584"/>
                                        </p:tgtEl>
                                      </p:cBhvr>
                                    </p:animEffect>
                                    <p:anim calcmode="lin" valueType="num">
                                      <p:cBhvr>
                                        <p:cTn id="8" dur="2000" fill="hold"/>
                                        <p:tgtEl>
                                          <p:spTgt spid="24584"/>
                                        </p:tgtEl>
                                        <p:attrNameLst>
                                          <p:attrName>style.rotation</p:attrName>
                                        </p:attrNameLst>
                                      </p:cBhvr>
                                      <p:tavLst>
                                        <p:tav tm="0">
                                          <p:val>
                                            <p:fltVal val="720"/>
                                          </p:val>
                                        </p:tav>
                                        <p:tav tm="100000">
                                          <p:val>
                                            <p:fltVal val="0"/>
                                          </p:val>
                                        </p:tav>
                                      </p:tavLst>
                                    </p:anim>
                                    <p:anim calcmode="lin" valueType="num">
                                      <p:cBhvr>
                                        <p:cTn id="9" dur="2000" fill="hold"/>
                                        <p:tgtEl>
                                          <p:spTgt spid="24584"/>
                                        </p:tgtEl>
                                        <p:attrNameLst>
                                          <p:attrName>ppt_h</p:attrName>
                                        </p:attrNameLst>
                                      </p:cBhvr>
                                      <p:tavLst>
                                        <p:tav tm="0">
                                          <p:val>
                                            <p:fltVal val="0"/>
                                          </p:val>
                                        </p:tav>
                                        <p:tav tm="100000">
                                          <p:val>
                                            <p:strVal val="#ppt_h"/>
                                          </p:val>
                                        </p:tav>
                                      </p:tavLst>
                                    </p:anim>
                                    <p:anim calcmode="lin" valueType="num">
                                      <p:cBhvr>
                                        <p:cTn id="10" dur="2000" fill="hold"/>
                                        <p:tgtEl>
                                          <p:spTgt spid="2458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24586"/>
                                        </p:tgtEl>
                                        <p:attrNameLst>
                                          <p:attrName>style.visibility</p:attrName>
                                        </p:attrNameLst>
                                      </p:cBhvr>
                                      <p:to>
                                        <p:strVal val="visible"/>
                                      </p:to>
                                    </p:set>
                                    <p:animEffect transition="in" filter="checkerboard(across)">
                                      <p:cBhvr>
                                        <p:cTn id="14" dur="1000"/>
                                        <p:tgtEl>
                                          <p:spTgt spid="24586"/>
                                        </p:tgtEl>
                                      </p:cBhvr>
                                    </p:animEffect>
                                  </p:childTnLst>
                                </p:cTn>
                              </p:par>
                            </p:childTnLst>
                          </p:cTn>
                        </p:par>
                        <p:par>
                          <p:cTn id="15" fill="hold">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4579">
                                            <p:txEl>
                                              <p:pRg st="0" end="0"/>
                                            </p:txEl>
                                          </p:spTgt>
                                        </p:tgtEl>
                                        <p:attrNameLst>
                                          <p:attrName>style.visibility</p:attrName>
                                        </p:attrNameLst>
                                      </p:cBhvr>
                                      <p:to>
                                        <p:strVal val="visible"/>
                                      </p:to>
                                    </p:set>
                                    <p:anim calcmode="lin" valueType="num">
                                      <p:cBhvr>
                                        <p:cTn id="18" dur="1000" fill="hold"/>
                                        <p:tgtEl>
                                          <p:spTgt spid="2457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24579">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2457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2457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24579">
                                            <p:txEl>
                                              <p:pRg st="0" end="0"/>
                                            </p:txEl>
                                          </p:spTgt>
                                        </p:tgtEl>
                                      </p:cBhvr>
                                    </p:animEffect>
                                  </p:childTnLst>
                                </p:cTn>
                              </p:par>
                            </p:childTnLst>
                          </p:cTn>
                        </p:par>
                        <p:par>
                          <p:cTn id="23" fill="hold">
                            <p:stCondLst>
                              <p:cond delay="4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4579">
                                            <p:txEl>
                                              <p:pRg st="1" end="1"/>
                                            </p:txEl>
                                          </p:spTgt>
                                        </p:tgtEl>
                                        <p:attrNameLst>
                                          <p:attrName>style.visibility</p:attrName>
                                        </p:attrNameLst>
                                      </p:cBhvr>
                                      <p:to>
                                        <p:strVal val="visible"/>
                                      </p:to>
                                    </p:set>
                                    <p:anim calcmode="lin" valueType="num">
                                      <p:cBhvr>
                                        <p:cTn id="26" dur="1000" fill="hold"/>
                                        <p:tgtEl>
                                          <p:spTgt spid="2457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24579">
                                            <p:txEl>
                                              <p:pRg st="1" end="1"/>
                                            </p:txEl>
                                          </p:spTgt>
                                        </p:tgtEl>
                                        <p:attrNameLst>
                                          <p:attrName>ppt_y</p:attrName>
                                        </p:attrNameLst>
                                      </p:cBhvr>
                                      <p:tavLst>
                                        <p:tav tm="0">
                                          <p:val>
                                            <p:strVal val="#ppt_y"/>
                                          </p:val>
                                        </p:tav>
                                        <p:tav tm="100000">
                                          <p:val>
                                            <p:strVal val="#ppt_y"/>
                                          </p:val>
                                        </p:tav>
                                      </p:tavLst>
                                    </p:anim>
                                    <p:anim calcmode="lin" valueType="num">
                                      <p:cBhvr>
                                        <p:cTn id="28" dur="1000" fill="hold"/>
                                        <p:tgtEl>
                                          <p:spTgt spid="2457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2457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24579">
                                            <p:txEl>
                                              <p:pRg st="1" end="1"/>
                                            </p:txEl>
                                          </p:spTgt>
                                        </p:tgtEl>
                                      </p:cBhvr>
                                    </p:animEffect>
                                  </p:childTnLst>
                                </p:cTn>
                              </p:par>
                            </p:childTnLst>
                          </p:cTn>
                        </p:par>
                        <p:par>
                          <p:cTn id="31" fill="hold">
                            <p:stCondLst>
                              <p:cond delay="241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4579">
                                            <p:txEl>
                                              <p:pRg st="3" end="3"/>
                                            </p:txEl>
                                          </p:spTgt>
                                        </p:tgtEl>
                                        <p:attrNameLst>
                                          <p:attrName>style.visibility</p:attrName>
                                        </p:attrNameLst>
                                      </p:cBhvr>
                                      <p:to>
                                        <p:strVal val="visible"/>
                                      </p:to>
                                    </p:set>
                                    <p:anim calcmode="lin" valueType="num">
                                      <p:cBhvr>
                                        <p:cTn id="34" dur="1000" fill="hold"/>
                                        <p:tgtEl>
                                          <p:spTgt spid="2457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24579">
                                            <p:txEl>
                                              <p:pRg st="3" end="3"/>
                                            </p:txEl>
                                          </p:spTgt>
                                        </p:tgtEl>
                                        <p:attrNameLst>
                                          <p:attrName>ppt_y</p:attrName>
                                        </p:attrNameLst>
                                      </p:cBhvr>
                                      <p:tavLst>
                                        <p:tav tm="0">
                                          <p:val>
                                            <p:strVal val="#ppt_y"/>
                                          </p:val>
                                        </p:tav>
                                        <p:tav tm="100000">
                                          <p:val>
                                            <p:strVal val="#ppt_y"/>
                                          </p:val>
                                        </p:tav>
                                      </p:tavLst>
                                    </p:anim>
                                    <p:anim calcmode="lin" valueType="num">
                                      <p:cBhvr>
                                        <p:cTn id="36" dur="1000" fill="hold"/>
                                        <p:tgtEl>
                                          <p:spTgt spid="2457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2457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4" grpId="0" animBg="1"/>
      <p:bldP spid="245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628775"/>
            <a:ext cx="8229600" cy="1282700"/>
          </a:xfrm>
        </p:spPr>
        <p:txBody>
          <a:bodyPr/>
          <a:lstStyle/>
          <a:p>
            <a:r>
              <a:rPr lang="ru-RU" sz="2400" b="1"/>
              <a:t>- это производство различных строительных материалов, стекла, керамики из природных силикатов.</a:t>
            </a:r>
          </a:p>
        </p:txBody>
      </p:sp>
      <p:sp>
        <p:nvSpPr>
          <p:cNvPr id="4100" name="WordArt 4"/>
          <p:cNvSpPr>
            <a:spLocks noChangeArrowheads="1" noChangeShapeType="1" noTextEdit="1"/>
          </p:cNvSpPr>
          <p:nvPr/>
        </p:nvSpPr>
        <p:spPr bwMode="auto">
          <a:xfrm>
            <a:off x="1476375" y="620713"/>
            <a:ext cx="6315075" cy="955675"/>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силикатная промышленность</a:t>
            </a:r>
          </a:p>
        </p:txBody>
      </p:sp>
      <p:pic>
        <p:nvPicPr>
          <p:cNvPr id="4101" name="Picture 5"/>
          <p:cNvPicPr>
            <a:picLocks noChangeAspect="1" noChangeArrowheads="1"/>
          </p:cNvPicPr>
          <p:nvPr/>
        </p:nvPicPr>
        <p:blipFill>
          <a:blip r:embed="rId2" cstate="email">
            <a:lum bright="6000" contrast="6000"/>
          </a:blip>
          <a:srcRect/>
          <a:stretch>
            <a:fillRect/>
          </a:stretch>
        </p:blipFill>
        <p:spPr bwMode="auto">
          <a:xfrm>
            <a:off x="179388" y="2636838"/>
            <a:ext cx="2592387" cy="1917700"/>
          </a:xfrm>
          <a:prstGeom prst="rect">
            <a:avLst/>
          </a:prstGeom>
          <a:noFill/>
          <a:ln w="76200" cmpd="tri">
            <a:solidFill>
              <a:srgbClr val="FFFF00"/>
            </a:solidFill>
            <a:miter lim="800000"/>
            <a:headEnd/>
            <a:tailEnd/>
          </a:ln>
        </p:spPr>
      </p:pic>
      <p:pic>
        <p:nvPicPr>
          <p:cNvPr id="4102" name="Picture 6"/>
          <p:cNvPicPr>
            <a:picLocks noChangeAspect="1" noChangeArrowheads="1"/>
          </p:cNvPicPr>
          <p:nvPr/>
        </p:nvPicPr>
        <p:blipFill>
          <a:blip r:embed="rId3" cstate="email">
            <a:lum bright="6000" contrast="6000"/>
          </a:blip>
          <a:srcRect/>
          <a:stretch>
            <a:fillRect/>
          </a:stretch>
        </p:blipFill>
        <p:spPr bwMode="auto">
          <a:xfrm>
            <a:off x="2916238" y="3554413"/>
            <a:ext cx="3024187" cy="2268537"/>
          </a:xfrm>
          <a:prstGeom prst="rect">
            <a:avLst/>
          </a:prstGeom>
          <a:noFill/>
          <a:ln w="76200" cmpd="tri" algn="ctr">
            <a:solidFill>
              <a:srgbClr val="FFFF00"/>
            </a:solidFill>
            <a:miter lim="800000"/>
            <a:headEnd/>
            <a:tailEnd/>
          </a:ln>
          <a:effectLst/>
        </p:spPr>
      </p:pic>
      <p:pic>
        <p:nvPicPr>
          <p:cNvPr id="4103" name="Picture 7"/>
          <p:cNvPicPr>
            <a:picLocks noChangeAspect="1" noChangeArrowheads="1"/>
          </p:cNvPicPr>
          <p:nvPr/>
        </p:nvPicPr>
        <p:blipFill>
          <a:blip r:embed="rId4" cstate="email"/>
          <a:srcRect/>
          <a:stretch>
            <a:fillRect/>
          </a:stretch>
        </p:blipFill>
        <p:spPr bwMode="auto">
          <a:xfrm>
            <a:off x="6084888" y="4652963"/>
            <a:ext cx="2865437" cy="2046287"/>
          </a:xfrm>
          <a:prstGeom prst="rect">
            <a:avLst/>
          </a:prstGeom>
          <a:noFill/>
          <a:ln w="76200" cmpd="tri">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ssolve">
                                      <p:cBhvr>
                                        <p:cTn id="7" dur="2000"/>
                                        <p:tgtEl>
                                          <p:spTgt spid="4100"/>
                                        </p:tgtEl>
                                      </p:cBhvr>
                                    </p:animEffect>
                                  </p:childTnLst>
                                </p:cTn>
                              </p:par>
                            </p:childTnLst>
                          </p:cTn>
                        </p:par>
                        <p:par>
                          <p:cTn id="8" fill="hold">
                            <p:stCondLst>
                              <p:cond delay="2000"/>
                            </p:stCondLst>
                            <p:childTnLst>
                              <p:par>
                                <p:cTn id="9" presetID="51" presetClass="entr" presetSubtype="0" fill="hold" grpId="0"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770" decel="100000"/>
                                        <p:tgtEl>
                                          <p:spTgt spid="4098"/>
                                        </p:tgtEl>
                                      </p:cBhvr>
                                    </p:animEffect>
                                    <p:animScale>
                                      <p:cBhvr>
                                        <p:cTn id="12" dur="770" decel="100000"/>
                                        <p:tgtEl>
                                          <p:spTgt spid="4098"/>
                                        </p:tgtEl>
                                      </p:cBhvr>
                                      <p:from x="10000" y="10000"/>
                                      <p:to x="200000" y="450000"/>
                                    </p:animScale>
                                    <p:animScale>
                                      <p:cBhvr>
                                        <p:cTn id="13" dur="1230" accel="100000" fill="hold">
                                          <p:stCondLst>
                                            <p:cond delay="770"/>
                                          </p:stCondLst>
                                        </p:cTn>
                                        <p:tgtEl>
                                          <p:spTgt spid="4098"/>
                                        </p:tgtEl>
                                      </p:cBhvr>
                                      <p:from x="200000" y="450000"/>
                                      <p:to x="100000" y="100000"/>
                                    </p:animScale>
                                    <p:set>
                                      <p:cBhvr>
                                        <p:cTn id="14" dur="770" fill="hold"/>
                                        <p:tgtEl>
                                          <p:spTgt spid="4098"/>
                                        </p:tgtEl>
                                        <p:attrNameLst>
                                          <p:attrName>ppt_x</p:attrName>
                                        </p:attrNameLst>
                                      </p:cBhvr>
                                      <p:to>
                                        <p:strVal val="(0.5)"/>
                                      </p:to>
                                    </p:set>
                                    <p:anim from="(0.5)" to="(#ppt_x)" calcmode="lin" valueType="num">
                                      <p:cBhvr>
                                        <p:cTn id="15" dur="1230" accel="100000" fill="hold">
                                          <p:stCondLst>
                                            <p:cond delay="770"/>
                                          </p:stCondLst>
                                        </p:cTn>
                                        <p:tgtEl>
                                          <p:spTgt spid="4098"/>
                                        </p:tgtEl>
                                        <p:attrNameLst>
                                          <p:attrName>ppt_x</p:attrName>
                                        </p:attrNameLst>
                                      </p:cBhvr>
                                    </p:anim>
                                    <p:set>
                                      <p:cBhvr>
                                        <p:cTn id="16" dur="770" fill="hold"/>
                                        <p:tgtEl>
                                          <p:spTgt spid="4098"/>
                                        </p:tgtEl>
                                        <p:attrNameLst>
                                          <p:attrName>ppt_y</p:attrName>
                                        </p:attrNameLst>
                                      </p:cBhvr>
                                      <p:to>
                                        <p:strVal val="(#ppt_y+0.4)"/>
                                      </p:to>
                                    </p:set>
                                    <p:anim from="(#ppt_y+0.4)" to="(#ppt_y)" calcmode="lin" valueType="num">
                                      <p:cBhvr>
                                        <p:cTn id="17" dur="1230" accel="100000" fill="hold">
                                          <p:stCondLst>
                                            <p:cond delay="770"/>
                                          </p:stCondLst>
                                        </p:cTn>
                                        <p:tgtEl>
                                          <p:spTgt spid="4098"/>
                                        </p:tgtEl>
                                        <p:attrNameLst>
                                          <p:attrName>ppt_y</p:attrName>
                                        </p:attrNameLst>
                                      </p:cBhvr>
                                    </p:anim>
                                  </p:childTnLst>
                                </p:cTn>
                              </p:par>
                            </p:childTnLst>
                          </p:cTn>
                        </p:par>
                        <p:par>
                          <p:cTn id="18" fill="hold">
                            <p:stCondLst>
                              <p:cond delay="4000"/>
                            </p:stCondLst>
                            <p:childTnLst>
                              <p:par>
                                <p:cTn id="19" presetID="15" presetClass="entr" presetSubtype="0" fill="hold" nodeType="afterEffect">
                                  <p:stCondLst>
                                    <p:cond delay="0"/>
                                  </p:stCondLst>
                                  <p:childTnLst>
                                    <p:set>
                                      <p:cBhvr>
                                        <p:cTn id="20" dur="1" fill="hold">
                                          <p:stCondLst>
                                            <p:cond delay="0"/>
                                          </p:stCondLst>
                                        </p:cTn>
                                        <p:tgtEl>
                                          <p:spTgt spid="4101"/>
                                        </p:tgtEl>
                                        <p:attrNameLst>
                                          <p:attrName>style.visibility</p:attrName>
                                        </p:attrNameLst>
                                      </p:cBhvr>
                                      <p:to>
                                        <p:strVal val="visible"/>
                                      </p:to>
                                    </p:set>
                                    <p:anim calcmode="lin" valueType="num">
                                      <p:cBhvr>
                                        <p:cTn id="21" dur="2000" fill="hold"/>
                                        <p:tgtEl>
                                          <p:spTgt spid="4101"/>
                                        </p:tgtEl>
                                        <p:attrNameLst>
                                          <p:attrName>ppt_w</p:attrName>
                                        </p:attrNameLst>
                                      </p:cBhvr>
                                      <p:tavLst>
                                        <p:tav tm="0">
                                          <p:val>
                                            <p:fltVal val="0"/>
                                          </p:val>
                                        </p:tav>
                                        <p:tav tm="100000">
                                          <p:val>
                                            <p:strVal val="#ppt_w"/>
                                          </p:val>
                                        </p:tav>
                                      </p:tavLst>
                                    </p:anim>
                                    <p:anim calcmode="lin" valueType="num">
                                      <p:cBhvr>
                                        <p:cTn id="22" dur="2000" fill="hold"/>
                                        <p:tgtEl>
                                          <p:spTgt spid="4101"/>
                                        </p:tgtEl>
                                        <p:attrNameLst>
                                          <p:attrName>ppt_h</p:attrName>
                                        </p:attrNameLst>
                                      </p:cBhvr>
                                      <p:tavLst>
                                        <p:tav tm="0">
                                          <p:val>
                                            <p:fltVal val="0"/>
                                          </p:val>
                                        </p:tav>
                                        <p:tav tm="100000">
                                          <p:val>
                                            <p:strVal val="#ppt_h"/>
                                          </p:val>
                                        </p:tav>
                                      </p:tavLst>
                                    </p:anim>
                                    <p:anim calcmode="lin" valueType="num">
                                      <p:cBhvr>
                                        <p:cTn id="23" dur="2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6000"/>
                            </p:stCondLst>
                            <p:childTnLst>
                              <p:par>
                                <p:cTn id="26" presetID="15" presetClass="entr" presetSubtype="0" fill="hold" nodeType="afterEffect">
                                  <p:stCondLst>
                                    <p:cond delay="0"/>
                                  </p:stCondLst>
                                  <p:childTnLst>
                                    <p:set>
                                      <p:cBhvr>
                                        <p:cTn id="27" dur="1" fill="hold">
                                          <p:stCondLst>
                                            <p:cond delay="0"/>
                                          </p:stCondLst>
                                        </p:cTn>
                                        <p:tgtEl>
                                          <p:spTgt spid="4102"/>
                                        </p:tgtEl>
                                        <p:attrNameLst>
                                          <p:attrName>style.visibility</p:attrName>
                                        </p:attrNameLst>
                                      </p:cBhvr>
                                      <p:to>
                                        <p:strVal val="visible"/>
                                      </p:to>
                                    </p:set>
                                    <p:anim calcmode="lin" valueType="num">
                                      <p:cBhvr>
                                        <p:cTn id="28" dur="2000" fill="hold"/>
                                        <p:tgtEl>
                                          <p:spTgt spid="4102"/>
                                        </p:tgtEl>
                                        <p:attrNameLst>
                                          <p:attrName>ppt_w</p:attrName>
                                        </p:attrNameLst>
                                      </p:cBhvr>
                                      <p:tavLst>
                                        <p:tav tm="0">
                                          <p:val>
                                            <p:fltVal val="0"/>
                                          </p:val>
                                        </p:tav>
                                        <p:tav tm="100000">
                                          <p:val>
                                            <p:strVal val="#ppt_w"/>
                                          </p:val>
                                        </p:tav>
                                      </p:tavLst>
                                    </p:anim>
                                    <p:anim calcmode="lin" valueType="num">
                                      <p:cBhvr>
                                        <p:cTn id="29" dur="2000" fill="hold"/>
                                        <p:tgtEl>
                                          <p:spTgt spid="4102"/>
                                        </p:tgtEl>
                                        <p:attrNameLst>
                                          <p:attrName>ppt_h</p:attrName>
                                        </p:attrNameLst>
                                      </p:cBhvr>
                                      <p:tavLst>
                                        <p:tav tm="0">
                                          <p:val>
                                            <p:fltVal val="0"/>
                                          </p:val>
                                        </p:tav>
                                        <p:tav tm="100000">
                                          <p:val>
                                            <p:strVal val="#ppt_h"/>
                                          </p:val>
                                        </p:tav>
                                      </p:tavLst>
                                    </p:anim>
                                    <p:anim calcmode="lin" valueType="num">
                                      <p:cBhvr>
                                        <p:cTn id="30" dur="2000" fill="hold"/>
                                        <p:tgtEl>
                                          <p:spTgt spid="4102"/>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410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8000"/>
                            </p:stCondLst>
                            <p:childTnLst>
                              <p:par>
                                <p:cTn id="33" presetID="15" presetClass="entr" presetSubtype="0" fill="hold" nodeType="afterEffect">
                                  <p:stCondLst>
                                    <p:cond delay="0"/>
                                  </p:stCondLst>
                                  <p:childTnLst>
                                    <p:set>
                                      <p:cBhvr>
                                        <p:cTn id="34" dur="1" fill="hold">
                                          <p:stCondLst>
                                            <p:cond delay="0"/>
                                          </p:stCondLst>
                                        </p:cTn>
                                        <p:tgtEl>
                                          <p:spTgt spid="4103"/>
                                        </p:tgtEl>
                                        <p:attrNameLst>
                                          <p:attrName>style.visibility</p:attrName>
                                        </p:attrNameLst>
                                      </p:cBhvr>
                                      <p:to>
                                        <p:strVal val="visible"/>
                                      </p:to>
                                    </p:set>
                                    <p:anim calcmode="lin" valueType="num">
                                      <p:cBhvr>
                                        <p:cTn id="35" dur="2000" fill="hold"/>
                                        <p:tgtEl>
                                          <p:spTgt spid="4103"/>
                                        </p:tgtEl>
                                        <p:attrNameLst>
                                          <p:attrName>ppt_w</p:attrName>
                                        </p:attrNameLst>
                                      </p:cBhvr>
                                      <p:tavLst>
                                        <p:tav tm="0">
                                          <p:val>
                                            <p:fltVal val="0"/>
                                          </p:val>
                                        </p:tav>
                                        <p:tav tm="100000">
                                          <p:val>
                                            <p:strVal val="#ppt_w"/>
                                          </p:val>
                                        </p:tav>
                                      </p:tavLst>
                                    </p:anim>
                                    <p:anim calcmode="lin" valueType="num">
                                      <p:cBhvr>
                                        <p:cTn id="36" dur="2000" fill="hold"/>
                                        <p:tgtEl>
                                          <p:spTgt spid="4103"/>
                                        </p:tgtEl>
                                        <p:attrNameLst>
                                          <p:attrName>ppt_h</p:attrName>
                                        </p:attrNameLst>
                                      </p:cBhvr>
                                      <p:tavLst>
                                        <p:tav tm="0">
                                          <p:val>
                                            <p:fltVal val="0"/>
                                          </p:val>
                                        </p:tav>
                                        <p:tav tm="100000">
                                          <p:val>
                                            <p:strVal val="#ppt_h"/>
                                          </p:val>
                                        </p:tav>
                                      </p:tavLst>
                                    </p:anim>
                                    <p:anim calcmode="lin" valueType="num">
                                      <p:cBhvr>
                                        <p:cTn id="37" dur="2000" fill="hold"/>
                                        <p:tgtEl>
                                          <p:spTgt spid="4103"/>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41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WordArt 4"/>
          <p:cNvSpPr>
            <a:spLocks noChangeArrowheads="1" noChangeShapeType="1" noTextEdit="1"/>
          </p:cNvSpPr>
          <p:nvPr/>
        </p:nvSpPr>
        <p:spPr bwMode="auto">
          <a:xfrm>
            <a:off x="1763713" y="765175"/>
            <a:ext cx="5472112" cy="1150938"/>
          </a:xfrm>
          <a:prstGeom prst="rect">
            <a:avLst/>
          </a:prstGeom>
        </p:spPr>
        <p:txBody>
          <a:bodyPr wrap="none" fromWordArt="1">
            <a:prstTxWarp prst="textWave1">
              <a:avLst>
                <a:gd name="adj1" fmla="val 13005"/>
                <a:gd name="adj2" fmla="val 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загадки</a:t>
            </a:r>
          </a:p>
        </p:txBody>
      </p:sp>
      <p:sp>
        <p:nvSpPr>
          <p:cNvPr id="13318" name="AutoShape 6"/>
          <p:cNvSpPr>
            <a:spLocks noChangeArrowheads="1"/>
          </p:cNvSpPr>
          <p:nvPr/>
        </p:nvSpPr>
        <p:spPr bwMode="auto">
          <a:xfrm>
            <a:off x="0" y="1916113"/>
            <a:ext cx="6408738" cy="4076700"/>
          </a:xfrm>
          <a:prstGeom prst="irregularSeal2">
            <a:avLst/>
          </a:prstGeom>
          <a:solidFill>
            <a:schemeClr val="accent1"/>
          </a:solidFill>
          <a:ln w="28575">
            <a:solidFill>
              <a:schemeClr val="accent2"/>
            </a:solidFill>
            <a:prstDash val="sysDot"/>
            <a:miter lim="800000"/>
            <a:headEnd/>
            <a:tailEnd/>
          </a:ln>
          <a:effectLst>
            <a:outerShdw dist="107763" dir="2700000" algn="ctr" rotWithShape="0">
              <a:srgbClr val="808080">
                <a:alpha val="50000"/>
              </a:srgbClr>
            </a:outerShdw>
          </a:effectLst>
        </p:spPr>
        <p:txBody>
          <a:bodyPr wrap="none" anchor="ctr"/>
          <a:lstStyle/>
          <a:p>
            <a:endParaRPr lang="ru-RU"/>
          </a:p>
        </p:txBody>
      </p:sp>
      <p:sp>
        <p:nvSpPr>
          <p:cNvPr id="13319" name="Text Box 7"/>
          <p:cNvSpPr txBox="1">
            <a:spLocks noChangeArrowheads="1"/>
          </p:cNvSpPr>
          <p:nvPr/>
        </p:nvSpPr>
        <p:spPr bwMode="auto">
          <a:xfrm>
            <a:off x="1476375" y="3429000"/>
            <a:ext cx="3960813" cy="1552575"/>
          </a:xfrm>
          <a:prstGeom prst="rect">
            <a:avLst/>
          </a:prstGeom>
          <a:noFill/>
          <a:ln w="9525">
            <a:noFill/>
            <a:miter lim="800000"/>
            <a:headEnd/>
            <a:tailEnd/>
          </a:ln>
          <a:effectLst/>
        </p:spPr>
        <p:txBody>
          <a:bodyPr>
            <a:spAutoFit/>
          </a:bodyPr>
          <a:lstStyle/>
          <a:p>
            <a:r>
              <a:rPr lang="ru-RU" b="1" i="1" baseline="0">
                <a:solidFill>
                  <a:srgbClr val="FF6600"/>
                </a:solidFill>
              </a:rPr>
              <a:t>К реке спустился налегке,</a:t>
            </a:r>
          </a:p>
          <a:p>
            <a:r>
              <a:rPr lang="ru-RU" b="1" i="1" baseline="0">
                <a:solidFill>
                  <a:srgbClr val="FF6600"/>
                </a:solidFill>
              </a:rPr>
              <a:t>А став тяжел, домой пошел</a:t>
            </a:r>
          </a:p>
        </p:txBody>
      </p:sp>
      <p:pic>
        <p:nvPicPr>
          <p:cNvPr id="13320" name="Picture 8"/>
          <p:cNvPicPr>
            <a:picLocks noChangeAspect="1" noChangeArrowheads="1"/>
          </p:cNvPicPr>
          <p:nvPr/>
        </p:nvPicPr>
        <p:blipFill>
          <a:blip r:embed="rId2" cstate="email"/>
          <a:srcRect/>
          <a:stretch>
            <a:fillRect/>
          </a:stretch>
        </p:blipFill>
        <p:spPr bwMode="auto">
          <a:xfrm>
            <a:off x="6011863" y="3716338"/>
            <a:ext cx="2976562" cy="2976562"/>
          </a:xfrm>
          <a:prstGeom prst="rect">
            <a:avLst/>
          </a:prstGeom>
          <a:noFill/>
          <a:ln w="28575">
            <a:solidFill>
              <a:srgbClr val="FF6600"/>
            </a:solidFill>
            <a:prstDash val="sysDot"/>
            <a:miter lim="800000"/>
            <a:headEnd/>
            <a:tailEnd/>
          </a:ln>
          <a:effectLst>
            <a:outerShdw dist="107763" dir="189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2000" fill="hold"/>
                                        <p:tgtEl>
                                          <p:spTgt spid="13316"/>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13316"/>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13316"/>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13316"/>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13318"/>
                                        </p:tgtEl>
                                        <p:attrNameLst>
                                          <p:attrName>style.visibility</p:attrName>
                                        </p:attrNameLst>
                                      </p:cBhvr>
                                      <p:to>
                                        <p:strVal val="visible"/>
                                      </p:to>
                                    </p:set>
                                    <p:anim calcmode="lin" valueType="num">
                                      <p:cBhvr>
                                        <p:cTn id="14" dur="2000" fill="hold"/>
                                        <p:tgtEl>
                                          <p:spTgt spid="13318"/>
                                        </p:tgtEl>
                                        <p:attrNameLst>
                                          <p:attrName>ppt_w</p:attrName>
                                        </p:attrNameLst>
                                      </p:cBhvr>
                                      <p:tavLst>
                                        <p:tav tm="0">
                                          <p:val>
                                            <p:fltVal val="0"/>
                                          </p:val>
                                        </p:tav>
                                        <p:tav tm="100000">
                                          <p:val>
                                            <p:strVal val="#ppt_w"/>
                                          </p:val>
                                        </p:tav>
                                      </p:tavLst>
                                    </p:anim>
                                    <p:anim calcmode="lin" valueType="num">
                                      <p:cBhvr>
                                        <p:cTn id="15" dur="2000" fill="hold"/>
                                        <p:tgtEl>
                                          <p:spTgt spid="13318"/>
                                        </p:tgtEl>
                                        <p:attrNameLst>
                                          <p:attrName>ppt_h</p:attrName>
                                        </p:attrNameLst>
                                      </p:cBhvr>
                                      <p:tavLst>
                                        <p:tav tm="0">
                                          <p:val>
                                            <p:fltVal val="0"/>
                                          </p:val>
                                        </p:tav>
                                        <p:tav tm="100000">
                                          <p:val>
                                            <p:strVal val="#ppt_h"/>
                                          </p:val>
                                        </p:tav>
                                      </p:tavLst>
                                    </p:anim>
                                    <p:anim calcmode="lin" valueType="num">
                                      <p:cBhvr>
                                        <p:cTn id="16" dur="2000" fill="hold"/>
                                        <p:tgtEl>
                                          <p:spTgt spid="13318"/>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13318"/>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13319"/>
                                        </p:tgtEl>
                                        <p:attrNameLst>
                                          <p:attrName>style.visibility</p:attrName>
                                        </p:attrNameLst>
                                      </p:cBhvr>
                                      <p:to>
                                        <p:strVal val="visible"/>
                                      </p:to>
                                    </p:set>
                                    <p:anim calcmode="lin" valueType="num">
                                      <p:cBhvr>
                                        <p:cTn id="20" dur="2000" fill="hold"/>
                                        <p:tgtEl>
                                          <p:spTgt spid="13319"/>
                                        </p:tgtEl>
                                        <p:attrNameLst>
                                          <p:attrName>ppt_w</p:attrName>
                                        </p:attrNameLst>
                                      </p:cBhvr>
                                      <p:tavLst>
                                        <p:tav tm="0">
                                          <p:val>
                                            <p:fltVal val="0"/>
                                          </p:val>
                                        </p:tav>
                                        <p:tav tm="100000">
                                          <p:val>
                                            <p:strVal val="#ppt_w"/>
                                          </p:val>
                                        </p:tav>
                                      </p:tavLst>
                                    </p:anim>
                                    <p:anim calcmode="lin" valueType="num">
                                      <p:cBhvr>
                                        <p:cTn id="21" dur="2000" fill="hold"/>
                                        <p:tgtEl>
                                          <p:spTgt spid="13319"/>
                                        </p:tgtEl>
                                        <p:attrNameLst>
                                          <p:attrName>ppt_h</p:attrName>
                                        </p:attrNameLst>
                                      </p:cBhvr>
                                      <p:tavLst>
                                        <p:tav tm="0">
                                          <p:val>
                                            <p:fltVal val="0"/>
                                          </p:val>
                                        </p:tav>
                                        <p:tav tm="100000">
                                          <p:val>
                                            <p:strVal val="#ppt_h"/>
                                          </p:val>
                                        </p:tav>
                                      </p:tavLst>
                                    </p:anim>
                                    <p:anim calcmode="lin" valueType="num">
                                      <p:cBhvr>
                                        <p:cTn id="22" dur="2000" fill="hold"/>
                                        <p:tgtEl>
                                          <p:spTgt spid="13319"/>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133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3320"/>
                                        </p:tgtEl>
                                        <p:attrNameLst>
                                          <p:attrName>style.visibility</p:attrName>
                                        </p:attrNameLst>
                                      </p:cBhvr>
                                      <p:to>
                                        <p:strVal val="visible"/>
                                      </p:to>
                                    </p:set>
                                    <p:anim calcmode="lin" valueType="num">
                                      <p:cBhvr>
                                        <p:cTn id="28" dur="2000" fill="hold"/>
                                        <p:tgtEl>
                                          <p:spTgt spid="13320"/>
                                        </p:tgtEl>
                                        <p:attrNameLst>
                                          <p:attrName>ppt_w</p:attrName>
                                        </p:attrNameLst>
                                      </p:cBhvr>
                                      <p:tavLst>
                                        <p:tav tm="0">
                                          <p:val>
                                            <p:fltVal val="0"/>
                                          </p:val>
                                        </p:tav>
                                        <p:tav tm="100000">
                                          <p:val>
                                            <p:strVal val="#ppt_w"/>
                                          </p:val>
                                        </p:tav>
                                      </p:tavLst>
                                    </p:anim>
                                    <p:anim calcmode="lin" valueType="num">
                                      <p:cBhvr>
                                        <p:cTn id="29" dur="2000" fill="hold"/>
                                        <p:tgtEl>
                                          <p:spTgt spid="13320"/>
                                        </p:tgtEl>
                                        <p:attrNameLst>
                                          <p:attrName>ppt_h</p:attrName>
                                        </p:attrNameLst>
                                      </p:cBhvr>
                                      <p:tavLst>
                                        <p:tav tm="0">
                                          <p:val>
                                            <p:fltVal val="0"/>
                                          </p:val>
                                        </p:tav>
                                        <p:tav tm="100000">
                                          <p:val>
                                            <p:strVal val="#ppt_h"/>
                                          </p:val>
                                        </p:tav>
                                      </p:tavLst>
                                    </p:anim>
                                    <p:anim calcmode="lin" valueType="num">
                                      <p:cBhvr>
                                        <p:cTn id="30" dur="2000" fill="hold"/>
                                        <p:tgtEl>
                                          <p:spTgt spid="13320"/>
                                        </p:tgtEl>
                                        <p:attrNameLst>
                                          <p:attrName>style.rotation</p:attrName>
                                        </p:attrNameLst>
                                      </p:cBhvr>
                                      <p:tavLst>
                                        <p:tav tm="0">
                                          <p:val>
                                            <p:fltVal val="360"/>
                                          </p:val>
                                        </p:tav>
                                        <p:tav tm="100000">
                                          <p:val>
                                            <p:fltVal val="0"/>
                                          </p:val>
                                        </p:tav>
                                      </p:tavLst>
                                    </p:anim>
                                    <p:animEffect transition="in" filter="fade">
                                      <p:cBhvr>
                                        <p:cTn id="31" dur="2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8" grpId="0" animBg="1"/>
      <p:bldP spid="133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p:cNvSpPr>
            <a:spLocks noChangeArrowheads="1"/>
          </p:cNvSpPr>
          <p:nvPr/>
        </p:nvSpPr>
        <p:spPr bwMode="auto">
          <a:xfrm>
            <a:off x="3276600" y="188913"/>
            <a:ext cx="5867400" cy="6264275"/>
          </a:xfrm>
          <a:prstGeom prst="irregularSeal1">
            <a:avLst/>
          </a:prstGeom>
          <a:solidFill>
            <a:schemeClr val="accent1"/>
          </a:solidFill>
          <a:ln w="28575" cap="rnd">
            <a:solidFill>
              <a:schemeClr val="accent2"/>
            </a:solidFill>
            <a:prstDash val="sysDot"/>
            <a:miter lim="800000"/>
            <a:headEnd/>
            <a:tailEnd/>
          </a:ln>
          <a:effectLst>
            <a:prstShdw prst="shdw13" dist="53882" dir="13500000">
              <a:schemeClr val="bg2">
                <a:alpha val="50000"/>
              </a:schemeClr>
            </a:prstShdw>
          </a:effectLst>
        </p:spPr>
        <p:txBody>
          <a:bodyPr wrap="none" anchor="ctr"/>
          <a:lstStyle/>
          <a:p>
            <a:endParaRPr lang="ru-RU"/>
          </a:p>
        </p:txBody>
      </p:sp>
      <p:sp>
        <p:nvSpPr>
          <p:cNvPr id="14341" name="Text Box 5"/>
          <p:cNvSpPr txBox="1">
            <a:spLocks noChangeArrowheads="1"/>
          </p:cNvSpPr>
          <p:nvPr/>
        </p:nvSpPr>
        <p:spPr bwMode="auto">
          <a:xfrm>
            <a:off x="4859338" y="1916113"/>
            <a:ext cx="3311525" cy="3195637"/>
          </a:xfrm>
          <a:prstGeom prst="rect">
            <a:avLst/>
          </a:prstGeom>
          <a:noFill/>
          <a:ln w="9525">
            <a:noFill/>
            <a:miter lim="800000"/>
            <a:headEnd/>
            <a:tailEnd/>
          </a:ln>
          <a:effectLst/>
        </p:spPr>
        <p:txBody>
          <a:bodyPr>
            <a:spAutoFit/>
          </a:bodyPr>
          <a:lstStyle/>
          <a:p>
            <a:r>
              <a:rPr lang="ru-RU" b="1" i="1" baseline="0">
                <a:solidFill>
                  <a:srgbClr val="FF6600"/>
                </a:solidFill>
              </a:rPr>
              <a:t>Из меня посуду тонкую</a:t>
            </a:r>
          </a:p>
          <a:p>
            <a:r>
              <a:rPr lang="ru-RU" b="1" i="1" baseline="0">
                <a:solidFill>
                  <a:srgbClr val="FF6600"/>
                </a:solidFill>
              </a:rPr>
              <a:t>Нежно-белую и звонкую</a:t>
            </a:r>
          </a:p>
          <a:p>
            <a:r>
              <a:rPr lang="ru-RU" b="1" i="1" baseline="0">
                <a:solidFill>
                  <a:srgbClr val="FF6600"/>
                </a:solidFill>
              </a:rPr>
              <a:t>Обжигают с древних пор</a:t>
            </a:r>
          </a:p>
          <a:p>
            <a:r>
              <a:rPr lang="ru-RU" b="1" i="1" baseline="0">
                <a:solidFill>
                  <a:srgbClr val="FF6600"/>
                </a:solidFill>
              </a:rPr>
              <a:t>Называюсь я ……</a:t>
            </a:r>
          </a:p>
          <a:p>
            <a:pPr>
              <a:spcBef>
                <a:spcPct val="50000"/>
              </a:spcBef>
            </a:pPr>
            <a:r>
              <a:rPr lang="ru-RU" b="1" i="1" baseline="0">
                <a:solidFill>
                  <a:srgbClr val="FF6600"/>
                </a:solidFill>
              </a:rPr>
              <a:t> </a:t>
            </a:r>
          </a:p>
        </p:txBody>
      </p:sp>
      <p:sp>
        <p:nvSpPr>
          <p:cNvPr id="14342" name="WordArt 6"/>
          <p:cNvSpPr>
            <a:spLocks noChangeArrowheads="1" noChangeShapeType="1" noTextEdit="1"/>
          </p:cNvSpPr>
          <p:nvPr/>
        </p:nvSpPr>
        <p:spPr bwMode="auto">
          <a:xfrm>
            <a:off x="900113" y="549275"/>
            <a:ext cx="1871662" cy="1223963"/>
          </a:xfrm>
          <a:prstGeom prst="rect">
            <a:avLst/>
          </a:prstGeom>
        </p:spPr>
        <p:txBody>
          <a:bodyPr wrap="none" fromWordArt="1">
            <a:prstTxWarp prst="textWave1">
              <a:avLst>
                <a:gd name="adj1" fmla="val 13005"/>
                <a:gd name="adj2" fmla="val 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загадки</a:t>
            </a:r>
          </a:p>
        </p:txBody>
      </p:sp>
      <p:pic>
        <p:nvPicPr>
          <p:cNvPr id="14345" name="Picture 9"/>
          <p:cNvPicPr>
            <a:picLocks noChangeAspect="1" noChangeArrowheads="1"/>
          </p:cNvPicPr>
          <p:nvPr/>
        </p:nvPicPr>
        <p:blipFill>
          <a:blip r:embed="rId2" cstate="email"/>
          <a:srcRect/>
          <a:stretch>
            <a:fillRect/>
          </a:stretch>
        </p:blipFill>
        <p:spPr bwMode="auto">
          <a:xfrm>
            <a:off x="395288" y="3068638"/>
            <a:ext cx="2544762" cy="3349625"/>
          </a:xfrm>
          <a:prstGeom prst="rect">
            <a:avLst/>
          </a:prstGeom>
          <a:noFill/>
          <a:ln w="28575">
            <a:solidFill>
              <a:srgbClr val="FF6600"/>
            </a:solidFill>
            <a:prstDash val="sysDot"/>
            <a:miter lim="800000"/>
            <a:headEnd/>
            <a:tailEnd/>
          </a:ln>
          <a:effectLst>
            <a:outerShdw dist="107763" dir="18900000" algn="ctr" rotWithShape="0">
              <a:schemeClr val="bg2">
                <a:alpha val="5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2000" fill="hold"/>
                                        <p:tgtEl>
                                          <p:spTgt spid="14340"/>
                                        </p:tgtEl>
                                        <p:attrNameLst>
                                          <p:attrName>ppt_w</p:attrName>
                                        </p:attrNameLst>
                                      </p:cBhvr>
                                      <p:tavLst>
                                        <p:tav tm="0">
                                          <p:val>
                                            <p:fltVal val="0"/>
                                          </p:val>
                                        </p:tav>
                                        <p:tav tm="100000">
                                          <p:val>
                                            <p:strVal val="#ppt_w"/>
                                          </p:val>
                                        </p:tav>
                                      </p:tavLst>
                                    </p:anim>
                                    <p:anim calcmode="lin" valueType="num">
                                      <p:cBhvr>
                                        <p:cTn id="8" dur="2000" fill="hold"/>
                                        <p:tgtEl>
                                          <p:spTgt spid="14340"/>
                                        </p:tgtEl>
                                        <p:attrNameLst>
                                          <p:attrName>ppt_h</p:attrName>
                                        </p:attrNameLst>
                                      </p:cBhvr>
                                      <p:tavLst>
                                        <p:tav tm="0">
                                          <p:val>
                                            <p:fltVal val="0"/>
                                          </p:val>
                                        </p:tav>
                                        <p:tav tm="100000">
                                          <p:val>
                                            <p:strVal val="#ppt_h"/>
                                          </p:val>
                                        </p:tav>
                                      </p:tavLst>
                                    </p:anim>
                                    <p:anim calcmode="lin" valueType="num">
                                      <p:cBhvr>
                                        <p:cTn id="9" dur="2000" fill="hold"/>
                                        <p:tgtEl>
                                          <p:spTgt spid="1434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34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p:cTn id="13" dur="2000" fill="hold"/>
                                        <p:tgtEl>
                                          <p:spTgt spid="14341"/>
                                        </p:tgtEl>
                                        <p:attrNameLst>
                                          <p:attrName>ppt_w</p:attrName>
                                        </p:attrNameLst>
                                      </p:cBhvr>
                                      <p:tavLst>
                                        <p:tav tm="0">
                                          <p:val>
                                            <p:fltVal val="0"/>
                                          </p:val>
                                        </p:tav>
                                        <p:tav tm="100000">
                                          <p:val>
                                            <p:strVal val="#ppt_w"/>
                                          </p:val>
                                        </p:tav>
                                      </p:tavLst>
                                    </p:anim>
                                    <p:anim calcmode="lin" valueType="num">
                                      <p:cBhvr>
                                        <p:cTn id="14" dur="2000" fill="hold"/>
                                        <p:tgtEl>
                                          <p:spTgt spid="14341"/>
                                        </p:tgtEl>
                                        <p:attrNameLst>
                                          <p:attrName>ppt_h</p:attrName>
                                        </p:attrNameLst>
                                      </p:cBhvr>
                                      <p:tavLst>
                                        <p:tav tm="0">
                                          <p:val>
                                            <p:fltVal val="0"/>
                                          </p:val>
                                        </p:tav>
                                        <p:tav tm="100000">
                                          <p:val>
                                            <p:strVal val="#ppt_h"/>
                                          </p:val>
                                        </p:tav>
                                      </p:tavLst>
                                    </p:anim>
                                    <p:anim calcmode="lin" valueType="num">
                                      <p:cBhvr>
                                        <p:cTn id="15" dur="2000" fill="hold"/>
                                        <p:tgtEl>
                                          <p:spTgt spid="14341"/>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43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4345"/>
                                        </p:tgtEl>
                                        <p:attrNameLst>
                                          <p:attrName>style.visibility</p:attrName>
                                        </p:attrNameLst>
                                      </p:cBhvr>
                                      <p:to>
                                        <p:strVal val="visible"/>
                                      </p:to>
                                    </p:set>
                                    <p:anim calcmode="lin" valueType="num">
                                      <p:cBhvr>
                                        <p:cTn id="21" dur="2000" fill="hold"/>
                                        <p:tgtEl>
                                          <p:spTgt spid="14345"/>
                                        </p:tgtEl>
                                        <p:attrNameLst>
                                          <p:attrName>ppt_w</p:attrName>
                                        </p:attrNameLst>
                                      </p:cBhvr>
                                      <p:tavLst>
                                        <p:tav tm="0">
                                          <p:val>
                                            <p:fltVal val="0"/>
                                          </p:val>
                                        </p:tav>
                                        <p:tav tm="100000">
                                          <p:val>
                                            <p:strVal val="#ppt_w"/>
                                          </p:val>
                                        </p:tav>
                                      </p:tavLst>
                                    </p:anim>
                                    <p:anim calcmode="lin" valueType="num">
                                      <p:cBhvr>
                                        <p:cTn id="22" dur="2000" fill="hold"/>
                                        <p:tgtEl>
                                          <p:spTgt spid="14345"/>
                                        </p:tgtEl>
                                        <p:attrNameLst>
                                          <p:attrName>ppt_h</p:attrName>
                                        </p:attrNameLst>
                                      </p:cBhvr>
                                      <p:tavLst>
                                        <p:tav tm="0">
                                          <p:val>
                                            <p:fltVal val="0"/>
                                          </p:val>
                                        </p:tav>
                                        <p:tav tm="100000">
                                          <p:val>
                                            <p:strVal val="#ppt_h"/>
                                          </p:val>
                                        </p:tav>
                                      </p:tavLst>
                                    </p:anim>
                                    <p:anim calcmode="lin" valueType="num">
                                      <p:cBhvr>
                                        <p:cTn id="23" dur="2000" fill="hold"/>
                                        <p:tgtEl>
                                          <p:spTgt spid="14345"/>
                                        </p:tgtEl>
                                        <p:attrNameLst>
                                          <p:attrName>style.rotation</p:attrName>
                                        </p:attrNameLst>
                                      </p:cBhvr>
                                      <p:tavLst>
                                        <p:tav tm="0">
                                          <p:val>
                                            <p:fltVal val="360"/>
                                          </p:val>
                                        </p:tav>
                                        <p:tav tm="100000">
                                          <p:val>
                                            <p:fltVal val="0"/>
                                          </p:val>
                                        </p:tav>
                                      </p:tavLst>
                                    </p:anim>
                                    <p:animEffect transition="in" filter="fade">
                                      <p:cBhvr>
                                        <p:cTn id="24" dur="20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179388" y="1484313"/>
            <a:ext cx="7200900" cy="5113337"/>
          </a:xfrm>
          <a:prstGeom prst="irregularSeal2">
            <a:avLst/>
          </a:prstGeom>
          <a:solidFill>
            <a:schemeClr val="accent1"/>
          </a:solidFill>
          <a:ln w="28575" cap="rnd">
            <a:solidFill>
              <a:schemeClr val="accent2"/>
            </a:solidFill>
            <a:prstDash val="sysDot"/>
            <a:miter lim="800000"/>
            <a:headEnd/>
            <a:tailEnd/>
          </a:ln>
          <a:effectLst>
            <a:outerShdw dist="107763" dir="8100000" algn="ctr" rotWithShape="0">
              <a:schemeClr val="bg2">
                <a:alpha val="50000"/>
              </a:schemeClr>
            </a:outerShdw>
          </a:effectLst>
        </p:spPr>
        <p:txBody>
          <a:bodyPr wrap="none" anchor="ctr"/>
          <a:lstStyle/>
          <a:p>
            <a:endParaRPr lang="ru-RU"/>
          </a:p>
        </p:txBody>
      </p:sp>
      <p:sp>
        <p:nvSpPr>
          <p:cNvPr id="15365" name="Text Box 5"/>
          <p:cNvSpPr txBox="1">
            <a:spLocks noChangeArrowheads="1"/>
          </p:cNvSpPr>
          <p:nvPr/>
        </p:nvSpPr>
        <p:spPr bwMode="auto">
          <a:xfrm>
            <a:off x="1835150" y="3284538"/>
            <a:ext cx="4175125" cy="2830512"/>
          </a:xfrm>
          <a:prstGeom prst="rect">
            <a:avLst/>
          </a:prstGeom>
          <a:noFill/>
          <a:ln w="9525">
            <a:noFill/>
            <a:miter lim="800000"/>
            <a:headEnd/>
            <a:tailEnd/>
          </a:ln>
          <a:effectLst/>
        </p:spPr>
        <p:txBody>
          <a:bodyPr>
            <a:spAutoFit/>
          </a:bodyPr>
          <a:lstStyle/>
          <a:p>
            <a:r>
              <a:rPr lang="ru-RU" b="1" i="1" baseline="0">
                <a:solidFill>
                  <a:srgbClr val="FF6600"/>
                </a:solidFill>
              </a:rPr>
              <a:t>На топтале был, на кружале был.</a:t>
            </a:r>
          </a:p>
          <a:p>
            <a:r>
              <a:rPr lang="ru-RU" b="1" i="1" baseline="0">
                <a:solidFill>
                  <a:srgbClr val="FF6600"/>
                </a:solidFill>
              </a:rPr>
              <a:t>На пожаре был, на базаре был.</a:t>
            </a:r>
          </a:p>
          <a:p>
            <a:r>
              <a:rPr lang="ru-RU" b="1" i="1" baseline="0">
                <a:solidFill>
                  <a:srgbClr val="FF6600"/>
                </a:solidFill>
              </a:rPr>
              <a:t>Молод был – людей кормил</a:t>
            </a:r>
          </a:p>
          <a:p>
            <a:pPr>
              <a:spcBef>
                <a:spcPct val="50000"/>
              </a:spcBef>
            </a:pPr>
            <a:r>
              <a:rPr lang="ru-RU" b="1" i="1" baseline="0">
                <a:solidFill>
                  <a:srgbClr val="FF6600"/>
                </a:solidFill>
              </a:rPr>
              <a:t> </a:t>
            </a:r>
          </a:p>
        </p:txBody>
      </p:sp>
      <p:sp>
        <p:nvSpPr>
          <p:cNvPr id="15366" name="WordArt 6"/>
          <p:cNvSpPr>
            <a:spLocks noChangeArrowheads="1" noChangeShapeType="1" noTextEdit="1"/>
          </p:cNvSpPr>
          <p:nvPr/>
        </p:nvSpPr>
        <p:spPr bwMode="auto">
          <a:xfrm>
            <a:off x="1116013" y="476250"/>
            <a:ext cx="1943100" cy="1223963"/>
          </a:xfrm>
          <a:prstGeom prst="rect">
            <a:avLst/>
          </a:prstGeom>
        </p:spPr>
        <p:txBody>
          <a:bodyPr wrap="none" fromWordArt="1">
            <a:prstTxWarp prst="textWave1">
              <a:avLst>
                <a:gd name="adj1" fmla="val 13005"/>
                <a:gd name="adj2" fmla="val 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загадки</a:t>
            </a:r>
          </a:p>
        </p:txBody>
      </p:sp>
      <p:pic>
        <p:nvPicPr>
          <p:cNvPr id="15367" name="Picture 7"/>
          <p:cNvPicPr>
            <a:picLocks noChangeAspect="1" noChangeArrowheads="1"/>
          </p:cNvPicPr>
          <p:nvPr/>
        </p:nvPicPr>
        <p:blipFill>
          <a:blip r:embed="rId2" cstate="email"/>
          <a:srcRect/>
          <a:stretch>
            <a:fillRect/>
          </a:stretch>
        </p:blipFill>
        <p:spPr bwMode="auto">
          <a:xfrm>
            <a:off x="6227763" y="188913"/>
            <a:ext cx="2759075" cy="2759075"/>
          </a:xfrm>
          <a:prstGeom prst="rect">
            <a:avLst/>
          </a:prstGeom>
          <a:noFill/>
          <a:ln w="28575">
            <a:solidFill>
              <a:srgbClr val="FF6600"/>
            </a:solidFill>
            <a:prstDash val="sysDot"/>
            <a:miter lim="800000"/>
            <a:headEnd/>
            <a:tailEnd/>
          </a:ln>
          <a:effectLst>
            <a:outerShdw dist="107763" dir="135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2000" fill="hold"/>
                                        <p:tgtEl>
                                          <p:spTgt spid="15364"/>
                                        </p:tgtEl>
                                        <p:attrNameLst>
                                          <p:attrName>ppt_w</p:attrName>
                                        </p:attrNameLst>
                                      </p:cBhvr>
                                      <p:tavLst>
                                        <p:tav tm="0">
                                          <p:val>
                                            <p:fltVal val="0"/>
                                          </p:val>
                                        </p:tav>
                                        <p:tav tm="100000">
                                          <p:val>
                                            <p:strVal val="#ppt_w"/>
                                          </p:val>
                                        </p:tav>
                                      </p:tavLst>
                                    </p:anim>
                                    <p:anim calcmode="lin" valueType="num">
                                      <p:cBhvr>
                                        <p:cTn id="8" dur="2000" fill="hold"/>
                                        <p:tgtEl>
                                          <p:spTgt spid="15364"/>
                                        </p:tgtEl>
                                        <p:attrNameLst>
                                          <p:attrName>ppt_h</p:attrName>
                                        </p:attrNameLst>
                                      </p:cBhvr>
                                      <p:tavLst>
                                        <p:tav tm="0">
                                          <p:val>
                                            <p:fltVal val="0"/>
                                          </p:val>
                                        </p:tav>
                                        <p:tav tm="100000">
                                          <p:val>
                                            <p:strVal val="#ppt_h"/>
                                          </p:val>
                                        </p:tav>
                                      </p:tavLst>
                                    </p:anim>
                                    <p:anim calcmode="lin" valueType="num">
                                      <p:cBhvr>
                                        <p:cTn id="9" dur="2000" fill="hold"/>
                                        <p:tgtEl>
                                          <p:spTgt spid="1536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536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p:cTn id="13" dur="2000" fill="hold"/>
                                        <p:tgtEl>
                                          <p:spTgt spid="15365"/>
                                        </p:tgtEl>
                                        <p:attrNameLst>
                                          <p:attrName>ppt_w</p:attrName>
                                        </p:attrNameLst>
                                      </p:cBhvr>
                                      <p:tavLst>
                                        <p:tav tm="0">
                                          <p:val>
                                            <p:fltVal val="0"/>
                                          </p:val>
                                        </p:tav>
                                        <p:tav tm="100000">
                                          <p:val>
                                            <p:strVal val="#ppt_w"/>
                                          </p:val>
                                        </p:tav>
                                      </p:tavLst>
                                    </p:anim>
                                    <p:anim calcmode="lin" valueType="num">
                                      <p:cBhvr>
                                        <p:cTn id="14" dur="2000" fill="hold"/>
                                        <p:tgtEl>
                                          <p:spTgt spid="15365"/>
                                        </p:tgtEl>
                                        <p:attrNameLst>
                                          <p:attrName>ppt_h</p:attrName>
                                        </p:attrNameLst>
                                      </p:cBhvr>
                                      <p:tavLst>
                                        <p:tav tm="0">
                                          <p:val>
                                            <p:fltVal val="0"/>
                                          </p:val>
                                        </p:tav>
                                        <p:tav tm="100000">
                                          <p:val>
                                            <p:strVal val="#ppt_h"/>
                                          </p:val>
                                        </p:tav>
                                      </p:tavLst>
                                    </p:anim>
                                    <p:anim calcmode="lin" valueType="num">
                                      <p:cBhvr>
                                        <p:cTn id="15" dur="2000" fill="hold"/>
                                        <p:tgtEl>
                                          <p:spTgt spid="15365"/>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53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p:cTn id="21" dur="2000" fill="hold"/>
                                        <p:tgtEl>
                                          <p:spTgt spid="15367"/>
                                        </p:tgtEl>
                                        <p:attrNameLst>
                                          <p:attrName>ppt_w</p:attrName>
                                        </p:attrNameLst>
                                      </p:cBhvr>
                                      <p:tavLst>
                                        <p:tav tm="0">
                                          <p:val>
                                            <p:fltVal val="0"/>
                                          </p:val>
                                        </p:tav>
                                        <p:tav tm="100000">
                                          <p:val>
                                            <p:strVal val="#ppt_w"/>
                                          </p:val>
                                        </p:tav>
                                      </p:tavLst>
                                    </p:anim>
                                    <p:anim calcmode="lin" valueType="num">
                                      <p:cBhvr>
                                        <p:cTn id="22" dur="2000" fill="hold"/>
                                        <p:tgtEl>
                                          <p:spTgt spid="15367"/>
                                        </p:tgtEl>
                                        <p:attrNameLst>
                                          <p:attrName>ppt_h</p:attrName>
                                        </p:attrNameLst>
                                      </p:cBhvr>
                                      <p:tavLst>
                                        <p:tav tm="0">
                                          <p:val>
                                            <p:fltVal val="0"/>
                                          </p:val>
                                        </p:tav>
                                        <p:tav tm="100000">
                                          <p:val>
                                            <p:strVal val="#ppt_h"/>
                                          </p:val>
                                        </p:tav>
                                      </p:tavLst>
                                    </p:anim>
                                    <p:anim calcmode="lin" valueType="num">
                                      <p:cBhvr>
                                        <p:cTn id="23" dur="2000" fill="hold"/>
                                        <p:tgtEl>
                                          <p:spTgt spid="15367"/>
                                        </p:tgtEl>
                                        <p:attrNameLst>
                                          <p:attrName>style.rotation</p:attrName>
                                        </p:attrNameLst>
                                      </p:cBhvr>
                                      <p:tavLst>
                                        <p:tav tm="0">
                                          <p:val>
                                            <p:fltVal val="360"/>
                                          </p:val>
                                        </p:tav>
                                        <p:tav tm="100000">
                                          <p:val>
                                            <p:fltVal val="0"/>
                                          </p:val>
                                        </p:tav>
                                      </p:tavLst>
                                    </p:anim>
                                    <p:animEffect transition="in" filter="fade">
                                      <p:cBhvr>
                                        <p:cTn id="24"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AutoShape 5"/>
          <p:cNvSpPr>
            <a:spLocks noChangeArrowheads="1"/>
          </p:cNvSpPr>
          <p:nvPr/>
        </p:nvSpPr>
        <p:spPr bwMode="auto">
          <a:xfrm>
            <a:off x="3635375" y="333375"/>
            <a:ext cx="5327650" cy="5113338"/>
          </a:xfrm>
          <a:prstGeom prst="irregularSeal1">
            <a:avLst/>
          </a:prstGeom>
          <a:solidFill>
            <a:schemeClr val="accent1"/>
          </a:solidFill>
          <a:ln w="28575" cap="rnd">
            <a:solidFill>
              <a:schemeClr val="accent2"/>
            </a:solidFill>
            <a:prstDash val="sysDot"/>
            <a:miter lim="800000"/>
            <a:headEnd/>
            <a:tailEnd/>
          </a:ln>
          <a:effectLst>
            <a:outerShdw dist="107763" dir="8100000" algn="ctr" rotWithShape="0">
              <a:schemeClr val="bg2">
                <a:alpha val="50000"/>
              </a:schemeClr>
            </a:outerShdw>
          </a:effectLst>
        </p:spPr>
        <p:txBody>
          <a:bodyPr wrap="none" anchor="ctr"/>
          <a:lstStyle/>
          <a:p>
            <a:endParaRPr lang="ru-RU"/>
          </a:p>
        </p:txBody>
      </p:sp>
      <p:sp>
        <p:nvSpPr>
          <p:cNvPr id="16390" name="Text Box 6"/>
          <p:cNvSpPr txBox="1">
            <a:spLocks noChangeArrowheads="1"/>
          </p:cNvSpPr>
          <p:nvPr/>
        </p:nvSpPr>
        <p:spPr bwMode="auto">
          <a:xfrm>
            <a:off x="5148263" y="1844675"/>
            <a:ext cx="3313112" cy="1917700"/>
          </a:xfrm>
          <a:prstGeom prst="rect">
            <a:avLst/>
          </a:prstGeom>
          <a:noFill/>
          <a:ln w="9525">
            <a:noFill/>
            <a:miter lim="800000"/>
            <a:headEnd/>
            <a:tailEnd/>
          </a:ln>
          <a:effectLst/>
        </p:spPr>
        <p:txBody>
          <a:bodyPr>
            <a:spAutoFit/>
          </a:bodyPr>
          <a:lstStyle/>
          <a:p>
            <a:r>
              <a:rPr lang="ru-RU" b="1" i="1" baseline="0">
                <a:solidFill>
                  <a:srgbClr val="FF6600"/>
                </a:solidFill>
              </a:rPr>
              <a:t>Серая пыль</a:t>
            </a:r>
          </a:p>
          <a:p>
            <a:r>
              <a:rPr lang="ru-RU" b="1" i="1" baseline="0">
                <a:solidFill>
                  <a:srgbClr val="FF6600"/>
                </a:solidFill>
              </a:rPr>
              <a:t>В воду нырь,</a:t>
            </a:r>
          </a:p>
          <a:p>
            <a:r>
              <a:rPr lang="ru-RU" b="1" i="1" baseline="0">
                <a:solidFill>
                  <a:srgbClr val="FF6600"/>
                </a:solidFill>
              </a:rPr>
              <a:t>Потом на мастерок –</a:t>
            </a:r>
          </a:p>
          <a:p>
            <a:r>
              <a:rPr lang="ru-RU" b="1" i="1" baseline="0">
                <a:solidFill>
                  <a:srgbClr val="FF6600"/>
                </a:solidFill>
              </a:rPr>
              <a:t>И готов домок           </a:t>
            </a:r>
          </a:p>
        </p:txBody>
      </p:sp>
      <p:sp>
        <p:nvSpPr>
          <p:cNvPr id="16391" name="WordArt 7"/>
          <p:cNvSpPr>
            <a:spLocks noChangeArrowheads="1" noChangeShapeType="1" noTextEdit="1"/>
          </p:cNvSpPr>
          <p:nvPr/>
        </p:nvSpPr>
        <p:spPr bwMode="auto">
          <a:xfrm>
            <a:off x="900113" y="404813"/>
            <a:ext cx="2159000" cy="1152525"/>
          </a:xfrm>
          <a:prstGeom prst="rect">
            <a:avLst/>
          </a:prstGeom>
        </p:spPr>
        <p:txBody>
          <a:bodyPr wrap="none" fromWordArt="1">
            <a:prstTxWarp prst="textWave1">
              <a:avLst>
                <a:gd name="adj1" fmla="val 13005"/>
                <a:gd name="adj2" fmla="val 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загадки</a:t>
            </a:r>
          </a:p>
        </p:txBody>
      </p:sp>
      <p:pic>
        <p:nvPicPr>
          <p:cNvPr id="16392" name="Picture 8"/>
          <p:cNvPicPr>
            <a:picLocks noChangeAspect="1" noChangeArrowheads="1"/>
          </p:cNvPicPr>
          <p:nvPr/>
        </p:nvPicPr>
        <p:blipFill>
          <a:blip r:embed="rId2" cstate="email"/>
          <a:srcRect/>
          <a:stretch>
            <a:fillRect/>
          </a:stretch>
        </p:blipFill>
        <p:spPr bwMode="auto">
          <a:xfrm>
            <a:off x="539750" y="2924175"/>
            <a:ext cx="2684463" cy="3573463"/>
          </a:xfrm>
          <a:prstGeom prst="rect">
            <a:avLst/>
          </a:prstGeom>
          <a:noFill/>
          <a:ln w="28575">
            <a:solidFill>
              <a:srgbClr val="FF6600"/>
            </a:solidFill>
            <a:prstDash val="sysDot"/>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2000" fill="hold"/>
                                        <p:tgtEl>
                                          <p:spTgt spid="16389"/>
                                        </p:tgtEl>
                                        <p:attrNameLst>
                                          <p:attrName>ppt_w</p:attrName>
                                        </p:attrNameLst>
                                      </p:cBhvr>
                                      <p:tavLst>
                                        <p:tav tm="0">
                                          <p:val>
                                            <p:fltVal val="0"/>
                                          </p:val>
                                        </p:tav>
                                        <p:tav tm="100000">
                                          <p:val>
                                            <p:strVal val="#ppt_w"/>
                                          </p:val>
                                        </p:tav>
                                      </p:tavLst>
                                    </p:anim>
                                    <p:anim calcmode="lin" valueType="num">
                                      <p:cBhvr>
                                        <p:cTn id="8" dur="2000" fill="hold"/>
                                        <p:tgtEl>
                                          <p:spTgt spid="16389"/>
                                        </p:tgtEl>
                                        <p:attrNameLst>
                                          <p:attrName>ppt_h</p:attrName>
                                        </p:attrNameLst>
                                      </p:cBhvr>
                                      <p:tavLst>
                                        <p:tav tm="0">
                                          <p:val>
                                            <p:fltVal val="0"/>
                                          </p:val>
                                        </p:tav>
                                        <p:tav tm="100000">
                                          <p:val>
                                            <p:strVal val="#ppt_h"/>
                                          </p:val>
                                        </p:tav>
                                      </p:tavLst>
                                    </p:anim>
                                    <p:anim calcmode="lin" valueType="num">
                                      <p:cBhvr>
                                        <p:cTn id="9" dur="2000" fill="hold"/>
                                        <p:tgtEl>
                                          <p:spTgt spid="1638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638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p:cTn id="13" dur="2000" fill="hold"/>
                                        <p:tgtEl>
                                          <p:spTgt spid="16390"/>
                                        </p:tgtEl>
                                        <p:attrNameLst>
                                          <p:attrName>ppt_w</p:attrName>
                                        </p:attrNameLst>
                                      </p:cBhvr>
                                      <p:tavLst>
                                        <p:tav tm="0">
                                          <p:val>
                                            <p:fltVal val="0"/>
                                          </p:val>
                                        </p:tav>
                                        <p:tav tm="100000">
                                          <p:val>
                                            <p:strVal val="#ppt_w"/>
                                          </p:val>
                                        </p:tav>
                                      </p:tavLst>
                                    </p:anim>
                                    <p:anim calcmode="lin" valueType="num">
                                      <p:cBhvr>
                                        <p:cTn id="14" dur="2000" fill="hold"/>
                                        <p:tgtEl>
                                          <p:spTgt spid="16390"/>
                                        </p:tgtEl>
                                        <p:attrNameLst>
                                          <p:attrName>ppt_h</p:attrName>
                                        </p:attrNameLst>
                                      </p:cBhvr>
                                      <p:tavLst>
                                        <p:tav tm="0">
                                          <p:val>
                                            <p:fltVal val="0"/>
                                          </p:val>
                                        </p:tav>
                                        <p:tav tm="100000">
                                          <p:val>
                                            <p:strVal val="#ppt_h"/>
                                          </p:val>
                                        </p:tav>
                                      </p:tavLst>
                                    </p:anim>
                                    <p:anim calcmode="lin" valueType="num">
                                      <p:cBhvr>
                                        <p:cTn id="15" dur="2000" fill="hold"/>
                                        <p:tgtEl>
                                          <p:spTgt spid="16390"/>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63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6392"/>
                                        </p:tgtEl>
                                        <p:attrNameLst>
                                          <p:attrName>style.visibility</p:attrName>
                                        </p:attrNameLst>
                                      </p:cBhvr>
                                      <p:to>
                                        <p:strVal val="visible"/>
                                      </p:to>
                                    </p:set>
                                    <p:anim calcmode="lin" valueType="num">
                                      <p:cBhvr>
                                        <p:cTn id="21" dur="2000" fill="hold"/>
                                        <p:tgtEl>
                                          <p:spTgt spid="16392"/>
                                        </p:tgtEl>
                                        <p:attrNameLst>
                                          <p:attrName>ppt_w</p:attrName>
                                        </p:attrNameLst>
                                      </p:cBhvr>
                                      <p:tavLst>
                                        <p:tav tm="0">
                                          <p:val>
                                            <p:fltVal val="0"/>
                                          </p:val>
                                        </p:tav>
                                        <p:tav tm="100000">
                                          <p:val>
                                            <p:strVal val="#ppt_w"/>
                                          </p:val>
                                        </p:tav>
                                      </p:tavLst>
                                    </p:anim>
                                    <p:anim calcmode="lin" valueType="num">
                                      <p:cBhvr>
                                        <p:cTn id="22" dur="2000" fill="hold"/>
                                        <p:tgtEl>
                                          <p:spTgt spid="16392"/>
                                        </p:tgtEl>
                                        <p:attrNameLst>
                                          <p:attrName>ppt_h</p:attrName>
                                        </p:attrNameLst>
                                      </p:cBhvr>
                                      <p:tavLst>
                                        <p:tav tm="0">
                                          <p:val>
                                            <p:fltVal val="0"/>
                                          </p:val>
                                        </p:tav>
                                        <p:tav tm="100000">
                                          <p:val>
                                            <p:strVal val="#ppt_h"/>
                                          </p:val>
                                        </p:tav>
                                      </p:tavLst>
                                    </p:anim>
                                    <p:anim calcmode="lin" valueType="num">
                                      <p:cBhvr>
                                        <p:cTn id="23" dur="2000" fill="hold"/>
                                        <p:tgtEl>
                                          <p:spTgt spid="16392"/>
                                        </p:tgtEl>
                                        <p:attrNameLst>
                                          <p:attrName>style.rotation</p:attrName>
                                        </p:attrNameLst>
                                      </p:cBhvr>
                                      <p:tavLst>
                                        <p:tav tm="0">
                                          <p:val>
                                            <p:fltVal val="360"/>
                                          </p:val>
                                        </p:tav>
                                        <p:tav tm="100000">
                                          <p:val>
                                            <p:fltVal val="0"/>
                                          </p:val>
                                        </p:tav>
                                      </p:tavLst>
                                    </p:anim>
                                    <p:animEffect transition="in" filter="fade">
                                      <p:cBhvr>
                                        <p:cTn id="24" dur="2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4"/>
          <p:cNvSpPr>
            <a:spLocks noChangeArrowheads="1"/>
          </p:cNvSpPr>
          <p:nvPr/>
        </p:nvSpPr>
        <p:spPr bwMode="auto">
          <a:xfrm>
            <a:off x="250825" y="3213100"/>
            <a:ext cx="5329238" cy="3168650"/>
          </a:xfrm>
          <a:prstGeom prst="irregularSeal2">
            <a:avLst/>
          </a:prstGeom>
          <a:solidFill>
            <a:schemeClr val="accent1"/>
          </a:solidFill>
          <a:ln w="28575" cap="rnd">
            <a:solidFill>
              <a:schemeClr val="accent2"/>
            </a:solidFill>
            <a:prstDash val="sysDot"/>
            <a:miter lim="800000"/>
            <a:headEnd/>
            <a:tailEnd/>
          </a:ln>
          <a:effectLst>
            <a:outerShdw dist="107763" dir="2700000" algn="ctr" rotWithShape="0">
              <a:schemeClr val="bg2">
                <a:alpha val="50000"/>
              </a:schemeClr>
            </a:outerShdw>
          </a:effectLst>
        </p:spPr>
        <p:txBody>
          <a:bodyPr wrap="none" anchor="ctr"/>
          <a:lstStyle/>
          <a:p>
            <a:endParaRPr lang="ru-RU"/>
          </a:p>
        </p:txBody>
      </p:sp>
      <p:sp>
        <p:nvSpPr>
          <p:cNvPr id="17413" name="Text Box 5"/>
          <p:cNvSpPr txBox="1">
            <a:spLocks noChangeArrowheads="1"/>
          </p:cNvSpPr>
          <p:nvPr/>
        </p:nvSpPr>
        <p:spPr bwMode="auto">
          <a:xfrm>
            <a:off x="1331913" y="4437063"/>
            <a:ext cx="2879725" cy="822325"/>
          </a:xfrm>
          <a:prstGeom prst="rect">
            <a:avLst/>
          </a:prstGeom>
          <a:noFill/>
          <a:ln w="9525">
            <a:noFill/>
            <a:miter lim="800000"/>
            <a:headEnd/>
            <a:tailEnd/>
          </a:ln>
          <a:effectLst/>
        </p:spPr>
        <p:txBody>
          <a:bodyPr>
            <a:spAutoFit/>
          </a:bodyPr>
          <a:lstStyle/>
          <a:p>
            <a:r>
              <a:rPr lang="ru-RU" b="1" i="1" baseline="0">
                <a:solidFill>
                  <a:srgbClr val="FF6600"/>
                </a:solidFill>
              </a:rPr>
              <a:t>В избе мерзнет,</a:t>
            </a:r>
          </a:p>
          <a:p>
            <a:r>
              <a:rPr lang="ru-RU" b="1" i="1" baseline="0">
                <a:solidFill>
                  <a:srgbClr val="FF6600"/>
                </a:solidFill>
              </a:rPr>
              <a:t>А на дворе – нет</a:t>
            </a:r>
          </a:p>
        </p:txBody>
      </p:sp>
      <p:sp>
        <p:nvSpPr>
          <p:cNvPr id="17414" name="WordArt 6"/>
          <p:cNvSpPr>
            <a:spLocks noChangeArrowheads="1" noChangeShapeType="1" noTextEdit="1"/>
          </p:cNvSpPr>
          <p:nvPr/>
        </p:nvSpPr>
        <p:spPr bwMode="auto">
          <a:xfrm>
            <a:off x="1042988" y="476250"/>
            <a:ext cx="1943100" cy="1223963"/>
          </a:xfrm>
          <a:prstGeom prst="rect">
            <a:avLst/>
          </a:prstGeom>
        </p:spPr>
        <p:txBody>
          <a:bodyPr wrap="none" fromWordArt="1">
            <a:prstTxWarp prst="textWave1">
              <a:avLst>
                <a:gd name="adj1" fmla="val 13005"/>
                <a:gd name="adj2" fmla="val 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загадки</a:t>
            </a:r>
          </a:p>
        </p:txBody>
      </p:sp>
      <p:pic>
        <p:nvPicPr>
          <p:cNvPr id="17415" name="Picture 7"/>
          <p:cNvPicPr>
            <a:picLocks noChangeAspect="1" noChangeArrowheads="1"/>
          </p:cNvPicPr>
          <p:nvPr/>
        </p:nvPicPr>
        <p:blipFill>
          <a:blip r:embed="rId2" cstate="email"/>
          <a:srcRect/>
          <a:stretch>
            <a:fillRect/>
          </a:stretch>
        </p:blipFill>
        <p:spPr bwMode="auto">
          <a:xfrm>
            <a:off x="4572000" y="620713"/>
            <a:ext cx="3924300" cy="2962275"/>
          </a:xfrm>
          <a:prstGeom prst="rect">
            <a:avLst/>
          </a:prstGeom>
          <a:noFill/>
          <a:ln w="28575">
            <a:solidFill>
              <a:srgbClr val="FF6600"/>
            </a:solidFill>
            <a:prstDash val="sysDot"/>
            <a:miter lim="800000"/>
            <a:headEnd/>
            <a:tailEnd/>
          </a:ln>
          <a:effectLst>
            <a:outerShdw dist="107763" dir="135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2000" fill="hold"/>
                                        <p:tgtEl>
                                          <p:spTgt spid="17412"/>
                                        </p:tgtEl>
                                        <p:attrNameLst>
                                          <p:attrName>ppt_w</p:attrName>
                                        </p:attrNameLst>
                                      </p:cBhvr>
                                      <p:tavLst>
                                        <p:tav tm="0">
                                          <p:val>
                                            <p:fltVal val="0"/>
                                          </p:val>
                                        </p:tav>
                                        <p:tav tm="100000">
                                          <p:val>
                                            <p:strVal val="#ppt_w"/>
                                          </p:val>
                                        </p:tav>
                                      </p:tavLst>
                                    </p:anim>
                                    <p:anim calcmode="lin" valueType="num">
                                      <p:cBhvr>
                                        <p:cTn id="8" dur="2000" fill="hold"/>
                                        <p:tgtEl>
                                          <p:spTgt spid="17412"/>
                                        </p:tgtEl>
                                        <p:attrNameLst>
                                          <p:attrName>ppt_h</p:attrName>
                                        </p:attrNameLst>
                                      </p:cBhvr>
                                      <p:tavLst>
                                        <p:tav tm="0">
                                          <p:val>
                                            <p:fltVal val="0"/>
                                          </p:val>
                                        </p:tav>
                                        <p:tav tm="100000">
                                          <p:val>
                                            <p:strVal val="#ppt_h"/>
                                          </p:val>
                                        </p:tav>
                                      </p:tavLst>
                                    </p:anim>
                                    <p:anim calcmode="lin" valueType="num">
                                      <p:cBhvr>
                                        <p:cTn id="9" dur="2000" fill="hold"/>
                                        <p:tgtEl>
                                          <p:spTgt spid="1741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741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p:cTn id="13" dur="2000" fill="hold"/>
                                        <p:tgtEl>
                                          <p:spTgt spid="17413"/>
                                        </p:tgtEl>
                                        <p:attrNameLst>
                                          <p:attrName>ppt_w</p:attrName>
                                        </p:attrNameLst>
                                      </p:cBhvr>
                                      <p:tavLst>
                                        <p:tav tm="0">
                                          <p:val>
                                            <p:fltVal val="0"/>
                                          </p:val>
                                        </p:tav>
                                        <p:tav tm="100000">
                                          <p:val>
                                            <p:strVal val="#ppt_w"/>
                                          </p:val>
                                        </p:tav>
                                      </p:tavLst>
                                    </p:anim>
                                    <p:anim calcmode="lin" valueType="num">
                                      <p:cBhvr>
                                        <p:cTn id="14" dur="2000" fill="hold"/>
                                        <p:tgtEl>
                                          <p:spTgt spid="17413"/>
                                        </p:tgtEl>
                                        <p:attrNameLst>
                                          <p:attrName>ppt_h</p:attrName>
                                        </p:attrNameLst>
                                      </p:cBhvr>
                                      <p:tavLst>
                                        <p:tav tm="0">
                                          <p:val>
                                            <p:fltVal val="0"/>
                                          </p:val>
                                        </p:tav>
                                        <p:tav tm="100000">
                                          <p:val>
                                            <p:strVal val="#ppt_h"/>
                                          </p:val>
                                        </p:tav>
                                      </p:tavLst>
                                    </p:anim>
                                    <p:anim calcmode="lin" valueType="num">
                                      <p:cBhvr>
                                        <p:cTn id="15" dur="2000" fill="hold"/>
                                        <p:tgtEl>
                                          <p:spTgt spid="17413"/>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74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7415"/>
                                        </p:tgtEl>
                                        <p:attrNameLst>
                                          <p:attrName>style.visibility</p:attrName>
                                        </p:attrNameLst>
                                      </p:cBhvr>
                                      <p:to>
                                        <p:strVal val="visible"/>
                                      </p:to>
                                    </p:set>
                                    <p:anim calcmode="lin" valueType="num">
                                      <p:cBhvr>
                                        <p:cTn id="21" dur="2000" fill="hold"/>
                                        <p:tgtEl>
                                          <p:spTgt spid="17415"/>
                                        </p:tgtEl>
                                        <p:attrNameLst>
                                          <p:attrName>ppt_w</p:attrName>
                                        </p:attrNameLst>
                                      </p:cBhvr>
                                      <p:tavLst>
                                        <p:tav tm="0">
                                          <p:val>
                                            <p:fltVal val="0"/>
                                          </p:val>
                                        </p:tav>
                                        <p:tav tm="100000">
                                          <p:val>
                                            <p:strVal val="#ppt_w"/>
                                          </p:val>
                                        </p:tav>
                                      </p:tavLst>
                                    </p:anim>
                                    <p:anim calcmode="lin" valueType="num">
                                      <p:cBhvr>
                                        <p:cTn id="22" dur="2000" fill="hold"/>
                                        <p:tgtEl>
                                          <p:spTgt spid="17415"/>
                                        </p:tgtEl>
                                        <p:attrNameLst>
                                          <p:attrName>ppt_h</p:attrName>
                                        </p:attrNameLst>
                                      </p:cBhvr>
                                      <p:tavLst>
                                        <p:tav tm="0">
                                          <p:val>
                                            <p:fltVal val="0"/>
                                          </p:val>
                                        </p:tav>
                                        <p:tav tm="100000">
                                          <p:val>
                                            <p:strVal val="#ppt_h"/>
                                          </p:val>
                                        </p:tav>
                                      </p:tavLst>
                                    </p:anim>
                                    <p:anim calcmode="lin" valueType="num">
                                      <p:cBhvr>
                                        <p:cTn id="23" dur="2000" fill="hold"/>
                                        <p:tgtEl>
                                          <p:spTgt spid="17415"/>
                                        </p:tgtEl>
                                        <p:attrNameLst>
                                          <p:attrName>style.rotation</p:attrName>
                                        </p:attrNameLst>
                                      </p:cBhvr>
                                      <p:tavLst>
                                        <p:tav tm="0">
                                          <p:val>
                                            <p:fltVal val="360"/>
                                          </p:val>
                                        </p:tav>
                                        <p:tav tm="100000">
                                          <p:val>
                                            <p:fltVal val="0"/>
                                          </p:val>
                                        </p:tav>
                                      </p:tavLst>
                                    </p:anim>
                                    <p:animEffect transition="in" filter="fade">
                                      <p:cBhvr>
                                        <p:cTn id="24"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ru-RU" sz="3200"/>
              <a:t>Используемые материалы и</a:t>
            </a:r>
            <a:br>
              <a:rPr lang="ru-RU" sz="3200"/>
            </a:br>
            <a:r>
              <a:rPr lang="ru-RU" sz="3200"/>
              <a:t> Интернет-ресурсы</a:t>
            </a:r>
            <a:r>
              <a:rPr lang="ru-RU" sz="4000"/>
              <a:t>:</a:t>
            </a:r>
          </a:p>
        </p:txBody>
      </p:sp>
      <p:sp>
        <p:nvSpPr>
          <p:cNvPr id="19459" name="Rectangle 3"/>
          <p:cNvSpPr>
            <a:spLocks noGrp="1" noChangeArrowheads="1"/>
          </p:cNvSpPr>
          <p:nvPr>
            <p:ph type="body" idx="1"/>
          </p:nvPr>
        </p:nvSpPr>
        <p:spPr/>
        <p:txBody>
          <a:bodyPr/>
          <a:lstStyle/>
          <a:p>
            <a:r>
              <a:rPr lang="ru-RU" sz="2400">
                <a:solidFill>
                  <a:schemeClr val="hlink"/>
                </a:solidFill>
              </a:rPr>
              <a:t>О.С.Габриелян, И.Г.Остроумов «Настольная книга учителя. Химия 9 класс»; «Дрофа» Москва 2002</a:t>
            </a:r>
          </a:p>
          <a:p>
            <a:r>
              <a:rPr lang="ru-RU" sz="2400">
                <a:solidFill>
                  <a:schemeClr val="hlink"/>
                </a:solidFill>
              </a:rPr>
              <a:t> </a:t>
            </a:r>
            <a:r>
              <a:rPr lang="en-US" sz="2400">
                <a:solidFill>
                  <a:schemeClr val="hlink"/>
                </a:solidFill>
                <a:hlinkClick r:id="rId2"/>
              </a:rPr>
              <a:t>http</a:t>
            </a:r>
            <a:r>
              <a:rPr lang="en-US" sz="2400">
                <a:solidFill>
                  <a:schemeClr val="hlink"/>
                </a:solidFill>
                <a:sym typeface="Wingdings" pitchFamily="2" charset="2"/>
                <a:hlinkClick r:id="rId2"/>
              </a:rPr>
              <a:t>://bibliotekar.ru</a:t>
            </a:r>
            <a:endParaRPr lang="en-US" sz="2400">
              <a:solidFill>
                <a:schemeClr val="hlink"/>
              </a:solidFill>
              <a:sym typeface="Wingdings" pitchFamily="2" charset="2"/>
            </a:endParaRPr>
          </a:p>
          <a:p>
            <a:r>
              <a:rPr lang="en-US" sz="2400">
                <a:solidFill>
                  <a:schemeClr val="hlink"/>
                </a:solidFill>
                <a:sym typeface="Wingdings" pitchFamily="2" charset="2"/>
                <a:hlinkClick r:id="rId3"/>
              </a:rPr>
              <a:t>http://wikipedia.org</a:t>
            </a:r>
            <a:endParaRPr lang="en-US" sz="2400">
              <a:solidFill>
                <a:schemeClr val="hlink"/>
              </a:solidFill>
              <a:sym typeface="Wingdings" pitchFamily="2" charset="2"/>
            </a:endParaRPr>
          </a:p>
          <a:p>
            <a:r>
              <a:rPr lang="en-US" sz="2400">
                <a:solidFill>
                  <a:schemeClr val="hlink"/>
                </a:solidFill>
                <a:sym typeface="Wingdings" pitchFamily="2" charset="2"/>
                <a:hlinkClick r:id="rId4"/>
              </a:rPr>
              <a:t>http://www.farforika.ru</a:t>
            </a:r>
            <a:r>
              <a:rPr lang="ru-RU" sz="2400">
                <a:solidFill>
                  <a:schemeClr val="hlink"/>
                </a:solidFill>
                <a:sym typeface="Wingdings" pitchFamily="2" charset="2"/>
                <a:hlinkClick r:id="rId4"/>
              </a:rPr>
              <a:t>/</a:t>
            </a:r>
            <a:r>
              <a:rPr lang="en-US" sz="2400">
                <a:solidFill>
                  <a:schemeClr val="hlink"/>
                </a:solidFill>
                <a:sym typeface="Wingdings" pitchFamily="2" charset="2"/>
                <a:hlinkClick r:id="rId4"/>
              </a:rPr>
              <a:t>indekx-itorij.htm</a:t>
            </a:r>
            <a:endParaRPr lang="en-US" sz="2400">
              <a:solidFill>
                <a:schemeClr val="hlink"/>
              </a:solidFill>
              <a:sym typeface="Wingdings" pitchFamily="2" charset="2"/>
            </a:endParaRPr>
          </a:p>
          <a:p>
            <a:r>
              <a:rPr lang="en-US" sz="2400">
                <a:solidFill>
                  <a:schemeClr val="hlink"/>
                </a:solidFill>
                <a:sym typeface="Wingdings" pitchFamily="2" charset="2"/>
                <a:hlinkClick r:id="rId5"/>
              </a:rPr>
              <a:t>http://www</a:t>
            </a:r>
            <a:r>
              <a:rPr lang="en-US" sz="2400">
                <a:solidFill>
                  <a:schemeClr val="hlink"/>
                </a:solidFill>
                <a:sym typeface="Wingdings" pitchFamily="2" charset="2"/>
              </a:rPr>
              <a:t>. interion.com.ua</a:t>
            </a:r>
            <a:r>
              <a:rPr lang="ru-RU" sz="2400">
                <a:solidFill>
                  <a:schemeClr val="hlink"/>
                </a:solidFill>
                <a:sym typeface="Wingdings" pitchFamily="2" charset="2"/>
              </a:rPr>
              <a:t>/</a:t>
            </a:r>
            <a:r>
              <a:rPr lang="en-US" sz="2400">
                <a:solidFill>
                  <a:schemeClr val="hlink"/>
                </a:solidFill>
                <a:sym typeface="Wingdings" pitchFamily="2" charset="2"/>
              </a:rPr>
              <a:t>poz</a:t>
            </a:r>
            <a:r>
              <a:rPr lang="ru-RU" sz="2400">
                <a:solidFill>
                  <a:schemeClr val="hlink"/>
                </a:solidFill>
                <a:sym typeface="Wingdings" pitchFamily="2" charset="2"/>
              </a:rPr>
              <a:t>/</a:t>
            </a:r>
            <a:r>
              <a:rPr lang="en-US" sz="2400">
                <a:solidFill>
                  <a:schemeClr val="hlink"/>
                </a:solidFill>
                <a:sym typeface="Wingdings" pitchFamily="2" charset="2"/>
              </a:rPr>
              <a:t>farfor2.htm</a:t>
            </a:r>
          </a:p>
          <a:p>
            <a:r>
              <a:rPr lang="en-US" sz="2400">
                <a:solidFill>
                  <a:schemeClr val="hlink"/>
                </a:solidFill>
                <a:sym typeface="Wingdings" pitchFamily="2" charset="2"/>
              </a:rPr>
              <a:t>http://procement.ru</a:t>
            </a:r>
            <a:r>
              <a:rPr lang="ru-RU" sz="2400">
                <a:solidFill>
                  <a:schemeClr val="hlink"/>
                </a:solidFill>
                <a:sym typeface="Wingdings" pitchFamily="2" charset="2"/>
              </a:rPr>
              <a:t>/</a:t>
            </a:r>
            <a:endParaRPr lang="ru-RU" sz="2400">
              <a:solidFill>
                <a:schemeClr val="hlink"/>
              </a:solidFill>
            </a:endParaRPr>
          </a:p>
        </p:txBody>
      </p:sp>
      <p:pic>
        <p:nvPicPr>
          <p:cNvPr id="19460" name="Picture 4" descr="j0299125"/>
          <p:cNvPicPr>
            <a:picLocks noChangeAspect="1" noChangeArrowheads="1"/>
          </p:cNvPicPr>
          <p:nvPr/>
        </p:nvPicPr>
        <p:blipFill>
          <a:blip r:embed="rId6" cstate="email"/>
          <a:srcRect/>
          <a:stretch>
            <a:fillRect/>
          </a:stretch>
        </p:blipFill>
        <p:spPr bwMode="auto">
          <a:xfrm>
            <a:off x="7218363" y="3933825"/>
            <a:ext cx="1406525" cy="2308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anim calcmode="lin" valueType="num">
                                      <p:cBhvr>
                                        <p:cTn id="8" dur="2000" fill="hold"/>
                                        <p:tgtEl>
                                          <p:spTgt spid="19460"/>
                                        </p:tgtEl>
                                        <p:attrNameLst>
                                          <p:attrName>style.rotation</p:attrName>
                                        </p:attrNameLst>
                                      </p:cBhvr>
                                      <p:tavLst>
                                        <p:tav tm="0">
                                          <p:val>
                                            <p:fltVal val="720"/>
                                          </p:val>
                                        </p:tav>
                                        <p:tav tm="100000">
                                          <p:val>
                                            <p:fltVal val="0"/>
                                          </p:val>
                                        </p:tav>
                                      </p:tavLst>
                                    </p:anim>
                                    <p:anim calcmode="lin" valueType="num">
                                      <p:cBhvr>
                                        <p:cTn id="9" dur="2000" fill="hold"/>
                                        <p:tgtEl>
                                          <p:spTgt spid="19460"/>
                                        </p:tgtEl>
                                        <p:attrNameLst>
                                          <p:attrName>ppt_h</p:attrName>
                                        </p:attrNameLst>
                                      </p:cBhvr>
                                      <p:tavLst>
                                        <p:tav tm="0">
                                          <p:val>
                                            <p:fltVal val="0"/>
                                          </p:val>
                                        </p:tav>
                                        <p:tav tm="100000">
                                          <p:val>
                                            <p:strVal val="#ppt_h"/>
                                          </p:val>
                                        </p:tav>
                                      </p:tavLst>
                                    </p:anim>
                                    <p:anim calcmode="lin" valueType="num">
                                      <p:cBhvr>
                                        <p:cTn id="10" dur="2000" fill="hold"/>
                                        <p:tgtEl>
                                          <p:spTgt spid="1946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descr="Бумажный пакет"/>
          <p:cNvSpPr>
            <a:spLocks noChangeArrowheads="1" noChangeShapeType="1" noTextEdit="1"/>
          </p:cNvSpPr>
          <p:nvPr/>
        </p:nvSpPr>
        <p:spPr bwMode="auto">
          <a:xfrm>
            <a:off x="1763713" y="908050"/>
            <a:ext cx="5705475" cy="523875"/>
          </a:xfrm>
          <a:prstGeom prst="rect">
            <a:avLst/>
          </a:prstGeom>
        </p:spPr>
        <p:txBody>
          <a:bodyPr wrap="none" fromWordArt="1">
            <a:prstTxWarp prst="textPlain">
              <a:avLst>
                <a:gd name="adj" fmla="val 50000"/>
              </a:avLst>
            </a:prstTxWarp>
          </a:bodyPr>
          <a:lstStyle/>
          <a:p>
            <a:pPr algn="ctr"/>
            <a:r>
              <a:rPr lang="ru-RU" sz="3600" kern="10">
                <a:ln w="9525">
                  <a:solidFill>
                    <a:schemeClr val="folHlink"/>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силикатная промышленность</a:t>
            </a:r>
          </a:p>
        </p:txBody>
      </p:sp>
      <p:sp>
        <p:nvSpPr>
          <p:cNvPr id="5137" name="AutoShape 17"/>
          <p:cNvSpPr>
            <a:spLocks noChangeArrowheads="1"/>
          </p:cNvSpPr>
          <p:nvPr/>
        </p:nvSpPr>
        <p:spPr bwMode="auto">
          <a:xfrm>
            <a:off x="4211638" y="1773238"/>
            <a:ext cx="576262" cy="1223962"/>
          </a:xfrm>
          <a:prstGeom prst="downArrow">
            <a:avLst>
              <a:gd name="adj1" fmla="val 50000"/>
              <a:gd name="adj2" fmla="val 53099"/>
            </a:avLst>
          </a:prstGeom>
          <a:solidFill>
            <a:schemeClr val="accent1"/>
          </a:solidFill>
          <a:ln w="9525">
            <a:solidFill>
              <a:schemeClr val="accent2"/>
            </a:solidFill>
            <a:miter lim="800000"/>
            <a:headEnd/>
            <a:tailEnd/>
          </a:ln>
          <a:effectLst/>
        </p:spPr>
        <p:txBody>
          <a:bodyPr wrap="none" anchor="ctr"/>
          <a:lstStyle/>
          <a:p>
            <a:endParaRPr lang="ru-RU"/>
          </a:p>
        </p:txBody>
      </p:sp>
      <p:sp>
        <p:nvSpPr>
          <p:cNvPr id="5138" name="AutoShape 18"/>
          <p:cNvSpPr>
            <a:spLocks noChangeArrowheads="1"/>
          </p:cNvSpPr>
          <p:nvPr/>
        </p:nvSpPr>
        <p:spPr bwMode="auto">
          <a:xfrm>
            <a:off x="1258888" y="1341438"/>
            <a:ext cx="576262" cy="719137"/>
          </a:xfrm>
          <a:prstGeom prst="downArrow">
            <a:avLst>
              <a:gd name="adj1" fmla="val 50000"/>
              <a:gd name="adj2" fmla="val 31198"/>
            </a:avLst>
          </a:prstGeom>
          <a:solidFill>
            <a:schemeClr val="accent1"/>
          </a:solidFill>
          <a:ln w="9525">
            <a:solidFill>
              <a:schemeClr val="accent2"/>
            </a:solidFill>
            <a:miter lim="800000"/>
            <a:headEnd/>
            <a:tailEnd/>
          </a:ln>
          <a:effectLst/>
        </p:spPr>
        <p:txBody>
          <a:bodyPr wrap="none" anchor="ctr"/>
          <a:lstStyle/>
          <a:p>
            <a:endParaRPr lang="ru-RU"/>
          </a:p>
        </p:txBody>
      </p:sp>
      <p:sp>
        <p:nvSpPr>
          <p:cNvPr id="5139" name="AutoShape 19"/>
          <p:cNvSpPr>
            <a:spLocks noChangeArrowheads="1"/>
          </p:cNvSpPr>
          <p:nvPr/>
        </p:nvSpPr>
        <p:spPr bwMode="auto">
          <a:xfrm>
            <a:off x="7164388" y="1341438"/>
            <a:ext cx="576262" cy="647700"/>
          </a:xfrm>
          <a:prstGeom prst="downArrow">
            <a:avLst>
              <a:gd name="adj1" fmla="val 50000"/>
              <a:gd name="adj2" fmla="val 28099"/>
            </a:avLst>
          </a:prstGeom>
          <a:solidFill>
            <a:schemeClr val="accent1"/>
          </a:solidFill>
          <a:ln w="9525">
            <a:solidFill>
              <a:schemeClr val="accent2"/>
            </a:solidFill>
            <a:miter lim="800000"/>
            <a:headEnd/>
            <a:tailEnd/>
          </a:ln>
          <a:effectLst/>
        </p:spPr>
        <p:txBody>
          <a:bodyPr wrap="none" anchor="ctr"/>
          <a:lstStyle/>
          <a:p>
            <a:endParaRPr lang="ru-RU"/>
          </a:p>
        </p:txBody>
      </p:sp>
      <p:sp>
        <p:nvSpPr>
          <p:cNvPr id="5140" name="Text Box 20"/>
          <p:cNvSpPr txBox="1">
            <a:spLocks noChangeArrowheads="1"/>
          </p:cNvSpPr>
          <p:nvPr/>
        </p:nvSpPr>
        <p:spPr bwMode="auto">
          <a:xfrm>
            <a:off x="611188" y="1989138"/>
            <a:ext cx="2016125" cy="457200"/>
          </a:xfrm>
          <a:prstGeom prst="rect">
            <a:avLst/>
          </a:prstGeom>
          <a:noFill/>
          <a:ln w="9525">
            <a:noFill/>
            <a:miter lim="800000"/>
            <a:headEnd/>
            <a:tailEnd/>
          </a:ln>
          <a:effectLst/>
        </p:spPr>
        <p:txBody>
          <a:bodyPr>
            <a:spAutoFit/>
          </a:bodyPr>
          <a:lstStyle/>
          <a:p>
            <a:pPr>
              <a:spcBef>
                <a:spcPct val="50000"/>
              </a:spcBef>
            </a:pPr>
            <a:endParaRPr lang="ru-RU" baseline="0"/>
          </a:p>
        </p:txBody>
      </p:sp>
      <p:sp>
        <p:nvSpPr>
          <p:cNvPr id="5141" name="Text Box 21"/>
          <p:cNvSpPr txBox="1">
            <a:spLocks noChangeArrowheads="1"/>
          </p:cNvSpPr>
          <p:nvPr/>
        </p:nvSpPr>
        <p:spPr bwMode="auto">
          <a:xfrm>
            <a:off x="3563938" y="3141663"/>
            <a:ext cx="1871662" cy="457200"/>
          </a:xfrm>
          <a:prstGeom prst="rect">
            <a:avLst/>
          </a:prstGeom>
          <a:noFill/>
          <a:ln w="9525">
            <a:noFill/>
            <a:miter lim="800000"/>
            <a:headEnd/>
            <a:tailEnd/>
          </a:ln>
          <a:effectLst/>
        </p:spPr>
        <p:txBody>
          <a:bodyPr>
            <a:spAutoFit/>
          </a:bodyPr>
          <a:lstStyle/>
          <a:p>
            <a:pPr>
              <a:spcBef>
                <a:spcPct val="50000"/>
              </a:spcBef>
            </a:pPr>
            <a:endParaRPr lang="ru-RU" baseline="0"/>
          </a:p>
        </p:txBody>
      </p:sp>
      <p:sp>
        <p:nvSpPr>
          <p:cNvPr id="5142" name="AutoShape 22"/>
          <p:cNvSpPr>
            <a:spLocks noChangeArrowheads="1"/>
          </p:cNvSpPr>
          <p:nvPr/>
        </p:nvSpPr>
        <p:spPr bwMode="auto">
          <a:xfrm>
            <a:off x="3419475" y="3141663"/>
            <a:ext cx="2232025" cy="3024187"/>
          </a:xfrm>
          <a:prstGeom prst="hexagon">
            <a:avLst>
              <a:gd name="adj" fmla="val 25000"/>
              <a:gd name="vf" fmla="val 115470"/>
            </a:avLst>
          </a:prstGeom>
          <a:solidFill>
            <a:schemeClr val="accent1"/>
          </a:solidFill>
          <a:ln w="28575">
            <a:solidFill>
              <a:schemeClr val="accent2"/>
            </a:solidFill>
            <a:prstDash val="sysDot"/>
            <a:miter lim="800000"/>
            <a:headEnd/>
            <a:tailEnd/>
          </a:ln>
          <a:effectLst/>
        </p:spPr>
        <p:txBody>
          <a:bodyPr wrap="none" anchor="ctr"/>
          <a:lstStyle/>
          <a:p>
            <a:endParaRPr lang="ru-RU"/>
          </a:p>
        </p:txBody>
      </p:sp>
      <p:sp>
        <p:nvSpPr>
          <p:cNvPr id="5143" name="AutoShape 23"/>
          <p:cNvSpPr>
            <a:spLocks noChangeArrowheads="1"/>
          </p:cNvSpPr>
          <p:nvPr/>
        </p:nvSpPr>
        <p:spPr bwMode="auto">
          <a:xfrm>
            <a:off x="468313" y="2205038"/>
            <a:ext cx="2232025" cy="3024187"/>
          </a:xfrm>
          <a:prstGeom prst="hexagon">
            <a:avLst>
              <a:gd name="adj" fmla="val 25000"/>
              <a:gd name="vf" fmla="val 115470"/>
            </a:avLst>
          </a:prstGeom>
          <a:solidFill>
            <a:schemeClr val="accent1"/>
          </a:solidFill>
          <a:ln w="28575">
            <a:solidFill>
              <a:schemeClr val="accent2"/>
            </a:solidFill>
            <a:prstDash val="sysDot"/>
            <a:miter lim="800000"/>
            <a:headEnd/>
            <a:tailEnd/>
          </a:ln>
          <a:effectLst/>
        </p:spPr>
        <p:txBody>
          <a:bodyPr wrap="none" anchor="ctr"/>
          <a:lstStyle/>
          <a:p>
            <a:endParaRPr lang="ru-RU"/>
          </a:p>
        </p:txBody>
      </p:sp>
      <p:sp>
        <p:nvSpPr>
          <p:cNvPr id="5144" name="AutoShape 24"/>
          <p:cNvSpPr>
            <a:spLocks noChangeArrowheads="1"/>
          </p:cNvSpPr>
          <p:nvPr/>
        </p:nvSpPr>
        <p:spPr bwMode="auto">
          <a:xfrm>
            <a:off x="6372225" y="2060575"/>
            <a:ext cx="2232025" cy="3024188"/>
          </a:xfrm>
          <a:prstGeom prst="hexagon">
            <a:avLst>
              <a:gd name="adj" fmla="val 25000"/>
              <a:gd name="vf" fmla="val 115470"/>
            </a:avLst>
          </a:prstGeom>
          <a:solidFill>
            <a:schemeClr val="accent1"/>
          </a:solidFill>
          <a:ln w="28575">
            <a:solidFill>
              <a:schemeClr val="accent2"/>
            </a:solidFill>
            <a:prstDash val="sysDot"/>
            <a:miter lim="800000"/>
            <a:headEnd/>
            <a:tailEnd/>
          </a:ln>
          <a:effectLst/>
        </p:spPr>
        <p:txBody>
          <a:bodyPr wrap="none" anchor="ctr"/>
          <a:lstStyle/>
          <a:p>
            <a:endParaRPr lang="ru-RU"/>
          </a:p>
        </p:txBody>
      </p:sp>
      <p:sp>
        <p:nvSpPr>
          <p:cNvPr id="5146" name="WordArt 26"/>
          <p:cNvSpPr>
            <a:spLocks noChangeArrowheads="1" noChangeShapeType="1" noTextEdit="1"/>
          </p:cNvSpPr>
          <p:nvPr/>
        </p:nvSpPr>
        <p:spPr bwMode="auto">
          <a:xfrm rot="5400000">
            <a:off x="296069" y="3455194"/>
            <a:ext cx="2449513" cy="523875"/>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стекло</a:t>
            </a:r>
          </a:p>
        </p:txBody>
      </p:sp>
      <p:sp>
        <p:nvSpPr>
          <p:cNvPr id="5147" name="WordArt 27"/>
          <p:cNvSpPr>
            <a:spLocks noChangeArrowheads="1" noChangeShapeType="1" noTextEdit="1"/>
          </p:cNvSpPr>
          <p:nvPr/>
        </p:nvSpPr>
        <p:spPr bwMode="auto">
          <a:xfrm rot="5400000">
            <a:off x="3250407" y="4391819"/>
            <a:ext cx="2592387" cy="523875"/>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керамика</a:t>
            </a:r>
          </a:p>
        </p:txBody>
      </p:sp>
      <p:sp>
        <p:nvSpPr>
          <p:cNvPr id="5148" name="WordArt 28"/>
          <p:cNvSpPr>
            <a:spLocks noChangeArrowheads="1" noChangeShapeType="1" noTextEdit="1"/>
          </p:cNvSpPr>
          <p:nvPr/>
        </p:nvSpPr>
        <p:spPr bwMode="auto">
          <a:xfrm rot="5400000">
            <a:off x="6238081" y="3347244"/>
            <a:ext cx="2519363" cy="523875"/>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цемент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edge">
                                      <p:cBhvr>
                                        <p:cTn id="7" dur="2000"/>
                                        <p:tgtEl>
                                          <p:spTgt spid="5124"/>
                                        </p:tgtEl>
                                      </p:cBhvr>
                                    </p:animEffect>
                                  </p:childTnLst>
                                </p:cTn>
                              </p:par>
                            </p:childTnLst>
                          </p:cTn>
                        </p:par>
                        <p:par>
                          <p:cTn id="8" fill="hold">
                            <p:stCondLst>
                              <p:cond delay="2000"/>
                            </p:stCondLst>
                            <p:childTnLst>
                              <p:par>
                                <p:cTn id="9" presetID="19" presetClass="entr" presetSubtype="10" fill="hold" grpId="0" nodeType="afterEffect">
                                  <p:stCondLst>
                                    <p:cond delay="0"/>
                                  </p:stCondLst>
                                  <p:childTnLst>
                                    <p:set>
                                      <p:cBhvr>
                                        <p:cTn id="10" dur="1" fill="hold">
                                          <p:stCondLst>
                                            <p:cond delay="0"/>
                                          </p:stCondLst>
                                        </p:cTn>
                                        <p:tgtEl>
                                          <p:spTgt spid="5137"/>
                                        </p:tgtEl>
                                        <p:attrNameLst>
                                          <p:attrName>style.visibility</p:attrName>
                                        </p:attrNameLst>
                                      </p:cBhvr>
                                      <p:to>
                                        <p:strVal val="visible"/>
                                      </p:to>
                                    </p:set>
                                    <p:anim calcmode="lin" valueType="num">
                                      <p:cBhvr>
                                        <p:cTn id="11" dur="5000" fill="hold"/>
                                        <p:tgtEl>
                                          <p:spTgt spid="5137"/>
                                        </p:tgtEl>
                                        <p:attrNameLst>
                                          <p:attrName>ppt_w</p:attrName>
                                        </p:attrNameLst>
                                      </p:cBhvr>
                                      <p:tavLst>
                                        <p:tav tm="0" fmla="#ppt_w*sin(2.5*pi*$)">
                                          <p:val>
                                            <p:fltVal val="0"/>
                                          </p:val>
                                        </p:tav>
                                        <p:tav tm="100000">
                                          <p:val>
                                            <p:fltVal val="1"/>
                                          </p:val>
                                        </p:tav>
                                      </p:tavLst>
                                    </p:anim>
                                    <p:anim calcmode="lin" valueType="num">
                                      <p:cBhvr>
                                        <p:cTn id="12" dur="5000" fill="hold"/>
                                        <p:tgtEl>
                                          <p:spTgt spid="5137"/>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5138"/>
                                        </p:tgtEl>
                                        <p:attrNameLst>
                                          <p:attrName>style.visibility</p:attrName>
                                        </p:attrNameLst>
                                      </p:cBhvr>
                                      <p:to>
                                        <p:strVal val="visible"/>
                                      </p:to>
                                    </p:set>
                                    <p:anim calcmode="lin" valueType="num">
                                      <p:cBhvr>
                                        <p:cTn id="15" dur="5000" fill="hold"/>
                                        <p:tgtEl>
                                          <p:spTgt spid="5138"/>
                                        </p:tgtEl>
                                        <p:attrNameLst>
                                          <p:attrName>ppt_w</p:attrName>
                                        </p:attrNameLst>
                                      </p:cBhvr>
                                      <p:tavLst>
                                        <p:tav tm="0" fmla="#ppt_w*sin(2.5*pi*$)">
                                          <p:val>
                                            <p:fltVal val="0"/>
                                          </p:val>
                                        </p:tav>
                                        <p:tav tm="100000">
                                          <p:val>
                                            <p:fltVal val="1"/>
                                          </p:val>
                                        </p:tav>
                                      </p:tavLst>
                                    </p:anim>
                                    <p:anim calcmode="lin" valueType="num">
                                      <p:cBhvr>
                                        <p:cTn id="16" dur="5000" fill="hold"/>
                                        <p:tgtEl>
                                          <p:spTgt spid="5138"/>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5139"/>
                                        </p:tgtEl>
                                        <p:attrNameLst>
                                          <p:attrName>style.visibility</p:attrName>
                                        </p:attrNameLst>
                                      </p:cBhvr>
                                      <p:to>
                                        <p:strVal val="visible"/>
                                      </p:to>
                                    </p:set>
                                    <p:anim calcmode="lin" valueType="num">
                                      <p:cBhvr>
                                        <p:cTn id="19" dur="5000" fill="hold"/>
                                        <p:tgtEl>
                                          <p:spTgt spid="5139"/>
                                        </p:tgtEl>
                                        <p:attrNameLst>
                                          <p:attrName>ppt_w</p:attrName>
                                        </p:attrNameLst>
                                      </p:cBhvr>
                                      <p:tavLst>
                                        <p:tav tm="0" fmla="#ppt_w*sin(2.5*pi*$)">
                                          <p:val>
                                            <p:fltVal val="0"/>
                                          </p:val>
                                        </p:tav>
                                        <p:tav tm="100000">
                                          <p:val>
                                            <p:fltVal val="1"/>
                                          </p:val>
                                        </p:tav>
                                      </p:tavLst>
                                    </p:anim>
                                    <p:anim calcmode="lin" valueType="num">
                                      <p:cBhvr>
                                        <p:cTn id="20" dur="5000" fill="hold"/>
                                        <p:tgtEl>
                                          <p:spTgt spid="5139"/>
                                        </p:tgtEl>
                                        <p:attrNameLst>
                                          <p:attrName>ppt_h</p:attrName>
                                        </p:attrNameLst>
                                      </p:cBhvr>
                                      <p:tavLst>
                                        <p:tav tm="0">
                                          <p:val>
                                            <p:strVal val="#ppt_h"/>
                                          </p:val>
                                        </p:tav>
                                        <p:tav tm="100000">
                                          <p:val>
                                            <p:strVal val="#ppt_h"/>
                                          </p:val>
                                        </p:tav>
                                      </p:tavLst>
                                    </p:anim>
                                  </p:childTnLst>
                                </p:cTn>
                              </p:par>
                            </p:childTnLst>
                          </p:cTn>
                        </p:par>
                        <p:par>
                          <p:cTn id="21" fill="hold">
                            <p:stCondLst>
                              <p:cond delay="7000"/>
                            </p:stCondLst>
                            <p:childTnLst>
                              <p:par>
                                <p:cTn id="22" presetID="15" presetClass="entr" presetSubtype="0" fill="hold" grpId="0" nodeType="afterEffect">
                                  <p:stCondLst>
                                    <p:cond delay="0"/>
                                  </p:stCondLst>
                                  <p:childTnLst>
                                    <p:set>
                                      <p:cBhvr>
                                        <p:cTn id="23" dur="1" fill="hold">
                                          <p:stCondLst>
                                            <p:cond delay="0"/>
                                          </p:stCondLst>
                                        </p:cTn>
                                        <p:tgtEl>
                                          <p:spTgt spid="5143"/>
                                        </p:tgtEl>
                                        <p:attrNameLst>
                                          <p:attrName>style.visibility</p:attrName>
                                        </p:attrNameLst>
                                      </p:cBhvr>
                                      <p:to>
                                        <p:strVal val="visible"/>
                                      </p:to>
                                    </p:set>
                                    <p:anim calcmode="lin" valueType="num">
                                      <p:cBhvr>
                                        <p:cTn id="24" dur="1000" fill="hold"/>
                                        <p:tgtEl>
                                          <p:spTgt spid="5143"/>
                                        </p:tgtEl>
                                        <p:attrNameLst>
                                          <p:attrName>ppt_w</p:attrName>
                                        </p:attrNameLst>
                                      </p:cBhvr>
                                      <p:tavLst>
                                        <p:tav tm="0">
                                          <p:val>
                                            <p:fltVal val="0"/>
                                          </p:val>
                                        </p:tav>
                                        <p:tav tm="100000">
                                          <p:val>
                                            <p:strVal val="#ppt_w"/>
                                          </p:val>
                                        </p:tav>
                                      </p:tavLst>
                                    </p:anim>
                                    <p:anim calcmode="lin" valueType="num">
                                      <p:cBhvr>
                                        <p:cTn id="25" dur="1000" fill="hold"/>
                                        <p:tgtEl>
                                          <p:spTgt spid="5143"/>
                                        </p:tgtEl>
                                        <p:attrNameLst>
                                          <p:attrName>ppt_h</p:attrName>
                                        </p:attrNameLst>
                                      </p:cBhvr>
                                      <p:tavLst>
                                        <p:tav tm="0">
                                          <p:val>
                                            <p:fltVal val="0"/>
                                          </p:val>
                                        </p:tav>
                                        <p:tav tm="100000">
                                          <p:val>
                                            <p:strVal val="#ppt_h"/>
                                          </p:val>
                                        </p:tav>
                                      </p:tavLst>
                                    </p:anim>
                                    <p:anim calcmode="lin" valueType="num">
                                      <p:cBhvr>
                                        <p:cTn id="26" dur="1000" fill="hold"/>
                                        <p:tgtEl>
                                          <p:spTgt spid="514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143"/>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5142"/>
                                        </p:tgtEl>
                                        <p:attrNameLst>
                                          <p:attrName>style.visibility</p:attrName>
                                        </p:attrNameLst>
                                      </p:cBhvr>
                                      <p:to>
                                        <p:strVal val="visible"/>
                                      </p:to>
                                    </p:set>
                                    <p:anim calcmode="lin" valueType="num">
                                      <p:cBhvr>
                                        <p:cTn id="30" dur="1000" fill="hold"/>
                                        <p:tgtEl>
                                          <p:spTgt spid="5142"/>
                                        </p:tgtEl>
                                        <p:attrNameLst>
                                          <p:attrName>ppt_w</p:attrName>
                                        </p:attrNameLst>
                                      </p:cBhvr>
                                      <p:tavLst>
                                        <p:tav tm="0">
                                          <p:val>
                                            <p:fltVal val="0"/>
                                          </p:val>
                                        </p:tav>
                                        <p:tav tm="100000">
                                          <p:val>
                                            <p:strVal val="#ppt_w"/>
                                          </p:val>
                                        </p:tav>
                                      </p:tavLst>
                                    </p:anim>
                                    <p:anim calcmode="lin" valueType="num">
                                      <p:cBhvr>
                                        <p:cTn id="31" dur="1000" fill="hold"/>
                                        <p:tgtEl>
                                          <p:spTgt spid="5142"/>
                                        </p:tgtEl>
                                        <p:attrNameLst>
                                          <p:attrName>ppt_h</p:attrName>
                                        </p:attrNameLst>
                                      </p:cBhvr>
                                      <p:tavLst>
                                        <p:tav tm="0">
                                          <p:val>
                                            <p:fltVal val="0"/>
                                          </p:val>
                                        </p:tav>
                                        <p:tav tm="100000">
                                          <p:val>
                                            <p:strVal val="#ppt_h"/>
                                          </p:val>
                                        </p:tav>
                                      </p:tavLst>
                                    </p:anim>
                                    <p:anim calcmode="lin" valueType="num">
                                      <p:cBhvr>
                                        <p:cTn id="32" dur="1000" fill="hold"/>
                                        <p:tgtEl>
                                          <p:spTgt spid="5142"/>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142"/>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0"/>
                                  </p:stCondLst>
                                  <p:childTnLst>
                                    <p:set>
                                      <p:cBhvr>
                                        <p:cTn id="35" dur="1" fill="hold">
                                          <p:stCondLst>
                                            <p:cond delay="0"/>
                                          </p:stCondLst>
                                        </p:cTn>
                                        <p:tgtEl>
                                          <p:spTgt spid="5144"/>
                                        </p:tgtEl>
                                        <p:attrNameLst>
                                          <p:attrName>style.visibility</p:attrName>
                                        </p:attrNameLst>
                                      </p:cBhvr>
                                      <p:to>
                                        <p:strVal val="visible"/>
                                      </p:to>
                                    </p:set>
                                    <p:anim calcmode="lin" valueType="num">
                                      <p:cBhvr>
                                        <p:cTn id="36" dur="1000" fill="hold"/>
                                        <p:tgtEl>
                                          <p:spTgt spid="5144"/>
                                        </p:tgtEl>
                                        <p:attrNameLst>
                                          <p:attrName>ppt_w</p:attrName>
                                        </p:attrNameLst>
                                      </p:cBhvr>
                                      <p:tavLst>
                                        <p:tav tm="0">
                                          <p:val>
                                            <p:fltVal val="0"/>
                                          </p:val>
                                        </p:tav>
                                        <p:tav tm="100000">
                                          <p:val>
                                            <p:strVal val="#ppt_w"/>
                                          </p:val>
                                        </p:tav>
                                      </p:tavLst>
                                    </p:anim>
                                    <p:anim calcmode="lin" valueType="num">
                                      <p:cBhvr>
                                        <p:cTn id="37" dur="1000" fill="hold"/>
                                        <p:tgtEl>
                                          <p:spTgt spid="5144"/>
                                        </p:tgtEl>
                                        <p:attrNameLst>
                                          <p:attrName>ppt_h</p:attrName>
                                        </p:attrNameLst>
                                      </p:cBhvr>
                                      <p:tavLst>
                                        <p:tav tm="0">
                                          <p:val>
                                            <p:fltVal val="0"/>
                                          </p:val>
                                        </p:tav>
                                        <p:tav tm="100000">
                                          <p:val>
                                            <p:strVal val="#ppt_h"/>
                                          </p:val>
                                        </p:tav>
                                      </p:tavLst>
                                    </p:anim>
                                    <p:anim calcmode="lin" valueType="num">
                                      <p:cBhvr>
                                        <p:cTn id="38" dur="1000" fill="hold"/>
                                        <p:tgtEl>
                                          <p:spTgt spid="5144"/>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5144"/>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8000"/>
                            </p:stCondLst>
                            <p:childTnLst>
                              <p:par>
                                <p:cTn id="41" presetID="49" presetClass="entr" presetSubtype="0" decel="100000" fill="hold" grpId="0" nodeType="afterEffect">
                                  <p:stCondLst>
                                    <p:cond delay="0"/>
                                  </p:stCondLst>
                                  <p:childTnLst>
                                    <p:set>
                                      <p:cBhvr>
                                        <p:cTn id="42" dur="1" fill="hold">
                                          <p:stCondLst>
                                            <p:cond delay="0"/>
                                          </p:stCondLst>
                                        </p:cTn>
                                        <p:tgtEl>
                                          <p:spTgt spid="5146"/>
                                        </p:tgtEl>
                                        <p:attrNameLst>
                                          <p:attrName>style.visibility</p:attrName>
                                        </p:attrNameLst>
                                      </p:cBhvr>
                                      <p:to>
                                        <p:strVal val="visible"/>
                                      </p:to>
                                    </p:set>
                                    <p:anim calcmode="lin" valueType="num">
                                      <p:cBhvr>
                                        <p:cTn id="43" dur="2000" fill="hold"/>
                                        <p:tgtEl>
                                          <p:spTgt spid="5146"/>
                                        </p:tgtEl>
                                        <p:attrNameLst>
                                          <p:attrName>ppt_w</p:attrName>
                                        </p:attrNameLst>
                                      </p:cBhvr>
                                      <p:tavLst>
                                        <p:tav tm="0">
                                          <p:val>
                                            <p:fltVal val="0"/>
                                          </p:val>
                                        </p:tav>
                                        <p:tav tm="100000">
                                          <p:val>
                                            <p:strVal val="#ppt_w"/>
                                          </p:val>
                                        </p:tav>
                                      </p:tavLst>
                                    </p:anim>
                                    <p:anim calcmode="lin" valueType="num">
                                      <p:cBhvr>
                                        <p:cTn id="44" dur="2000" fill="hold"/>
                                        <p:tgtEl>
                                          <p:spTgt spid="5146"/>
                                        </p:tgtEl>
                                        <p:attrNameLst>
                                          <p:attrName>ppt_h</p:attrName>
                                        </p:attrNameLst>
                                      </p:cBhvr>
                                      <p:tavLst>
                                        <p:tav tm="0">
                                          <p:val>
                                            <p:fltVal val="0"/>
                                          </p:val>
                                        </p:tav>
                                        <p:tav tm="100000">
                                          <p:val>
                                            <p:strVal val="#ppt_h"/>
                                          </p:val>
                                        </p:tav>
                                      </p:tavLst>
                                    </p:anim>
                                    <p:anim calcmode="lin" valueType="num">
                                      <p:cBhvr>
                                        <p:cTn id="45" dur="2000" fill="hold"/>
                                        <p:tgtEl>
                                          <p:spTgt spid="5146"/>
                                        </p:tgtEl>
                                        <p:attrNameLst>
                                          <p:attrName>style.rotation</p:attrName>
                                        </p:attrNameLst>
                                      </p:cBhvr>
                                      <p:tavLst>
                                        <p:tav tm="0">
                                          <p:val>
                                            <p:fltVal val="360"/>
                                          </p:val>
                                        </p:tav>
                                        <p:tav tm="100000">
                                          <p:val>
                                            <p:fltVal val="0"/>
                                          </p:val>
                                        </p:tav>
                                      </p:tavLst>
                                    </p:anim>
                                    <p:animEffect transition="in" filter="fade">
                                      <p:cBhvr>
                                        <p:cTn id="46" dur="2000"/>
                                        <p:tgtEl>
                                          <p:spTgt spid="5146"/>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5147"/>
                                        </p:tgtEl>
                                        <p:attrNameLst>
                                          <p:attrName>style.visibility</p:attrName>
                                        </p:attrNameLst>
                                      </p:cBhvr>
                                      <p:to>
                                        <p:strVal val="visible"/>
                                      </p:to>
                                    </p:set>
                                    <p:anim calcmode="lin" valueType="num">
                                      <p:cBhvr>
                                        <p:cTn id="49" dur="2000" fill="hold"/>
                                        <p:tgtEl>
                                          <p:spTgt spid="5147"/>
                                        </p:tgtEl>
                                        <p:attrNameLst>
                                          <p:attrName>ppt_w</p:attrName>
                                        </p:attrNameLst>
                                      </p:cBhvr>
                                      <p:tavLst>
                                        <p:tav tm="0">
                                          <p:val>
                                            <p:fltVal val="0"/>
                                          </p:val>
                                        </p:tav>
                                        <p:tav tm="100000">
                                          <p:val>
                                            <p:strVal val="#ppt_w"/>
                                          </p:val>
                                        </p:tav>
                                      </p:tavLst>
                                    </p:anim>
                                    <p:anim calcmode="lin" valueType="num">
                                      <p:cBhvr>
                                        <p:cTn id="50" dur="2000" fill="hold"/>
                                        <p:tgtEl>
                                          <p:spTgt spid="5147"/>
                                        </p:tgtEl>
                                        <p:attrNameLst>
                                          <p:attrName>ppt_h</p:attrName>
                                        </p:attrNameLst>
                                      </p:cBhvr>
                                      <p:tavLst>
                                        <p:tav tm="0">
                                          <p:val>
                                            <p:fltVal val="0"/>
                                          </p:val>
                                        </p:tav>
                                        <p:tav tm="100000">
                                          <p:val>
                                            <p:strVal val="#ppt_h"/>
                                          </p:val>
                                        </p:tav>
                                      </p:tavLst>
                                    </p:anim>
                                    <p:anim calcmode="lin" valueType="num">
                                      <p:cBhvr>
                                        <p:cTn id="51" dur="2000" fill="hold"/>
                                        <p:tgtEl>
                                          <p:spTgt spid="5147"/>
                                        </p:tgtEl>
                                        <p:attrNameLst>
                                          <p:attrName>style.rotation</p:attrName>
                                        </p:attrNameLst>
                                      </p:cBhvr>
                                      <p:tavLst>
                                        <p:tav tm="0">
                                          <p:val>
                                            <p:fltVal val="360"/>
                                          </p:val>
                                        </p:tav>
                                        <p:tav tm="100000">
                                          <p:val>
                                            <p:fltVal val="0"/>
                                          </p:val>
                                        </p:tav>
                                      </p:tavLst>
                                    </p:anim>
                                    <p:animEffect transition="in" filter="fade">
                                      <p:cBhvr>
                                        <p:cTn id="52" dur="2000"/>
                                        <p:tgtEl>
                                          <p:spTgt spid="5147"/>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5148"/>
                                        </p:tgtEl>
                                        <p:attrNameLst>
                                          <p:attrName>style.visibility</p:attrName>
                                        </p:attrNameLst>
                                      </p:cBhvr>
                                      <p:to>
                                        <p:strVal val="visible"/>
                                      </p:to>
                                    </p:set>
                                    <p:anim calcmode="lin" valueType="num">
                                      <p:cBhvr>
                                        <p:cTn id="55" dur="2000" fill="hold"/>
                                        <p:tgtEl>
                                          <p:spTgt spid="5148"/>
                                        </p:tgtEl>
                                        <p:attrNameLst>
                                          <p:attrName>ppt_w</p:attrName>
                                        </p:attrNameLst>
                                      </p:cBhvr>
                                      <p:tavLst>
                                        <p:tav tm="0">
                                          <p:val>
                                            <p:fltVal val="0"/>
                                          </p:val>
                                        </p:tav>
                                        <p:tav tm="100000">
                                          <p:val>
                                            <p:strVal val="#ppt_w"/>
                                          </p:val>
                                        </p:tav>
                                      </p:tavLst>
                                    </p:anim>
                                    <p:anim calcmode="lin" valueType="num">
                                      <p:cBhvr>
                                        <p:cTn id="56" dur="2000" fill="hold"/>
                                        <p:tgtEl>
                                          <p:spTgt spid="5148"/>
                                        </p:tgtEl>
                                        <p:attrNameLst>
                                          <p:attrName>ppt_h</p:attrName>
                                        </p:attrNameLst>
                                      </p:cBhvr>
                                      <p:tavLst>
                                        <p:tav tm="0">
                                          <p:val>
                                            <p:fltVal val="0"/>
                                          </p:val>
                                        </p:tav>
                                        <p:tav tm="100000">
                                          <p:val>
                                            <p:strVal val="#ppt_h"/>
                                          </p:val>
                                        </p:tav>
                                      </p:tavLst>
                                    </p:anim>
                                    <p:anim calcmode="lin" valueType="num">
                                      <p:cBhvr>
                                        <p:cTn id="57" dur="2000" fill="hold"/>
                                        <p:tgtEl>
                                          <p:spTgt spid="5148"/>
                                        </p:tgtEl>
                                        <p:attrNameLst>
                                          <p:attrName>style.rotation</p:attrName>
                                        </p:attrNameLst>
                                      </p:cBhvr>
                                      <p:tavLst>
                                        <p:tav tm="0">
                                          <p:val>
                                            <p:fltVal val="360"/>
                                          </p:val>
                                        </p:tav>
                                        <p:tav tm="100000">
                                          <p:val>
                                            <p:fltVal val="0"/>
                                          </p:val>
                                        </p:tav>
                                      </p:tavLst>
                                    </p:anim>
                                    <p:animEffect transition="in" filter="fade">
                                      <p:cBhvr>
                                        <p:cTn id="58" dur="2000"/>
                                        <p:tgtEl>
                                          <p:spTgt spid="5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37" grpId="0" animBg="1"/>
      <p:bldP spid="5138" grpId="0" animBg="1"/>
      <p:bldP spid="5139" grpId="0" animBg="1"/>
      <p:bldP spid="5142" grpId="0" animBg="1"/>
      <p:bldP spid="5143" grpId="0" animBg="1"/>
      <p:bldP spid="5144" grpId="0" animBg="1"/>
      <p:bldP spid="5146" grpId="0" animBg="1"/>
      <p:bldP spid="5147" grpId="0" animBg="1"/>
      <p:bldP spid="51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WordArt 4"/>
          <p:cNvSpPr>
            <a:spLocks noChangeArrowheads="1" noChangeShapeType="1" noTextEdit="1"/>
          </p:cNvSpPr>
          <p:nvPr/>
        </p:nvSpPr>
        <p:spPr bwMode="auto">
          <a:xfrm rot="5400000">
            <a:off x="-2258219" y="2915444"/>
            <a:ext cx="6119813" cy="955675"/>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Немного истории…</a:t>
            </a:r>
          </a:p>
        </p:txBody>
      </p:sp>
      <p:sp>
        <p:nvSpPr>
          <p:cNvPr id="7174" name="Oval 6"/>
          <p:cNvSpPr>
            <a:spLocks noChangeArrowheads="1"/>
          </p:cNvSpPr>
          <p:nvPr/>
        </p:nvSpPr>
        <p:spPr bwMode="auto">
          <a:xfrm>
            <a:off x="1476375" y="260350"/>
            <a:ext cx="7416800" cy="6192838"/>
          </a:xfrm>
          <a:prstGeom prst="ellipse">
            <a:avLst/>
          </a:prstGeom>
          <a:gradFill rotWithShape="1">
            <a:gsLst>
              <a:gs pos="0">
                <a:srgbClr val="00FF00">
                  <a:alpha val="45000"/>
                </a:srgbClr>
              </a:gs>
              <a:gs pos="100000">
                <a:schemeClr val="accent1"/>
              </a:gs>
            </a:gsLst>
            <a:lin ang="5400000" scaled="1"/>
          </a:gradFill>
          <a:ln w="28575">
            <a:solidFill>
              <a:schemeClr val="tx1"/>
            </a:solidFill>
            <a:prstDash val="sysDot"/>
            <a:round/>
            <a:headEnd/>
            <a:tailEnd/>
          </a:ln>
          <a:effectLst/>
        </p:spPr>
        <p:txBody>
          <a:bodyPr wrap="none" anchor="ctr"/>
          <a:lstStyle/>
          <a:p>
            <a:endParaRPr lang="ru-RU"/>
          </a:p>
        </p:txBody>
      </p:sp>
      <p:sp>
        <p:nvSpPr>
          <p:cNvPr id="7176" name="Text Box 8"/>
          <p:cNvSpPr txBox="1">
            <a:spLocks noChangeArrowheads="1"/>
          </p:cNvSpPr>
          <p:nvPr/>
        </p:nvSpPr>
        <p:spPr bwMode="auto">
          <a:xfrm>
            <a:off x="1979613" y="1484313"/>
            <a:ext cx="6408737" cy="1803400"/>
          </a:xfrm>
          <a:prstGeom prst="rect">
            <a:avLst/>
          </a:prstGeom>
          <a:noFill/>
          <a:ln w="9525">
            <a:noFill/>
            <a:miter lim="800000"/>
            <a:headEnd/>
            <a:tailEnd/>
          </a:ln>
          <a:effectLst/>
        </p:spPr>
        <p:txBody>
          <a:bodyPr>
            <a:spAutoFit/>
          </a:bodyPr>
          <a:lstStyle/>
          <a:p>
            <a:pPr algn="ctr">
              <a:spcBef>
                <a:spcPct val="50000"/>
              </a:spcBef>
            </a:pPr>
            <a:r>
              <a:rPr lang="ru-RU" sz="1600" b="1" i="1" baseline="0"/>
              <a:t> Истоки использования человеком природных силикатов лежат в глубокой древности. Уже первые орудия труда около 800-900тыс. лет назад до н.э. древние люди изготовляли из кремня – природного образования, состоящего из халцедона, кварца и опала. Позднее для этого стали использовать яшмы, горный хрусталь, агаты, обсидиан (вулканическое стекло), нефрит.</a:t>
            </a:r>
          </a:p>
        </p:txBody>
      </p:sp>
      <p:pic>
        <p:nvPicPr>
          <p:cNvPr id="7177" name="Picture 9"/>
          <p:cNvPicPr>
            <a:picLocks noChangeAspect="1" noChangeArrowheads="1"/>
          </p:cNvPicPr>
          <p:nvPr/>
        </p:nvPicPr>
        <p:blipFill>
          <a:blip r:embed="rId2" cstate="email"/>
          <a:srcRect/>
          <a:stretch>
            <a:fillRect/>
          </a:stretch>
        </p:blipFill>
        <p:spPr bwMode="auto">
          <a:xfrm>
            <a:off x="3708400" y="3716338"/>
            <a:ext cx="2857500" cy="2381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decel="50000" fill="hold">
                                          <p:stCondLst>
                                            <p:cond delay="0"/>
                                          </p:stCondLst>
                                        </p:cTn>
                                        <p:tgtEl>
                                          <p:spTgt spid="717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717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7172"/>
                                        </p:tgtEl>
                                        <p:attrNameLst>
                                          <p:attrName>ppt_w</p:attrName>
                                        </p:attrNameLst>
                                      </p:cBhvr>
                                      <p:tavLst>
                                        <p:tav tm="0">
                                          <p:val>
                                            <p:strVal val="#ppt_w*.05"/>
                                          </p:val>
                                        </p:tav>
                                        <p:tav tm="100000">
                                          <p:val>
                                            <p:strVal val="#ppt_w"/>
                                          </p:val>
                                        </p:tav>
                                      </p:tavLst>
                                    </p:anim>
                                    <p:anim calcmode="lin" valueType="num">
                                      <p:cBhvr>
                                        <p:cTn id="10" dur="2000" fill="hold"/>
                                        <p:tgtEl>
                                          <p:spTgt spid="717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717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717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717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7172"/>
                                        </p:tgtEl>
                                      </p:cBhvr>
                                    </p:animEffect>
                                  </p:childTnLst>
                                </p:cTn>
                              </p:par>
                            </p:childTnLst>
                          </p:cTn>
                        </p:par>
                        <p:par>
                          <p:cTn id="15" fill="hold">
                            <p:stCondLst>
                              <p:cond delay="2000"/>
                            </p:stCondLst>
                            <p:childTnLst>
                              <p:par>
                                <p:cTn id="16" presetID="26" presetClass="entr" presetSubtype="0" fill="hold" grpId="0" nodeType="after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wipe(down)">
                                      <p:cBhvr>
                                        <p:cTn id="18" dur="580">
                                          <p:stCondLst>
                                            <p:cond delay="0"/>
                                          </p:stCondLst>
                                        </p:cTn>
                                        <p:tgtEl>
                                          <p:spTgt spid="7174"/>
                                        </p:tgtEl>
                                      </p:cBhvr>
                                    </p:animEffect>
                                    <p:anim calcmode="lin" valueType="num">
                                      <p:cBhvr>
                                        <p:cTn id="19" dur="1822" tmFilter="0,0; 0.14,0.36; 0.43,0.73; 0.71,0.91; 1.0,1.0">
                                          <p:stCondLst>
                                            <p:cond delay="0"/>
                                          </p:stCondLst>
                                        </p:cTn>
                                        <p:tgtEl>
                                          <p:spTgt spid="717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17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17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17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174"/>
                                        </p:tgtEl>
                                        <p:attrNameLst>
                                          <p:attrName>ppt_y</p:attrName>
                                        </p:attrNameLst>
                                      </p:cBhvr>
                                      <p:tavLst>
                                        <p:tav tm="0" fmla="#ppt_y-sin(pi*$)/81">
                                          <p:val>
                                            <p:fltVal val="0"/>
                                          </p:val>
                                        </p:tav>
                                        <p:tav tm="100000">
                                          <p:val>
                                            <p:fltVal val="1"/>
                                          </p:val>
                                        </p:tav>
                                      </p:tavLst>
                                    </p:anim>
                                    <p:animScale>
                                      <p:cBhvr>
                                        <p:cTn id="24" dur="26">
                                          <p:stCondLst>
                                            <p:cond delay="650"/>
                                          </p:stCondLst>
                                        </p:cTn>
                                        <p:tgtEl>
                                          <p:spTgt spid="7174"/>
                                        </p:tgtEl>
                                      </p:cBhvr>
                                      <p:to x="100000" y="60000"/>
                                    </p:animScale>
                                    <p:animScale>
                                      <p:cBhvr>
                                        <p:cTn id="25" dur="166" decel="50000">
                                          <p:stCondLst>
                                            <p:cond delay="676"/>
                                          </p:stCondLst>
                                        </p:cTn>
                                        <p:tgtEl>
                                          <p:spTgt spid="7174"/>
                                        </p:tgtEl>
                                      </p:cBhvr>
                                      <p:to x="100000" y="100000"/>
                                    </p:animScale>
                                    <p:animScale>
                                      <p:cBhvr>
                                        <p:cTn id="26" dur="26">
                                          <p:stCondLst>
                                            <p:cond delay="1312"/>
                                          </p:stCondLst>
                                        </p:cTn>
                                        <p:tgtEl>
                                          <p:spTgt spid="7174"/>
                                        </p:tgtEl>
                                      </p:cBhvr>
                                      <p:to x="100000" y="80000"/>
                                    </p:animScale>
                                    <p:animScale>
                                      <p:cBhvr>
                                        <p:cTn id="27" dur="166" decel="50000">
                                          <p:stCondLst>
                                            <p:cond delay="1338"/>
                                          </p:stCondLst>
                                        </p:cTn>
                                        <p:tgtEl>
                                          <p:spTgt spid="7174"/>
                                        </p:tgtEl>
                                      </p:cBhvr>
                                      <p:to x="100000" y="100000"/>
                                    </p:animScale>
                                    <p:animScale>
                                      <p:cBhvr>
                                        <p:cTn id="28" dur="26">
                                          <p:stCondLst>
                                            <p:cond delay="1642"/>
                                          </p:stCondLst>
                                        </p:cTn>
                                        <p:tgtEl>
                                          <p:spTgt spid="7174"/>
                                        </p:tgtEl>
                                      </p:cBhvr>
                                      <p:to x="100000" y="90000"/>
                                    </p:animScale>
                                    <p:animScale>
                                      <p:cBhvr>
                                        <p:cTn id="29" dur="166" decel="50000">
                                          <p:stCondLst>
                                            <p:cond delay="1668"/>
                                          </p:stCondLst>
                                        </p:cTn>
                                        <p:tgtEl>
                                          <p:spTgt spid="7174"/>
                                        </p:tgtEl>
                                      </p:cBhvr>
                                      <p:to x="100000" y="100000"/>
                                    </p:animScale>
                                    <p:animScale>
                                      <p:cBhvr>
                                        <p:cTn id="30" dur="26">
                                          <p:stCondLst>
                                            <p:cond delay="1808"/>
                                          </p:stCondLst>
                                        </p:cTn>
                                        <p:tgtEl>
                                          <p:spTgt spid="7174"/>
                                        </p:tgtEl>
                                      </p:cBhvr>
                                      <p:to x="100000" y="95000"/>
                                    </p:animScale>
                                    <p:animScale>
                                      <p:cBhvr>
                                        <p:cTn id="31" dur="166" decel="50000">
                                          <p:stCondLst>
                                            <p:cond delay="1834"/>
                                          </p:stCondLst>
                                        </p:cTn>
                                        <p:tgtEl>
                                          <p:spTgt spid="7174"/>
                                        </p:tgtEl>
                                      </p:cBhvr>
                                      <p:to x="100000" y="100000"/>
                                    </p:animScale>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7176"/>
                                        </p:tgtEl>
                                        <p:attrNameLst>
                                          <p:attrName>style.visibility</p:attrName>
                                        </p:attrNameLst>
                                      </p:cBhvr>
                                      <p:to>
                                        <p:strVal val="visible"/>
                                      </p:to>
                                    </p:set>
                                    <p:animEffect transition="in" filter="fade">
                                      <p:cBhvr>
                                        <p:cTn id="35" dur="2000"/>
                                        <p:tgtEl>
                                          <p:spTgt spid="7176"/>
                                        </p:tgtEl>
                                      </p:cBhvr>
                                    </p:animEffect>
                                    <p:anim calcmode="lin" valueType="num">
                                      <p:cBhvr>
                                        <p:cTn id="36" dur="2000" fill="hold"/>
                                        <p:tgtEl>
                                          <p:spTgt spid="7176"/>
                                        </p:tgtEl>
                                        <p:attrNameLst>
                                          <p:attrName>ppt_x</p:attrName>
                                        </p:attrNameLst>
                                      </p:cBhvr>
                                      <p:tavLst>
                                        <p:tav tm="0">
                                          <p:val>
                                            <p:strVal val="#ppt_x"/>
                                          </p:val>
                                        </p:tav>
                                        <p:tav tm="100000">
                                          <p:val>
                                            <p:strVal val="#ppt_x"/>
                                          </p:val>
                                        </p:tav>
                                      </p:tavLst>
                                    </p:anim>
                                    <p:anim calcmode="lin" valueType="num">
                                      <p:cBhvr>
                                        <p:cTn id="37" dur="2000" fill="hold"/>
                                        <p:tgtEl>
                                          <p:spTgt spid="7176"/>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15" presetClass="entr" presetSubtype="0" fill="hold" nodeType="afterEffect">
                                  <p:stCondLst>
                                    <p:cond delay="0"/>
                                  </p:stCondLst>
                                  <p:childTnLst>
                                    <p:set>
                                      <p:cBhvr>
                                        <p:cTn id="40" dur="1" fill="hold">
                                          <p:stCondLst>
                                            <p:cond delay="0"/>
                                          </p:stCondLst>
                                        </p:cTn>
                                        <p:tgtEl>
                                          <p:spTgt spid="7177"/>
                                        </p:tgtEl>
                                        <p:attrNameLst>
                                          <p:attrName>style.visibility</p:attrName>
                                        </p:attrNameLst>
                                      </p:cBhvr>
                                      <p:to>
                                        <p:strVal val="visible"/>
                                      </p:to>
                                    </p:set>
                                    <p:anim calcmode="lin" valueType="num">
                                      <p:cBhvr>
                                        <p:cTn id="41" dur="2000" fill="hold"/>
                                        <p:tgtEl>
                                          <p:spTgt spid="7177"/>
                                        </p:tgtEl>
                                        <p:attrNameLst>
                                          <p:attrName>ppt_w</p:attrName>
                                        </p:attrNameLst>
                                      </p:cBhvr>
                                      <p:tavLst>
                                        <p:tav tm="0">
                                          <p:val>
                                            <p:fltVal val="0"/>
                                          </p:val>
                                        </p:tav>
                                        <p:tav tm="100000">
                                          <p:val>
                                            <p:strVal val="#ppt_w"/>
                                          </p:val>
                                        </p:tav>
                                      </p:tavLst>
                                    </p:anim>
                                    <p:anim calcmode="lin" valueType="num">
                                      <p:cBhvr>
                                        <p:cTn id="42" dur="2000" fill="hold"/>
                                        <p:tgtEl>
                                          <p:spTgt spid="7177"/>
                                        </p:tgtEl>
                                        <p:attrNameLst>
                                          <p:attrName>ppt_h</p:attrName>
                                        </p:attrNameLst>
                                      </p:cBhvr>
                                      <p:tavLst>
                                        <p:tav tm="0">
                                          <p:val>
                                            <p:fltVal val="0"/>
                                          </p:val>
                                        </p:tav>
                                        <p:tav tm="100000">
                                          <p:val>
                                            <p:strVal val="#ppt_h"/>
                                          </p:val>
                                        </p:tav>
                                      </p:tavLst>
                                    </p:anim>
                                    <p:anim calcmode="lin" valueType="num">
                                      <p:cBhvr>
                                        <p:cTn id="43" dur="2000" fill="hold"/>
                                        <p:tgtEl>
                                          <p:spTgt spid="7177"/>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71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4" grpId="0" animBg="1"/>
      <p:bldP spid="71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250825" y="404813"/>
            <a:ext cx="8686800" cy="595312"/>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сырьё для силикатной промышленности</a:t>
            </a:r>
          </a:p>
        </p:txBody>
      </p:sp>
      <p:sp>
        <p:nvSpPr>
          <p:cNvPr id="6150" name="WordArt 6" descr="Бумажный пакет"/>
          <p:cNvSpPr>
            <a:spLocks noChangeArrowheads="1" noChangeShapeType="1" noTextEdit="1"/>
          </p:cNvSpPr>
          <p:nvPr/>
        </p:nvSpPr>
        <p:spPr bwMode="auto">
          <a:xfrm>
            <a:off x="755650" y="1700213"/>
            <a:ext cx="3816350" cy="647700"/>
          </a:xfrm>
          <a:prstGeom prst="rect">
            <a:avLst/>
          </a:prstGeom>
        </p:spPr>
        <p:txBody>
          <a:bodyPr wrap="none" fromWordArt="1">
            <a:prstTxWarp prst="textPlain">
              <a:avLst>
                <a:gd name="adj" fmla="val 50000"/>
              </a:avLst>
            </a:prstTxWarp>
          </a:bodyPr>
          <a:lstStyle/>
          <a:p>
            <a:pPr algn="ctr"/>
            <a:r>
              <a:rPr lang="ru-RU"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Природные соединения</a:t>
            </a:r>
          </a:p>
        </p:txBody>
      </p:sp>
      <p:sp>
        <p:nvSpPr>
          <p:cNvPr id="6152" name="WordArt 8" descr="Бумажный пакет"/>
          <p:cNvSpPr>
            <a:spLocks noChangeArrowheads="1" noChangeShapeType="1" noTextEdit="1"/>
          </p:cNvSpPr>
          <p:nvPr/>
        </p:nvSpPr>
        <p:spPr bwMode="auto">
          <a:xfrm>
            <a:off x="755650" y="3357563"/>
            <a:ext cx="4464050" cy="719137"/>
          </a:xfrm>
          <a:prstGeom prst="rect">
            <a:avLst/>
          </a:prstGeom>
        </p:spPr>
        <p:txBody>
          <a:bodyPr wrap="none" fromWordArt="1">
            <a:prstTxWarp prst="textPlain">
              <a:avLst>
                <a:gd name="adj" fmla="val 50000"/>
              </a:avLst>
            </a:prstTxWarp>
          </a:bodyPr>
          <a:lstStyle/>
          <a:p>
            <a:pPr algn="ctr"/>
            <a:r>
              <a:rPr lang="ru-RU"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Искусственно полученные вещества</a:t>
            </a:r>
          </a:p>
        </p:txBody>
      </p:sp>
      <p:sp>
        <p:nvSpPr>
          <p:cNvPr id="6153" name="Rectangle 9"/>
          <p:cNvSpPr>
            <a:spLocks noChangeArrowheads="1"/>
          </p:cNvSpPr>
          <p:nvPr/>
        </p:nvSpPr>
        <p:spPr bwMode="auto">
          <a:xfrm>
            <a:off x="4572000" y="3429000"/>
            <a:ext cx="4572000" cy="336550"/>
          </a:xfrm>
          <a:prstGeom prst="rect">
            <a:avLst/>
          </a:prstGeom>
          <a:noFill/>
          <a:ln w="9525">
            <a:noFill/>
            <a:miter lim="800000"/>
            <a:headEnd/>
            <a:tailEnd/>
          </a:ln>
          <a:effectLst/>
        </p:spPr>
        <p:txBody>
          <a:bodyPr>
            <a:spAutoFit/>
          </a:bodyPr>
          <a:lstStyle/>
          <a:p>
            <a:endParaRPr lang="ru-RU" sz="1600" baseline="0"/>
          </a:p>
        </p:txBody>
      </p:sp>
      <p:sp>
        <p:nvSpPr>
          <p:cNvPr id="6156" name="WordArt 12" descr="Бумажный пакет"/>
          <p:cNvSpPr>
            <a:spLocks noChangeArrowheads="1" noChangeShapeType="1" noTextEdit="1"/>
          </p:cNvSpPr>
          <p:nvPr/>
        </p:nvSpPr>
        <p:spPr bwMode="auto">
          <a:xfrm>
            <a:off x="755650" y="5300663"/>
            <a:ext cx="4103688" cy="504825"/>
          </a:xfrm>
          <a:prstGeom prst="rect">
            <a:avLst/>
          </a:prstGeom>
        </p:spPr>
        <p:txBody>
          <a:bodyPr wrap="none" fromWordArt="1">
            <a:prstTxWarp prst="textPlain">
              <a:avLst>
                <a:gd name="adj" fmla="val 50000"/>
              </a:avLst>
            </a:prstTxWarp>
          </a:bodyPr>
          <a:lstStyle/>
          <a:p>
            <a:pPr algn="ctr"/>
            <a:r>
              <a:rPr lang="ru-RU"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Отходы других отраслей</a:t>
            </a:r>
          </a:p>
        </p:txBody>
      </p:sp>
      <p:sp>
        <p:nvSpPr>
          <p:cNvPr id="6163" name="AutoShape 19"/>
          <p:cNvSpPr>
            <a:spLocks noChangeArrowheads="1"/>
          </p:cNvSpPr>
          <p:nvPr/>
        </p:nvSpPr>
        <p:spPr bwMode="auto">
          <a:xfrm>
            <a:off x="6300788" y="1125538"/>
            <a:ext cx="2592387" cy="1871662"/>
          </a:xfrm>
          <a:prstGeom prst="irregularSeal1">
            <a:avLst/>
          </a:prstGeom>
          <a:solidFill>
            <a:srgbClr val="FF6600">
              <a:alpha val="39999"/>
            </a:srgbClr>
          </a:solidFill>
          <a:ln w="9525">
            <a:solidFill>
              <a:schemeClr val="tx1"/>
            </a:solidFill>
            <a:miter lim="800000"/>
            <a:headEnd/>
            <a:tailEnd/>
          </a:ln>
          <a:effectLst/>
        </p:spPr>
        <p:txBody>
          <a:bodyPr wrap="none" anchor="ctr"/>
          <a:lstStyle/>
          <a:p>
            <a:endParaRPr lang="ru-RU"/>
          </a:p>
        </p:txBody>
      </p:sp>
      <p:sp>
        <p:nvSpPr>
          <p:cNvPr id="6166" name="AutoShape 22"/>
          <p:cNvSpPr>
            <a:spLocks noChangeArrowheads="1"/>
          </p:cNvSpPr>
          <p:nvPr/>
        </p:nvSpPr>
        <p:spPr bwMode="auto">
          <a:xfrm>
            <a:off x="6300788" y="2997200"/>
            <a:ext cx="2592387" cy="1871663"/>
          </a:xfrm>
          <a:prstGeom prst="irregularSeal1">
            <a:avLst/>
          </a:prstGeom>
          <a:solidFill>
            <a:srgbClr val="FFFF00">
              <a:alpha val="39999"/>
            </a:srgbClr>
          </a:solidFill>
          <a:ln w="9525">
            <a:solidFill>
              <a:schemeClr val="tx1"/>
            </a:solidFill>
            <a:miter lim="800000"/>
            <a:headEnd/>
            <a:tailEnd/>
          </a:ln>
          <a:effectLst/>
        </p:spPr>
        <p:txBody>
          <a:bodyPr wrap="none" anchor="ctr"/>
          <a:lstStyle/>
          <a:p>
            <a:endParaRPr lang="ru-RU"/>
          </a:p>
        </p:txBody>
      </p:sp>
      <p:sp>
        <p:nvSpPr>
          <p:cNvPr id="6167" name="AutoShape 23"/>
          <p:cNvSpPr>
            <a:spLocks noChangeArrowheads="1"/>
          </p:cNvSpPr>
          <p:nvPr/>
        </p:nvSpPr>
        <p:spPr bwMode="auto">
          <a:xfrm>
            <a:off x="6300788" y="4797425"/>
            <a:ext cx="2592387" cy="1871663"/>
          </a:xfrm>
          <a:prstGeom prst="irregularSeal1">
            <a:avLst/>
          </a:prstGeom>
          <a:solidFill>
            <a:srgbClr val="00FF00">
              <a:alpha val="39999"/>
            </a:srgbClr>
          </a:solidFill>
          <a:ln w="9525">
            <a:solidFill>
              <a:schemeClr val="tx1"/>
            </a:solidFill>
            <a:miter lim="800000"/>
            <a:headEnd/>
            <a:tailEnd/>
          </a:ln>
          <a:effectLst/>
        </p:spPr>
        <p:txBody>
          <a:bodyPr wrap="none" anchor="ctr"/>
          <a:lstStyle/>
          <a:p>
            <a:endParaRPr lang="ru-RU"/>
          </a:p>
        </p:txBody>
      </p:sp>
      <p:sp>
        <p:nvSpPr>
          <p:cNvPr id="6168" name="AutoShape 24"/>
          <p:cNvSpPr>
            <a:spLocks noChangeArrowheads="1"/>
          </p:cNvSpPr>
          <p:nvPr/>
        </p:nvSpPr>
        <p:spPr bwMode="auto">
          <a:xfrm>
            <a:off x="4572000" y="2205038"/>
            <a:ext cx="433388" cy="288925"/>
          </a:xfrm>
          <a:prstGeom prst="irregularSeal1">
            <a:avLst/>
          </a:prstGeom>
          <a:solidFill>
            <a:srgbClr val="FF6600"/>
          </a:solidFill>
          <a:ln w="9525">
            <a:solidFill>
              <a:schemeClr val="tx1"/>
            </a:solidFill>
            <a:miter lim="800000"/>
            <a:headEnd/>
            <a:tailEnd/>
          </a:ln>
          <a:effectLst/>
        </p:spPr>
        <p:txBody>
          <a:bodyPr wrap="none" anchor="ctr"/>
          <a:lstStyle/>
          <a:p>
            <a:endParaRPr lang="ru-RU"/>
          </a:p>
        </p:txBody>
      </p:sp>
      <p:sp>
        <p:nvSpPr>
          <p:cNvPr id="6169" name="AutoShape 25"/>
          <p:cNvSpPr>
            <a:spLocks noChangeArrowheads="1"/>
          </p:cNvSpPr>
          <p:nvPr/>
        </p:nvSpPr>
        <p:spPr bwMode="auto">
          <a:xfrm>
            <a:off x="5219700" y="4005263"/>
            <a:ext cx="433388" cy="288925"/>
          </a:xfrm>
          <a:prstGeom prst="irregularSeal1">
            <a:avLst/>
          </a:prstGeom>
          <a:solidFill>
            <a:srgbClr val="FFFF00"/>
          </a:solidFill>
          <a:ln w="9525">
            <a:solidFill>
              <a:schemeClr val="tx1"/>
            </a:solidFill>
            <a:miter lim="800000"/>
            <a:headEnd/>
            <a:tailEnd/>
          </a:ln>
          <a:effectLst/>
        </p:spPr>
        <p:txBody>
          <a:bodyPr wrap="none" anchor="ctr"/>
          <a:lstStyle/>
          <a:p>
            <a:endParaRPr lang="ru-RU"/>
          </a:p>
        </p:txBody>
      </p:sp>
      <p:sp>
        <p:nvSpPr>
          <p:cNvPr id="6170" name="AutoShape 26"/>
          <p:cNvSpPr>
            <a:spLocks noChangeArrowheads="1"/>
          </p:cNvSpPr>
          <p:nvPr/>
        </p:nvSpPr>
        <p:spPr bwMode="auto">
          <a:xfrm>
            <a:off x="4859338" y="5876925"/>
            <a:ext cx="433387" cy="288925"/>
          </a:xfrm>
          <a:prstGeom prst="irregularSeal1">
            <a:avLst/>
          </a:prstGeom>
          <a:solidFill>
            <a:srgbClr val="00FF00"/>
          </a:solidFill>
          <a:ln w="9525">
            <a:solidFill>
              <a:schemeClr val="tx1"/>
            </a:solidFill>
            <a:miter lim="800000"/>
            <a:headEnd/>
            <a:tailEnd/>
          </a:ln>
          <a:effectLst/>
        </p:spPr>
        <p:txBody>
          <a:bodyPr wrap="none" anchor="ctr"/>
          <a:lstStyle/>
          <a:p>
            <a:endParaRPr lang="ru-RU"/>
          </a:p>
        </p:txBody>
      </p:sp>
      <p:sp>
        <p:nvSpPr>
          <p:cNvPr id="6151" name="Text Box 7"/>
          <p:cNvSpPr txBox="1">
            <a:spLocks noChangeArrowheads="1"/>
          </p:cNvSpPr>
          <p:nvPr/>
        </p:nvSpPr>
        <p:spPr bwMode="auto">
          <a:xfrm>
            <a:off x="5219700" y="1196975"/>
            <a:ext cx="3600450" cy="1801813"/>
          </a:xfrm>
          <a:prstGeom prst="rect">
            <a:avLst/>
          </a:prstGeom>
          <a:noFill/>
          <a:ln w="9525">
            <a:noFill/>
            <a:miter lim="800000"/>
            <a:headEnd/>
            <a:tailEnd/>
          </a:ln>
          <a:effectLst/>
        </p:spPr>
        <p:txBody>
          <a:bodyPr>
            <a:spAutoFit/>
          </a:bodyPr>
          <a:lstStyle/>
          <a:p>
            <a:pPr algn="r">
              <a:spcBef>
                <a:spcPct val="50000"/>
              </a:spcBef>
            </a:pPr>
            <a:r>
              <a:rPr lang="ru-RU" sz="1600" b="1" baseline="0"/>
              <a:t>глина  </a:t>
            </a:r>
            <a:r>
              <a:rPr lang="en-US" sz="1600" b="1" baseline="0"/>
              <a:t>Al</a:t>
            </a:r>
            <a:r>
              <a:rPr lang="en-US" sz="1600" b="1"/>
              <a:t>2</a:t>
            </a:r>
            <a:r>
              <a:rPr lang="en-US" sz="1600" b="1" baseline="0"/>
              <a:t>O</a:t>
            </a:r>
            <a:r>
              <a:rPr lang="en-US" sz="1600" b="1"/>
              <a:t>3</a:t>
            </a:r>
            <a:r>
              <a:rPr lang="en-US" sz="1600" b="1" baseline="0"/>
              <a:t> </a:t>
            </a:r>
            <a:r>
              <a:rPr lang="en-US" sz="1600" b="1" baseline="30000"/>
              <a:t>.</a:t>
            </a:r>
            <a:r>
              <a:rPr lang="en-US" sz="1600" b="1" baseline="0"/>
              <a:t> 2SiO</a:t>
            </a:r>
            <a:r>
              <a:rPr lang="en-US" sz="1600" b="1"/>
              <a:t>2</a:t>
            </a:r>
            <a:r>
              <a:rPr lang="en-US" sz="1600" b="1" baseline="0"/>
              <a:t> </a:t>
            </a:r>
            <a:r>
              <a:rPr lang="en-US" sz="1600" b="1" baseline="30000"/>
              <a:t>.</a:t>
            </a:r>
            <a:r>
              <a:rPr lang="en-US" sz="1600" b="1" baseline="0"/>
              <a:t> nH</a:t>
            </a:r>
            <a:r>
              <a:rPr lang="en-US" sz="1600" b="1"/>
              <a:t>2</a:t>
            </a:r>
            <a:r>
              <a:rPr lang="en-US" sz="1600" b="1" baseline="0"/>
              <a:t>O</a:t>
            </a:r>
          </a:p>
          <a:p>
            <a:pPr algn="r">
              <a:spcBef>
                <a:spcPct val="50000"/>
              </a:spcBef>
            </a:pPr>
            <a:r>
              <a:rPr lang="ru-RU" sz="1600" b="1" baseline="0"/>
              <a:t>песок  </a:t>
            </a:r>
            <a:r>
              <a:rPr lang="en-US" sz="1600" b="1" baseline="0"/>
              <a:t>SiO</a:t>
            </a:r>
            <a:r>
              <a:rPr lang="en-US" sz="1600" b="1"/>
              <a:t>2</a:t>
            </a:r>
          </a:p>
          <a:p>
            <a:pPr algn="r">
              <a:spcBef>
                <a:spcPct val="50000"/>
              </a:spcBef>
            </a:pPr>
            <a:r>
              <a:rPr lang="ru-RU" sz="1600" b="1" baseline="0"/>
              <a:t>известняк  </a:t>
            </a:r>
            <a:r>
              <a:rPr lang="en-US" sz="1600" b="1" baseline="0"/>
              <a:t>CaCO</a:t>
            </a:r>
            <a:r>
              <a:rPr lang="en-US" sz="1600" b="1"/>
              <a:t>3</a:t>
            </a:r>
          </a:p>
          <a:p>
            <a:pPr algn="r">
              <a:spcBef>
                <a:spcPct val="50000"/>
              </a:spcBef>
            </a:pPr>
            <a:r>
              <a:rPr lang="ru-RU" sz="1600" b="1" baseline="0"/>
              <a:t>доломит  </a:t>
            </a:r>
            <a:r>
              <a:rPr lang="en-US" sz="1600" b="1" baseline="0"/>
              <a:t>Mg</a:t>
            </a:r>
            <a:r>
              <a:rPr lang="en-US" sz="1600" b="1"/>
              <a:t>2</a:t>
            </a:r>
            <a:r>
              <a:rPr lang="en-US" sz="1600" b="1" baseline="0"/>
              <a:t>CO</a:t>
            </a:r>
            <a:r>
              <a:rPr lang="en-US" sz="1600" b="1"/>
              <a:t>3</a:t>
            </a:r>
            <a:r>
              <a:rPr lang="en-US" sz="1600" b="1" baseline="0"/>
              <a:t> </a:t>
            </a:r>
            <a:r>
              <a:rPr lang="en-US" sz="1600" b="1" baseline="30000"/>
              <a:t>.</a:t>
            </a:r>
            <a:r>
              <a:rPr lang="en-US" sz="1600" b="1" baseline="0"/>
              <a:t> CaCO</a:t>
            </a:r>
            <a:r>
              <a:rPr lang="en-US" sz="1600" b="1"/>
              <a:t>3 </a:t>
            </a:r>
            <a:r>
              <a:rPr lang="ru-RU" sz="1600" b="1" baseline="0"/>
              <a:t>(мергель)</a:t>
            </a:r>
            <a:r>
              <a:rPr lang="ru-RU" baseline="0"/>
              <a:t>       </a:t>
            </a:r>
          </a:p>
        </p:txBody>
      </p:sp>
      <p:sp>
        <p:nvSpPr>
          <p:cNvPr id="6155" name="Rectangle 11"/>
          <p:cNvSpPr>
            <a:spLocks noChangeArrowheads="1"/>
          </p:cNvSpPr>
          <p:nvPr/>
        </p:nvSpPr>
        <p:spPr bwMode="auto">
          <a:xfrm>
            <a:off x="4356100" y="3429000"/>
            <a:ext cx="4464050" cy="1314450"/>
          </a:xfrm>
          <a:prstGeom prst="rect">
            <a:avLst/>
          </a:prstGeom>
          <a:noFill/>
          <a:ln w="9525">
            <a:noFill/>
            <a:miter lim="800000"/>
            <a:headEnd/>
            <a:tailEnd/>
          </a:ln>
          <a:effectLst/>
        </p:spPr>
        <p:txBody>
          <a:bodyPr>
            <a:spAutoFit/>
          </a:bodyPr>
          <a:lstStyle/>
          <a:p>
            <a:pPr algn="r"/>
            <a:r>
              <a:rPr lang="ru-RU" sz="1600" b="1" baseline="0"/>
              <a:t>сода  </a:t>
            </a:r>
            <a:r>
              <a:rPr lang="en-US" sz="1600" b="1" baseline="0"/>
              <a:t>Na</a:t>
            </a:r>
            <a:r>
              <a:rPr lang="en-US" sz="1600" b="1"/>
              <a:t>2</a:t>
            </a:r>
            <a:r>
              <a:rPr lang="en-US" sz="1600" b="1" baseline="0"/>
              <a:t>CO</a:t>
            </a:r>
            <a:r>
              <a:rPr lang="en-US" sz="1600" b="1"/>
              <a:t>3</a:t>
            </a:r>
            <a:endParaRPr lang="ru-RU" sz="1600" b="1"/>
          </a:p>
          <a:p>
            <a:pPr algn="r"/>
            <a:endParaRPr lang="en-US" sz="1600" b="1" baseline="0"/>
          </a:p>
          <a:p>
            <a:pPr algn="r"/>
            <a:r>
              <a:rPr lang="ru-RU" sz="1600" b="1" baseline="0"/>
              <a:t>бура  </a:t>
            </a:r>
            <a:r>
              <a:rPr lang="en-US" sz="1600" b="1" baseline="0"/>
              <a:t>Na</a:t>
            </a:r>
            <a:r>
              <a:rPr lang="en-US" sz="1600" b="1"/>
              <a:t>2</a:t>
            </a:r>
            <a:r>
              <a:rPr lang="en-US" sz="1600" b="1" baseline="0"/>
              <a:t>B</a:t>
            </a:r>
            <a:r>
              <a:rPr lang="en-US" sz="1600" b="1"/>
              <a:t>4</a:t>
            </a:r>
            <a:r>
              <a:rPr lang="en-US" sz="1600" b="1" baseline="0"/>
              <a:t>O</a:t>
            </a:r>
            <a:r>
              <a:rPr lang="en-US" sz="1600" b="1"/>
              <a:t>7</a:t>
            </a:r>
            <a:r>
              <a:rPr lang="en-US" sz="1600" b="1" baseline="30000"/>
              <a:t> .</a:t>
            </a:r>
            <a:r>
              <a:rPr lang="en-US" sz="1600" b="1" baseline="0"/>
              <a:t> 10H</a:t>
            </a:r>
            <a:r>
              <a:rPr lang="en-US" sz="1600" b="1"/>
              <a:t>2</a:t>
            </a:r>
            <a:r>
              <a:rPr lang="en-US" sz="1600" b="1" baseline="0"/>
              <a:t>O</a:t>
            </a:r>
            <a:endParaRPr lang="ru-RU" sz="1600" b="1" baseline="0"/>
          </a:p>
          <a:p>
            <a:pPr algn="r"/>
            <a:endParaRPr lang="en-US" sz="1600" b="1" baseline="0"/>
          </a:p>
          <a:p>
            <a:pPr algn="r"/>
            <a:r>
              <a:rPr lang="ru-RU" sz="1600" b="1" baseline="0"/>
              <a:t>сульфат натрия  </a:t>
            </a:r>
            <a:r>
              <a:rPr lang="en-US" sz="1600" b="1" baseline="0"/>
              <a:t>Na</a:t>
            </a:r>
            <a:r>
              <a:rPr lang="en-US" sz="1600" b="1"/>
              <a:t>2</a:t>
            </a:r>
            <a:r>
              <a:rPr lang="en-US" sz="1600" b="1" baseline="0"/>
              <a:t>SO</a:t>
            </a:r>
            <a:r>
              <a:rPr lang="en-US" sz="1600" b="1"/>
              <a:t>4</a:t>
            </a:r>
            <a:endParaRPr lang="ru-RU" sz="1600" b="1"/>
          </a:p>
        </p:txBody>
      </p:sp>
      <p:sp>
        <p:nvSpPr>
          <p:cNvPr id="6159" name="Rectangle 15"/>
          <p:cNvSpPr>
            <a:spLocks noChangeArrowheads="1"/>
          </p:cNvSpPr>
          <p:nvPr/>
        </p:nvSpPr>
        <p:spPr bwMode="auto">
          <a:xfrm>
            <a:off x="4067175" y="5013325"/>
            <a:ext cx="4752975" cy="1314450"/>
          </a:xfrm>
          <a:prstGeom prst="rect">
            <a:avLst/>
          </a:prstGeom>
          <a:noFill/>
          <a:ln w="9525">
            <a:noFill/>
            <a:miter lim="800000"/>
            <a:headEnd/>
            <a:tailEnd/>
          </a:ln>
          <a:effectLst/>
        </p:spPr>
        <p:txBody>
          <a:bodyPr>
            <a:spAutoFit/>
          </a:bodyPr>
          <a:lstStyle/>
          <a:p>
            <a:pPr algn="r"/>
            <a:r>
              <a:rPr lang="ru-RU" b="1"/>
              <a:t>доменный шлак</a:t>
            </a:r>
          </a:p>
          <a:p>
            <a:pPr algn="r"/>
            <a:endParaRPr lang="ru-RU" b="1"/>
          </a:p>
          <a:p>
            <a:pPr algn="r"/>
            <a:r>
              <a:rPr lang="ru-RU" b="1"/>
              <a:t>нефелиновый шлам</a:t>
            </a:r>
          </a:p>
          <a:p>
            <a:pPr algn="r"/>
            <a:endParaRPr lang="ru-RU" b="1"/>
          </a:p>
          <a:p>
            <a:pPr algn="r"/>
            <a:r>
              <a:rPr lang="ru-RU" b="1"/>
              <a:t>сланцевая зола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168"/>
                                        </p:tgtEl>
                                        <p:attrNameLst>
                                          <p:attrName>style.visibility</p:attrName>
                                        </p:attrNameLst>
                                      </p:cBhvr>
                                      <p:to>
                                        <p:strVal val="visible"/>
                                      </p:to>
                                    </p:set>
                                    <p:anim from="(-#ppt_w/2)" to="(#ppt_x)" calcmode="lin" valueType="num">
                                      <p:cBhvr>
                                        <p:cTn id="7" dur="600" fill="hold">
                                          <p:stCondLst>
                                            <p:cond delay="0"/>
                                          </p:stCondLst>
                                        </p:cTn>
                                        <p:tgtEl>
                                          <p:spTgt spid="6168"/>
                                        </p:tgtEl>
                                        <p:attrNameLst>
                                          <p:attrName>ppt_x</p:attrName>
                                        </p:attrNameLst>
                                      </p:cBhvr>
                                    </p:anim>
                                    <p:anim from="0" to="-1.0" calcmode="lin" valueType="num">
                                      <p:cBhvr>
                                        <p:cTn id="8" dur="200" decel="50000" autoRev="1" fill="hold">
                                          <p:stCondLst>
                                            <p:cond delay="600"/>
                                          </p:stCondLst>
                                        </p:cTn>
                                        <p:tgtEl>
                                          <p:spTgt spid="6168"/>
                                        </p:tgtEl>
                                        <p:attrNameLst>
                                          <p:attrName>xshear</p:attrName>
                                        </p:attrNameLst>
                                      </p:cBhvr>
                                    </p:anim>
                                    <p:animScale>
                                      <p:cBhvr>
                                        <p:cTn id="9" dur="200" decel="100000" autoRev="1" fill="hold">
                                          <p:stCondLst>
                                            <p:cond delay="600"/>
                                          </p:stCondLst>
                                        </p:cTn>
                                        <p:tgtEl>
                                          <p:spTgt spid="6168"/>
                                        </p:tgtEl>
                                      </p:cBhvr>
                                      <p:from x="100000" y="100000"/>
                                      <p:to x="80000" y="100000"/>
                                    </p:animScale>
                                    <p:anim by="(#ppt_h/3+#ppt_w*0.1)" calcmode="lin" valueType="num">
                                      <p:cBhvr additive="sum">
                                        <p:cTn id="10" dur="200" decel="100000" autoRev="1" fill="hold">
                                          <p:stCondLst>
                                            <p:cond delay="600"/>
                                          </p:stCondLst>
                                        </p:cTn>
                                        <p:tgtEl>
                                          <p:spTgt spid="6168"/>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6169"/>
                                        </p:tgtEl>
                                        <p:attrNameLst>
                                          <p:attrName>style.visibility</p:attrName>
                                        </p:attrNameLst>
                                      </p:cBhvr>
                                      <p:to>
                                        <p:strVal val="visible"/>
                                      </p:to>
                                    </p:set>
                                    <p:anim from="(-#ppt_w/2)" to="(#ppt_x)" calcmode="lin" valueType="num">
                                      <p:cBhvr>
                                        <p:cTn id="14" dur="600" fill="hold">
                                          <p:stCondLst>
                                            <p:cond delay="0"/>
                                          </p:stCondLst>
                                        </p:cTn>
                                        <p:tgtEl>
                                          <p:spTgt spid="6169"/>
                                        </p:tgtEl>
                                        <p:attrNameLst>
                                          <p:attrName>ppt_x</p:attrName>
                                        </p:attrNameLst>
                                      </p:cBhvr>
                                    </p:anim>
                                    <p:anim from="0" to="-1.0" calcmode="lin" valueType="num">
                                      <p:cBhvr>
                                        <p:cTn id="15" dur="200" decel="50000" autoRev="1" fill="hold">
                                          <p:stCondLst>
                                            <p:cond delay="600"/>
                                          </p:stCondLst>
                                        </p:cTn>
                                        <p:tgtEl>
                                          <p:spTgt spid="6169"/>
                                        </p:tgtEl>
                                        <p:attrNameLst>
                                          <p:attrName>xshear</p:attrName>
                                        </p:attrNameLst>
                                      </p:cBhvr>
                                    </p:anim>
                                    <p:animScale>
                                      <p:cBhvr>
                                        <p:cTn id="16" dur="200" decel="100000" autoRev="1" fill="hold">
                                          <p:stCondLst>
                                            <p:cond delay="600"/>
                                          </p:stCondLst>
                                        </p:cTn>
                                        <p:tgtEl>
                                          <p:spTgt spid="6169"/>
                                        </p:tgtEl>
                                      </p:cBhvr>
                                      <p:from x="100000" y="100000"/>
                                      <p:to x="80000" y="100000"/>
                                    </p:animScale>
                                    <p:anim by="(#ppt_h/3+#ppt_w*0.1)" calcmode="lin" valueType="num">
                                      <p:cBhvr additive="sum">
                                        <p:cTn id="17" dur="200" decel="100000" autoRev="1" fill="hold">
                                          <p:stCondLst>
                                            <p:cond delay="600"/>
                                          </p:stCondLst>
                                        </p:cTn>
                                        <p:tgtEl>
                                          <p:spTgt spid="6169"/>
                                        </p:tgtEl>
                                        <p:attrNameLst>
                                          <p:attrName>ppt_x</p:attrName>
                                        </p:attrNameLst>
                                      </p:cBhvr>
                                    </p:anim>
                                  </p:childTnLst>
                                </p:cTn>
                              </p:par>
                            </p:childTnLst>
                          </p:cTn>
                        </p:par>
                        <p:par>
                          <p:cTn id="18" fill="hold">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6170"/>
                                        </p:tgtEl>
                                        <p:attrNameLst>
                                          <p:attrName>style.visibility</p:attrName>
                                        </p:attrNameLst>
                                      </p:cBhvr>
                                      <p:to>
                                        <p:strVal val="visible"/>
                                      </p:to>
                                    </p:set>
                                    <p:anim from="(-#ppt_w/2)" to="(#ppt_x)" calcmode="lin" valueType="num">
                                      <p:cBhvr>
                                        <p:cTn id="21" dur="600" fill="hold">
                                          <p:stCondLst>
                                            <p:cond delay="0"/>
                                          </p:stCondLst>
                                        </p:cTn>
                                        <p:tgtEl>
                                          <p:spTgt spid="6170"/>
                                        </p:tgtEl>
                                        <p:attrNameLst>
                                          <p:attrName>ppt_x</p:attrName>
                                        </p:attrNameLst>
                                      </p:cBhvr>
                                    </p:anim>
                                    <p:anim from="0" to="-1.0" calcmode="lin" valueType="num">
                                      <p:cBhvr>
                                        <p:cTn id="22" dur="200" decel="50000" autoRev="1" fill="hold">
                                          <p:stCondLst>
                                            <p:cond delay="600"/>
                                          </p:stCondLst>
                                        </p:cTn>
                                        <p:tgtEl>
                                          <p:spTgt spid="6170"/>
                                        </p:tgtEl>
                                        <p:attrNameLst>
                                          <p:attrName>xshear</p:attrName>
                                        </p:attrNameLst>
                                      </p:cBhvr>
                                    </p:anim>
                                    <p:animScale>
                                      <p:cBhvr>
                                        <p:cTn id="23" dur="200" decel="100000" autoRev="1" fill="hold">
                                          <p:stCondLst>
                                            <p:cond delay="600"/>
                                          </p:stCondLst>
                                        </p:cTn>
                                        <p:tgtEl>
                                          <p:spTgt spid="6170"/>
                                        </p:tgtEl>
                                      </p:cBhvr>
                                      <p:from x="100000" y="100000"/>
                                      <p:to x="80000" y="100000"/>
                                    </p:animScale>
                                    <p:anim by="(#ppt_h/3+#ppt_w*0.1)" calcmode="lin" valueType="num">
                                      <p:cBhvr additive="sum">
                                        <p:cTn id="24" dur="200" decel="100000" autoRev="1" fill="hold">
                                          <p:stCondLst>
                                            <p:cond delay="600"/>
                                          </p:stCondLst>
                                        </p:cTn>
                                        <p:tgtEl>
                                          <p:spTgt spid="6170"/>
                                        </p:tgtEl>
                                        <p:attrNameLst>
                                          <p:attrName>ppt_x</p:attrName>
                                        </p:attrNameLst>
                                      </p:cBhvr>
                                    </p:anim>
                                  </p:childTnLst>
                                </p:cTn>
                              </p:par>
                            </p:childTnLst>
                          </p:cTn>
                        </p:par>
                        <p:par>
                          <p:cTn id="25" fill="hold">
                            <p:stCondLst>
                              <p:cond delay="3000"/>
                            </p:stCondLst>
                            <p:childTnLst>
                              <p:par>
                                <p:cTn id="26" presetID="18" presetClass="entr" presetSubtype="3" fill="hold" grpId="0" nodeType="after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strips(upRight)">
                                      <p:cBhvr>
                                        <p:cTn id="28" dur="2000"/>
                                        <p:tgtEl>
                                          <p:spTgt spid="6148"/>
                                        </p:tgtEl>
                                      </p:cBhvr>
                                    </p:animEffect>
                                  </p:childTnLst>
                                </p:cTn>
                              </p:par>
                            </p:childTnLst>
                          </p:cTn>
                        </p:par>
                        <p:par>
                          <p:cTn id="29" fill="hold">
                            <p:stCondLst>
                              <p:cond delay="5000"/>
                            </p:stCondLst>
                            <p:childTnLst>
                              <p:par>
                                <p:cTn id="30" presetID="42" presetClass="entr" presetSubtype="0" fill="hold" grpId="0" nodeType="afterEffect">
                                  <p:stCondLst>
                                    <p:cond delay="0"/>
                                  </p:stCondLst>
                                  <p:childTnLst>
                                    <p:set>
                                      <p:cBhvr>
                                        <p:cTn id="31" dur="1" fill="hold">
                                          <p:stCondLst>
                                            <p:cond delay="0"/>
                                          </p:stCondLst>
                                        </p:cTn>
                                        <p:tgtEl>
                                          <p:spTgt spid="6150"/>
                                        </p:tgtEl>
                                        <p:attrNameLst>
                                          <p:attrName>style.visibility</p:attrName>
                                        </p:attrNameLst>
                                      </p:cBhvr>
                                      <p:to>
                                        <p:strVal val="visible"/>
                                      </p:to>
                                    </p:set>
                                    <p:animEffect transition="in" filter="fade">
                                      <p:cBhvr>
                                        <p:cTn id="32" dur="2000"/>
                                        <p:tgtEl>
                                          <p:spTgt spid="6150"/>
                                        </p:tgtEl>
                                      </p:cBhvr>
                                    </p:animEffect>
                                    <p:anim calcmode="lin" valueType="num">
                                      <p:cBhvr>
                                        <p:cTn id="33" dur="2000" fill="hold"/>
                                        <p:tgtEl>
                                          <p:spTgt spid="6150"/>
                                        </p:tgtEl>
                                        <p:attrNameLst>
                                          <p:attrName>ppt_x</p:attrName>
                                        </p:attrNameLst>
                                      </p:cBhvr>
                                      <p:tavLst>
                                        <p:tav tm="0">
                                          <p:val>
                                            <p:strVal val="#ppt_x"/>
                                          </p:val>
                                        </p:tav>
                                        <p:tav tm="100000">
                                          <p:val>
                                            <p:strVal val="#ppt_x"/>
                                          </p:val>
                                        </p:tav>
                                      </p:tavLst>
                                    </p:anim>
                                    <p:anim calcmode="lin" valueType="num">
                                      <p:cBhvr>
                                        <p:cTn id="34" dur="2000" fill="hold"/>
                                        <p:tgtEl>
                                          <p:spTgt spid="6150"/>
                                        </p:tgtEl>
                                        <p:attrNameLst>
                                          <p:attrName>ppt_y</p:attrName>
                                        </p:attrNameLst>
                                      </p:cBhvr>
                                      <p:tavLst>
                                        <p:tav tm="0">
                                          <p:val>
                                            <p:strVal val="#ppt_y+.1"/>
                                          </p:val>
                                        </p:tav>
                                        <p:tav tm="100000">
                                          <p:val>
                                            <p:strVal val="#ppt_y"/>
                                          </p:val>
                                        </p:tav>
                                      </p:tavLst>
                                    </p:anim>
                                  </p:childTnLst>
                                </p:cTn>
                              </p:par>
                              <p:par>
                                <p:cTn id="35" presetID="48" presetClass="entr" presetSubtype="0" accel="50000" fill="hold" grpId="0" nodeType="withEffect">
                                  <p:stCondLst>
                                    <p:cond delay="0"/>
                                  </p:stCondLst>
                                  <p:childTnLst>
                                    <p:set>
                                      <p:cBhvr>
                                        <p:cTn id="36" dur="1" fill="hold">
                                          <p:stCondLst>
                                            <p:cond delay="0"/>
                                          </p:stCondLst>
                                        </p:cTn>
                                        <p:tgtEl>
                                          <p:spTgt spid="6151"/>
                                        </p:tgtEl>
                                        <p:attrNameLst>
                                          <p:attrName>style.visibility</p:attrName>
                                        </p:attrNameLst>
                                      </p:cBhvr>
                                      <p:to>
                                        <p:strVal val="visible"/>
                                      </p:to>
                                    </p:set>
                                    <p:anim calcmode="lin" valueType="num">
                                      <p:cBhvr>
                                        <p:cTn id="37" dur="2000" fill="hold"/>
                                        <p:tgtEl>
                                          <p:spTgt spid="615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2000" fill="hold"/>
                                        <p:tgtEl>
                                          <p:spTgt spid="6151"/>
                                        </p:tgtEl>
                                        <p:attrNameLst>
                                          <p:attrName>ppt_x</p:attrName>
                                        </p:attrNameLst>
                                      </p:cBhvr>
                                      <p:tavLst>
                                        <p:tav tm="0">
                                          <p:val>
                                            <p:fltVal val="-1"/>
                                          </p:val>
                                        </p:tav>
                                        <p:tav tm="50000">
                                          <p:val>
                                            <p:fltVal val="0.95"/>
                                          </p:val>
                                        </p:tav>
                                        <p:tav tm="100000">
                                          <p:val>
                                            <p:strVal val="#ppt_x"/>
                                          </p:val>
                                        </p:tav>
                                      </p:tavLst>
                                    </p:anim>
                                    <p:anim calcmode="lin" valueType="num">
                                      <p:cBhvr>
                                        <p:cTn id="39" dur="2000" fill="hold"/>
                                        <p:tgtEl>
                                          <p:spTgt spid="6151"/>
                                        </p:tgtEl>
                                        <p:attrNameLst>
                                          <p:attrName>ppt_y</p:attrName>
                                        </p:attrNameLst>
                                      </p:cBhvr>
                                      <p:tavLst>
                                        <p:tav tm="0">
                                          <p:val>
                                            <p:strVal val="#ppt_y"/>
                                          </p:val>
                                        </p:tav>
                                        <p:tav tm="100000">
                                          <p:val>
                                            <p:strVal val="#ppt_y"/>
                                          </p:val>
                                        </p:tav>
                                      </p:tavLst>
                                    </p:anim>
                                    <p:animEffect transition="in" filter="fade">
                                      <p:cBhvr>
                                        <p:cTn id="40" dur="2000"/>
                                        <p:tgtEl>
                                          <p:spTgt spid="6151"/>
                                        </p:tgtEl>
                                      </p:cBhvr>
                                    </p:animEffect>
                                  </p:childTnLst>
                                </p:cTn>
                              </p:par>
                            </p:childTnLst>
                          </p:cTn>
                        </p:par>
                        <p:par>
                          <p:cTn id="41" fill="hold">
                            <p:stCondLst>
                              <p:cond delay="7000"/>
                            </p:stCondLst>
                            <p:childTnLst>
                              <p:par>
                                <p:cTn id="42" presetID="42" presetClass="entr" presetSubtype="0" fill="hold" grpId="0" nodeType="afterEffect">
                                  <p:stCondLst>
                                    <p:cond delay="0"/>
                                  </p:stCondLst>
                                  <p:childTnLst>
                                    <p:set>
                                      <p:cBhvr>
                                        <p:cTn id="43" dur="1" fill="hold">
                                          <p:stCondLst>
                                            <p:cond delay="0"/>
                                          </p:stCondLst>
                                        </p:cTn>
                                        <p:tgtEl>
                                          <p:spTgt spid="6152"/>
                                        </p:tgtEl>
                                        <p:attrNameLst>
                                          <p:attrName>style.visibility</p:attrName>
                                        </p:attrNameLst>
                                      </p:cBhvr>
                                      <p:to>
                                        <p:strVal val="visible"/>
                                      </p:to>
                                    </p:set>
                                    <p:animEffect transition="in" filter="fade">
                                      <p:cBhvr>
                                        <p:cTn id="44" dur="2000"/>
                                        <p:tgtEl>
                                          <p:spTgt spid="6152"/>
                                        </p:tgtEl>
                                      </p:cBhvr>
                                    </p:animEffect>
                                    <p:anim calcmode="lin" valueType="num">
                                      <p:cBhvr>
                                        <p:cTn id="45" dur="2000" fill="hold"/>
                                        <p:tgtEl>
                                          <p:spTgt spid="6152"/>
                                        </p:tgtEl>
                                        <p:attrNameLst>
                                          <p:attrName>ppt_x</p:attrName>
                                        </p:attrNameLst>
                                      </p:cBhvr>
                                      <p:tavLst>
                                        <p:tav tm="0">
                                          <p:val>
                                            <p:strVal val="#ppt_x"/>
                                          </p:val>
                                        </p:tav>
                                        <p:tav tm="100000">
                                          <p:val>
                                            <p:strVal val="#ppt_x"/>
                                          </p:val>
                                        </p:tav>
                                      </p:tavLst>
                                    </p:anim>
                                    <p:anim calcmode="lin" valueType="num">
                                      <p:cBhvr>
                                        <p:cTn id="46" dur="2000" fill="hold"/>
                                        <p:tgtEl>
                                          <p:spTgt spid="6152"/>
                                        </p:tgtEl>
                                        <p:attrNameLst>
                                          <p:attrName>ppt_y</p:attrName>
                                        </p:attrNameLst>
                                      </p:cBhvr>
                                      <p:tavLst>
                                        <p:tav tm="0">
                                          <p:val>
                                            <p:strVal val="#ppt_y+.1"/>
                                          </p:val>
                                        </p:tav>
                                        <p:tav tm="100000">
                                          <p:val>
                                            <p:strVal val="#ppt_y"/>
                                          </p:val>
                                        </p:tav>
                                      </p:tavLst>
                                    </p:anim>
                                  </p:childTnLst>
                                </p:cTn>
                              </p:par>
                              <p:par>
                                <p:cTn id="47" presetID="48" presetClass="entr" presetSubtype="0" accel="50000" fill="hold" grpId="0" nodeType="withEffect">
                                  <p:stCondLst>
                                    <p:cond delay="0"/>
                                  </p:stCondLst>
                                  <p:childTnLst>
                                    <p:set>
                                      <p:cBhvr>
                                        <p:cTn id="48" dur="1" fill="hold">
                                          <p:stCondLst>
                                            <p:cond delay="0"/>
                                          </p:stCondLst>
                                        </p:cTn>
                                        <p:tgtEl>
                                          <p:spTgt spid="6155"/>
                                        </p:tgtEl>
                                        <p:attrNameLst>
                                          <p:attrName>style.visibility</p:attrName>
                                        </p:attrNameLst>
                                      </p:cBhvr>
                                      <p:to>
                                        <p:strVal val="visible"/>
                                      </p:to>
                                    </p:set>
                                    <p:anim calcmode="lin" valueType="num">
                                      <p:cBhvr>
                                        <p:cTn id="49" dur="2000" fill="hold"/>
                                        <p:tgtEl>
                                          <p:spTgt spid="615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2000" fill="hold"/>
                                        <p:tgtEl>
                                          <p:spTgt spid="6155"/>
                                        </p:tgtEl>
                                        <p:attrNameLst>
                                          <p:attrName>ppt_x</p:attrName>
                                        </p:attrNameLst>
                                      </p:cBhvr>
                                      <p:tavLst>
                                        <p:tav tm="0">
                                          <p:val>
                                            <p:fltVal val="-1"/>
                                          </p:val>
                                        </p:tav>
                                        <p:tav tm="50000">
                                          <p:val>
                                            <p:fltVal val="0.95"/>
                                          </p:val>
                                        </p:tav>
                                        <p:tav tm="100000">
                                          <p:val>
                                            <p:strVal val="#ppt_x"/>
                                          </p:val>
                                        </p:tav>
                                      </p:tavLst>
                                    </p:anim>
                                    <p:anim calcmode="lin" valueType="num">
                                      <p:cBhvr>
                                        <p:cTn id="51" dur="2000" fill="hold"/>
                                        <p:tgtEl>
                                          <p:spTgt spid="6155"/>
                                        </p:tgtEl>
                                        <p:attrNameLst>
                                          <p:attrName>ppt_y</p:attrName>
                                        </p:attrNameLst>
                                      </p:cBhvr>
                                      <p:tavLst>
                                        <p:tav tm="0">
                                          <p:val>
                                            <p:strVal val="#ppt_y"/>
                                          </p:val>
                                        </p:tav>
                                        <p:tav tm="100000">
                                          <p:val>
                                            <p:strVal val="#ppt_y"/>
                                          </p:val>
                                        </p:tav>
                                      </p:tavLst>
                                    </p:anim>
                                    <p:animEffect transition="in" filter="fade">
                                      <p:cBhvr>
                                        <p:cTn id="52" dur="2000"/>
                                        <p:tgtEl>
                                          <p:spTgt spid="6155"/>
                                        </p:tgtEl>
                                      </p:cBhvr>
                                    </p:animEffect>
                                  </p:childTnLst>
                                </p:cTn>
                              </p:par>
                            </p:childTnLst>
                          </p:cTn>
                        </p:par>
                        <p:par>
                          <p:cTn id="53" fill="hold">
                            <p:stCondLst>
                              <p:cond delay="9000"/>
                            </p:stCondLst>
                            <p:childTnLst>
                              <p:par>
                                <p:cTn id="54" presetID="42" presetClass="entr" presetSubtype="0" fill="hold" grpId="0" nodeType="afterEffect">
                                  <p:stCondLst>
                                    <p:cond delay="0"/>
                                  </p:stCondLst>
                                  <p:childTnLst>
                                    <p:set>
                                      <p:cBhvr>
                                        <p:cTn id="55" dur="1" fill="hold">
                                          <p:stCondLst>
                                            <p:cond delay="0"/>
                                          </p:stCondLst>
                                        </p:cTn>
                                        <p:tgtEl>
                                          <p:spTgt spid="6156"/>
                                        </p:tgtEl>
                                        <p:attrNameLst>
                                          <p:attrName>style.visibility</p:attrName>
                                        </p:attrNameLst>
                                      </p:cBhvr>
                                      <p:to>
                                        <p:strVal val="visible"/>
                                      </p:to>
                                    </p:set>
                                    <p:animEffect transition="in" filter="fade">
                                      <p:cBhvr>
                                        <p:cTn id="56" dur="2000"/>
                                        <p:tgtEl>
                                          <p:spTgt spid="6156"/>
                                        </p:tgtEl>
                                      </p:cBhvr>
                                    </p:animEffect>
                                    <p:anim calcmode="lin" valueType="num">
                                      <p:cBhvr>
                                        <p:cTn id="57" dur="2000" fill="hold"/>
                                        <p:tgtEl>
                                          <p:spTgt spid="6156"/>
                                        </p:tgtEl>
                                        <p:attrNameLst>
                                          <p:attrName>ppt_x</p:attrName>
                                        </p:attrNameLst>
                                      </p:cBhvr>
                                      <p:tavLst>
                                        <p:tav tm="0">
                                          <p:val>
                                            <p:strVal val="#ppt_x"/>
                                          </p:val>
                                        </p:tav>
                                        <p:tav tm="100000">
                                          <p:val>
                                            <p:strVal val="#ppt_x"/>
                                          </p:val>
                                        </p:tav>
                                      </p:tavLst>
                                    </p:anim>
                                    <p:anim calcmode="lin" valueType="num">
                                      <p:cBhvr>
                                        <p:cTn id="58" dur="2000" fill="hold"/>
                                        <p:tgtEl>
                                          <p:spTgt spid="6156"/>
                                        </p:tgtEl>
                                        <p:attrNameLst>
                                          <p:attrName>ppt_y</p:attrName>
                                        </p:attrNameLst>
                                      </p:cBhvr>
                                      <p:tavLst>
                                        <p:tav tm="0">
                                          <p:val>
                                            <p:strVal val="#ppt_y+.1"/>
                                          </p:val>
                                        </p:tav>
                                        <p:tav tm="100000">
                                          <p:val>
                                            <p:strVal val="#ppt_y"/>
                                          </p:val>
                                        </p:tav>
                                      </p:tavLst>
                                    </p:anim>
                                  </p:childTnLst>
                                </p:cTn>
                              </p:par>
                              <p:par>
                                <p:cTn id="59" presetID="48" presetClass="entr" presetSubtype="0" accel="50000" fill="hold" grpId="0" nodeType="withEffect">
                                  <p:stCondLst>
                                    <p:cond delay="0"/>
                                  </p:stCondLst>
                                  <p:childTnLst>
                                    <p:set>
                                      <p:cBhvr>
                                        <p:cTn id="60" dur="1" fill="hold">
                                          <p:stCondLst>
                                            <p:cond delay="0"/>
                                          </p:stCondLst>
                                        </p:cTn>
                                        <p:tgtEl>
                                          <p:spTgt spid="6159"/>
                                        </p:tgtEl>
                                        <p:attrNameLst>
                                          <p:attrName>style.visibility</p:attrName>
                                        </p:attrNameLst>
                                      </p:cBhvr>
                                      <p:to>
                                        <p:strVal val="visible"/>
                                      </p:to>
                                    </p:set>
                                    <p:anim calcmode="lin" valueType="num">
                                      <p:cBhvr>
                                        <p:cTn id="61" dur="2000" fill="hold"/>
                                        <p:tgtEl>
                                          <p:spTgt spid="615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2" dur="2000" fill="hold"/>
                                        <p:tgtEl>
                                          <p:spTgt spid="6159"/>
                                        </p:tgtEl>
                                        <p:attrNameLst>
                                          <p:attrName>ppt_x</p:attrName>
                                        </p:attrNameLst>
                                      </p:cBhvr>
                                      <p:tavLst>
                                        <p:tav tm="0">
                                          <p:val>
                                            <p:fltVal val="-1"/>
                                          </p:val>
                                        </p:tav>
                                        <p:tav tm="50000">
                                          <p:val>
                                            <p:fltVal val="0.95"/>
                                          </p:val>
                                        </p:tav>
                                        <p:tav tm="100000">
                                          <p:val>
                                            <p:strVal val="#ppt_x"/>
                                          </p:val>
                                        </p:tav>
                                      </p:tavLst>
                                    </p:anim>
                                    <p:anim calcmode="lin" valueType="num">
                                      <p:cBhvr>
                                        <p:cTn id="63" dur="2000" fill="hold"/>
                                        <p:tgtEl>
                                          <p:spTgt spid="6159"/>
                                        </p:tgtEl>
                                        <p:attrNameLst>
                                          <p:attrName>ppt_y</p:attrName>
                                        </p:attrNameLst>
                                      </p:cBhvr>
                                      <p:tavLst>
                                        <p:tav tm="0">
                                          <p:val>
                                            <p:strVal val="#ppt_y"/>
                                          </p:val>
                                        </p:tav>
                                        <p:tav tm="100000">
                                          <p:val>
                                            <p:strVal val="#ppt_y"/>
                                          </p:val>
                                        </p:tav>
                                      </p:tavLst>
                                    </p:anim>
                                    <p:animEffect transition="in" filter="fade">
                                      <p:cBhvr>
                                        <p:cTn id="64" dur="20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0" grpId="0" animBg="1"/>
      <p:bldP spid="6152" grpId="0" animBg="1"/>
      <p:bldP spid="6156" grpId="0" animBg="1"/>
      <p:bldP spid="6168" grpId="0" animBg="1"/>
      <p:bldP spid="6169" grpId="0" animBg="1"/>
      <p:bldP spid="6170" grpId="0" animBg="1"/>
      <p:bldP spid="6151" grpId="0"/>
      <p:bldP spid="6155" grpId="0"/>
      <p:bldP spid="61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body" sz="half" idx="1"/>
          </p:nvPr>
        </p:nvSpPr>
        <p:spPr/>
        <p:txBody>
          <a:bodyPr/>
          <a:lstStyle/>
          <a:p>
            <a:r>
              <a:rPr lang="ru-RU" sz="2000" b="1" i="1">
                <a:solidFill>
                  <a:srgbClr val="CC3300"/>
                </a:solidFill>
              </a:rPr>
              <a:t>Понятие </a:t>
            </a:r>
            <a:r>
              <a:rPr lang="ru-RU" sz="2000" b="1" i="1">
                <a:solidFill>
                  <a:srgbClr val="FF0066"/>
                </a:solidFill>
              </a:rPr>
              <a:t>"керамика"</a:t>
            </a:r>
            <a:r>
              <a:rPr lang="ru-RU" sz="2000" b="1" i="1">
                <a:solidFill>
                  <a:srgbClr val="CC3300"/>
                </a:solidFill>
              </a:rPr>
              <a:t> обозначает изготовление и использование изделий из пластической глины с минеральными добавками, которые после обжига превращаются в водостойкие и огнестойкие изделия.</a:t>
            </a:r>
          </a:p>
          <a:p>
            <a:r>
              <a:rPr lang="ru-RU" sz="2000" b="1" i="1">
                <a:solidFill>
                  <a:srgbClr val="CC3300"/>
                </a:solidFill>
              </a:rPr>
              <a:t>Основными свойствами керамики являются прочность, твердость, терма- и химическая стойкость.</a:t>
            </a:r>
          </a:p>
        </p:txBody>
      </p:sp>
      <p:sp>
        <p:nvSpPr>
          <p:cNvPr id="33796" name="WordArt 4"/>
          <p:cNvSpPr>
            <a:spLocks noChangeArrowheads="1" noChangeShapeType="1" noTextEdit="1"/>
          </p:cNvSpPr>
          <p:nvPr/>
        </p:nvSpPr>
        <p:spPr bwMode="auto">
          <a:xfrm>
            <a:off x="2700338" y="404813"/>
            <a:ext cx="3743325" cy="812800"/>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керамика</a:t>
            </a:r>
          </a:p>
        </p:txBody>
      </p:sp>
      <p:pic>
        <p:nvPicPr>
          <p:cNvPr id="33801" name="Picture 9"/>
          <p:cNvPicPr>
            <a:picLocks noChangeAspect="1" noChangeArrowheads="1"/>
          </p:cNvPicPr>
          <p:nvPr/>
        </p:nvPicPr>
        <p:blipFill>
          <a:blip r:embed="rId2" cstate="email"/>
          <a:srcRect/>
          <a:stretch>
            <a:fillRect/>
          </a:stretch>
        </p:blipFill>
        <p:spPr bwMode="auto">
          <a:xfrm>
            <a:off x="4787900" y="1196975"/>
            <a:ext cx="3810000" cy="5114925"/>
          </a:xfrm>
          <a:prstGeom prst="rect">
            <a:avLst/>
          </a:prstGeom>
          <a:noFill/>
          <a:ln w="57150" cmpd="thinThick">
            <a:solidFill>
              <a:srgbClr val="FF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from="(-#ppt_w/2)" to="(#ppt_x)" calcmode="lin" valueType="num">
                                      <p:cBhvr>
                                        <p:cTn id="7" dur="1200" fill="hold">
                                          <p:stCondLst>
                                            <p:cond delay="0"/>
                                          </p:stCondLst>
                                        </p:cTn>
                                        <p:tgtEl>
                                          <p:spTgt spid="33796"/>
                                        </p:tgtEl>
                                        <p:attrNameLst>
                                          <p:attrName>ppt_x</p:attrName>
                                        </p:attrNameLst>
                                      </p:cBhvr>
                                    </p:anim>
                                    <p:anim from="0" to="-1.0" calcmode="lin" valueType="num">
                                      <p:cBhvr>
                                        <p:cTn id="8" dur="400" decel="50000" autoRev="1" fill="hold">
                                          <p:stCondLst>
                                            <p:cond delay="1200"/>
                                          </p:stCondLst>
                                        </p:cTn>
                                        <p:tgtEl>
                                          <p:spTgt spid="33796"/>
                                        </p:tgtEl>
                                        <p:attrNameLst>
                                          <p:attrName>xshear</p:attrName>
                                        </p:attrNameLst>
                                      </p:cBhvr>
                                    </p:anim>
                                    <p:animScale>
                                      <p:cBhvr>
                                        <p:cTn id="9" dur="400" decel="100000" autoRev="1" fill="hold">
                                          <p:stCondLst>
                                            <p:cond delay="1200"/>
                                          </p:stCondLst>
                                        </p:cTn>
                                        <p:tgtEl>
                                          <p:spTgt spid="33796"/>
                                        </p:tgtEl>
                                      </p:cBhvr>
                                      <p:from x="100000" y="100000"/>
                                      <p:to x="80000" y="100000"/>
                                    </p:animScale>
                                    <p:anim by="(#ppt_h/3+#ppt_w*0.1)" calcmode="lin" valueType="num">
                                      <p:cBhvr additive="sum">
                                        <p:cTn id="10" dur="400" decel="100000" autoRev="1" fill="hold">
                                          <p:stCondLst>
                                            <p:cond delay="1200"/>
                                          </p:stCondLst>
                                        </p:cTn>
                                        <p:tgtEl>
                                          <p:spTgt spid="33796"/>
                                        </p:tgtEl>
                                        <p:attrNameLst>
                                          <p:attrName>ppt_x</p:attrName>
                                        </p:attrNameLst>
                                      </p:cBhvr>
                                    </p:anim>
                                  </p:childTnLst>
                                </p:cTn>
                              </p:par>
                            </p:childTnLst>
                          </p:cTn>
                        </p:par>
                        <p:par>
                          <p:cTn id="11" fill="hold">
                            <p:stCondLst>
                              <p:cond delay="2000"/>
                            </p:stCondLst>
                            <p:childTnLst>
                              <p:par>
                                <p:cTn id="12" presetID="18" presetClass="entr" presetSubtype="6" fill="hold" grpId="0" nodeType="afterEffect">
                                  <p:stCondLst>
                                    <p:cond delay="0"/>
                                  </p:stCondLst>
                                  <p:childTnLst>
                                    <p:set>
                                      <p:cBhvr>
                                        <p:cTn id="13" dur="1" fill="hold">
                                          <p:stCondLst>
                                            <p:cond delay="0"/>
                                          </p:stCondLst>
                                        </p:cTn>
                                        <p:tgtEl>
                                          <p:spTgt spid="33798">
                                            <p:txEl>
                                              <p:pRg st="0" end="0"/>
                                            </p:txEl>
                                          </p:spTgt>
                                        </p:tgtEl>
                                        <p:attrNameLst>
                                          <p:attrName>style.visibility</p:attrName>
                                        </p:attrNameLst>
                                      </p:cBhvr>
                                      <p:to>
                                        <p:strVal val="visible"/>
                                      </p:to>
                                    </p:set>
                                    <p:animEffect transition="in" filter="strips(downRight)">
                                      <p:cBhvr>
                                        <p:cTn id="14" dur="2000"/>
                                        <p:tgtEl>
                                          <p:spTgt spid="33798">
                                            <p:txEl>
                                              <p:pRg st="0" end="0"/>
                                            </p:txEl>
                                          </p:spTgt>
                                        </p:tgtEl>
                                      </p:cBhvr>
                                    </p:animEffect>
                                  </p:childTnLst>
                                </p:cTn>
                              </p:par>
                            </p:childTnLst>
                          </p:cTn>
                        </p:par>
                        <p:par>
                          <p:cTn id="15" fill="hold">
                            <p:stCondLst>
                              <p:cond delay="4000"/>
                            </p:stCondLst>
                            <p:childTnLst>
                              <p:par>
                                <p:cTn id="16" presetID="18" presetClass="entr" presetSubtype="6" fill="hold" grpId="0" nodeType="afterEffect">
                                  <p:stCondLst>
                                    <p:cond delay="0"/>
                                  </p:stCondLst>
                                  <p:childTnLst>
                                    <p:set>
                                      <p:cBhvr>
                                        <p:cTn id="17" dur="1" fill="hold">
                                          <p:stCondLst>
                                            <p:cond delay="0"/>
                                          </p:stCondLst>
                                        </p:cTn>
                                        <p:tgtEl>
                                          <p:spTgt spid="33798">
                                            <p:txEl>
                                              <p:pRg st="1" end="1"/>
                                            </p:txEl>
                                          </p:spTgt>
                                        </p:tgtEl>
                                        <p:attrNameLst>
                                          <p:attrName>style.visibility</p:attrName>
                                        </p:attrNameLst>
                                      </p:cBhvr>
                                      <p:to>
                                        <p:strVal val="visible"/>
                                      </p:to>
                                    </p:set>
                                    <p:animEffect transition="in" filter="strips(downRight)">
                                      <p:cBhvr>
                                        <p:cTn id="18" dur="2000"/>
                                        <p:tgtEl>
                                          <p:spTgt spid="337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build="p"/>
      <p:bldP spid="337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2700338" y="404813"/>
            <a:ext cx="3743325" cy="812800"/>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керамика</a:t>
            </a:r>
          </a:p>
        </p:txBody>
      </p:sp>
      <p:sp>
        <p:nvSpPr>
          <p:cNvPr id="10247" name="WordArt 7"/>
          <p:cNvSpPr>
            <a:spLocks noChangeArrowheads="1" noChangeShapeType="1" noTextEdit="1"/>
          </p:cNvSpPr>
          <p:nvPr/>
        </p:nvSpPr>
        <p:spPr bwMode="auto">
          <a:xfrm rot="5400000">
            <a:off x="6778626" y="4679950"/>
            <a:ext cx="3168650" cy="523875"/>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тонкая</a:t>
            </a:r>
          </a:p>
        </p:txBody>
      </p:sp>
      <p:sp>
        <p:nvSpPr>
          <p:cNvPr id="10248" name="WordArt 8"/>
          <p:cNvSpPr>
            <a:spLocks noChangeArrowheads="1" noChangeShapeType="1" noTextEdit="1"/>
          </p:cNvSpPr>
          <p:nvPr/>
        </p:nvSpPr>
        <p:spPr bwMode="auto">
          <a:xfrm rot="5400000">
            <a:off x="-626268" y="2362994"/>
            <a:ext cx="3144837" cy="523875"/>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грубая</a:t>
            </a:r>
          </a:p>
        </p:txBody>
      </p:sp>
      <p:sp>
        <p:nvSpPr>
          <p:cNvPr id="10250" name="AutoShape 10"/>
          <p:cNvSpPr>
            <a:spLocks noChangeArrowheads="1"/>
          </p:cNvSpPr>
          <p:nvPr/>
        </p:nvSpPr>
        <p:spPr bwMode="auto">
          <a:xfrm>
            <a:off x="1403350" y="1196975"/>
            <a:ext cx="3240088" cy="3311525"/>
          </a:xfrm>
          <a:prstGeom prst="leftArrow">
            <a:avLst>
              <a:gd name="adj1" fmla="val 50000"/>
              <a:gd name="adj2" fmla="val 25000"/>
            </a:avLst>
          </a:prstGeom>
          <a:solidFill>
            <a:schemeClr val="accent1"/>
          </a:solidFill>
          <a:ln w="76200" cmpd="tri">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10251" name="AutoShape 11"/>
          <p:cNvSpPr>
            <a:spLocks noChangeArrowheads="1"/>
          </p:cNvSpPr>
          <p:nvPr/>
        </p:nvSpPr>
        <p:spPr bwMode="auto">
          <a:xfrm rot="10800000">
            <a:off x="4500563" y="3429000"/>
            <a:ext cx="3240087" cy="3168650"/>
          </a:xfrm>
          <a:prstGeom prst="leftArrow">
            <a:avLst>
              <a:gd name="adj1" fmla="val 50000"/>
              <a:gd name="adj2" fmla="val 25564"/>
            </a:avLst>
          </a:prstGeom>
          <a:solidFill>
            <a:schemeClr val="accent1"/>
          </a:solidFill>
          <a:ln w="76200" cmpd="tri">
            <a:miter lim="800000"/>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10252" name="Text Box 12"/>
          <p:cNvSpPr txBox="1">
            <a:spLocks noChangeArrowheads="1"/>
          </p:cNvSpPr>
          <p:nvPr/>
        </p:nvSpPr>
        <p:spPr bwMode="auto">
          <a:xfrm>
            <a:off x="2051050" y="1989138"/>
            <a:ext cx="2663825" cy="1616075"/>
          </a:xfrm>
          <a:prstGeom prst="rect">
            <a:avLst/>
          </a:prstGeom>
          <a:noFill/>
          <a:ln w="9525">
            <a:noFill/>
            <a:miter lim="800000"/>
            <a:headEnd/>
            <a:tailEnd/>
          </a:ln>
          <a:effectLst/>
        </p:spPr>
        <p:txBody>
          <a:bodyPr>
            <a:spAutoFit/>
          </a:bodyPr>
          <a:lstStyle/>
          <a:p>
            <a:pPr algn="ctr">
              <a:spcBef>
                <a:spcPct val="50000"/>
              </a:spcBef>
            </a:pPr>
            <a:r>
              <a:rPr lang="ru-RU" sz="2000" b="1" i="1" baseline="0"/>
              <a:t>Кирпичи</a:t>
            </a:r>
          </a:p>
          <a:p>
            <a:pPr algn="ctr">
              <a:spcBef>
                <a:spcPct val="50000"/>
              </a:spcBef>
            </a:pPr>
            <a:r>
              <a:rPr lang="ru-RU" sz="2000" b="1" i="1" baseline="0"/>
              <a:t>Трубы</a:t>
            </a:r>
          </a:p>
          <a:p>
            <a:pPr algn="ctr">
              <a:spcBef>
                <a:spcPct val="50000"/>
              </a:spcBef>
            </a:pPr>
            <a:r>
              <a:rPr lang="ru-RU" sz="2000" b="1" i="1" baseline="0"/>
              <a:t>Облицовочные плитки</a:t>
            </a:r>
          </a:p>
        </p:txBody>
      </p:sp>
      <p:sp>
        <p:nvSpPr>
          <p:cNvPr id="10253" name="Text Box 13"/>
          <p:cNvSpPr txBox="1">
            <a:spLocks noChangeArrowheads="1"/>
          </p:cNvSpPr>
          <p:nvPr/>
        </p:nvSpPr>
        <p:spPr bwMode="auto">
          <a:xfrm>
            <a:off x="4427538" y="4365625"/>
            <a:ext cx="2520950" cy="1158875"/>
          </a:xfrm>
          <a:prstGeom prst="rect">
            <a:avLst/>
          </a:prstGeom>
          <a:noFill/>
          <a:ln w="9525">
            <a:noFill/>
            <a:miter lim="800000"/>
            <a:headEnd/>
            <a:tailEnd/>
          </a:ln>
          <a:effectLst/>
        </p:spPr>
        <p:txBody>
          <a:bodyPr>
            <a:spAutoFit/>
          </a:bodyPr>
          <a:lstStyle/>
          <a:p>
            <a:pPr algn="ctr">
              <a:spcBef>
                <a:spcPct val="50000"/>
              </a:spcBef>
            </a:pPr>
            <a:r>
              <a:rPr lang="ru-RU" sz="2000" b="1" i="1" baseline="0"/>
              <a:t>Фарфоровые и </a:t>
            </a:r>
          </a:p>
          <a:p>
            <a:pPr algn="ctr">
              <a:spcBef>
                <a:spcPct val="50000"/>
              </a:spcBef>
            </a:pPr>
            <a:r>
              <a:rPr lang="ru-RU" sz="2000" b="1" i="1" baseline="0"/>
              <a:t>Фаянсовые изделия</a:t>
            </a:r>
          </a:p>
        </p:txBody>
      </p:sp>
      <p:pic>
        <p:nvPicPr>
          <p:cNvPr id="10254" name="Picture 14"/>
          <p:cNvPicPr>
            <a:picLocks noChangeAspect="1" noChangeArrowheads="1"/>
          </p:cNvPicPr>
          <p:nvPr/>
        </p:nvPicPr>
        <p:blipFill>
          <a:blip r:embed="rId2" cstate="email"/>
          <a:srcRect/>
          <a:stretch>
            <a:fillRect/>
          </a:stretch>
        </p:blipFill>
        <p:spPr bwMode="auto">
          <a:xfrm>
            <a:off x="5148263" y="1341438"/>
            <a:ext cx="2952750" cy="1565275"/>
          </a:xfrm>
          <a:prstGeom prst="rect">
            <a:avLst/>
          </a:prstGeom>
          <a:noFill/>
          <a:ln w="76200" cmpd="tri">
            <a:solidFill>
              <a:schemeClr val="accent2"/>
            </a:solidFill>
            <a:miter lim="800000"/>
            <a:headEnd/>
            <a:tailEnd/>
          </a:ln>
        </p:spPr>
      </p:pic>
      <p:pic>
        <p:nvPicPr>
          <p:cNvPr id="10257" name="Picture 17"/>
          <p:cNvPicPr>
            <a:picLocks noChangeAspect="1" noChangeArrowheads="1"/>
          </p:cNvPicPr>
          <p:nvPr/>
        </p:nvPicPr>
        <p:blipFill>
          <a:blip r:embed="rId3" cstate="email"/>
          <a:srcRect/>
          <a:stretch>
            <a:fillRect/>
          </a:stretch>
        </p:blipFill>
        <p:spPr bwMode="auto">
          <a:xfrm>
            <a:off x="971550" y="4652963"/>
            <a:ext cx="2808288" cy="1978025"/>
          </a:xfrm>
          <a:prstGeom prst="rect">
            <a:avLst/>
          </a:prstGeom>
          <a:noFill/>
          <a:ln w="76200" cmpd="tri" algn="ctr">
            <a:solidFill>
              <a:schemeClr val="accent2"/>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from="(-#ppt_w/2)" to="(#ppt_x)" calcmode="lin" valueType="num">
                                      <p:cBhvr>
                                        <p:cTn id="7" dur="600" fill="hold">
                                          <p:stCondLst>
                                            <p:cond delay="0"/>
                                          </p:stCondLst>
                                        </p:cTn>
                                        <p:tgtEl>
                                          <p:spTgt spid="10244"/>
                                        </p:tgtEl>
                                        <p:attrNameLst>
                                          <p:attrName>ppt_x</p:attrName>
                                        </p:attrNameLst>
                                      </p:cBhvr>
                                    </p:anim>
                                    <p:anim from="0" to="-1.0" calcmode="lin" valueType="num">
                                      <p:cBhvr>
                                        <p:cTn id="8" dur="200" decel="50000" autoRev="1" fill="hold">
                                          <p:stCondLst>
                                            <p:cond delay="600"/>
                                          </p:stCondLst>
                                        </p:cTn>
                                        <p:tgtEl>
                                          <p:spTgt spid="10244"/>
                                        </p:tgtEl>
                                        <p:attrNameLst>
                                          <p:attrName>xshear</p:attrName>
                                        </p:attrNameLst>
                                      </p:cBhvr>
                                    </p:anim>
                                    <p:animScale>
                                      <p:cBhvr>
                                        <p:cTn id="9" dur="200" decel="100000" autoRev="1" fill="hold">
                                          <p:stCondLst>
                                            <p:cond delay="600"/>
                                          </p:stCondLst>
                                        </p:cTn>
                                        <p:tgtEl>
                                          <p:spTgt spid="10244"/>
                                        </p:tgtEl>
                                      </p:cBhvr>
                                      <p:from x="100000" y="100000"/>
                                      <p:to x="80000" y="100000"/>
                                    </p:animScale>
                                    <p:anim by="(#ppt_h/3+#ppt_w*0.1)" calcmode="lin" valueType="num">
                                      <p:cBhvr additive="sum">
                                        <p:cTn id="10" dur="200" decel="100000" autoRev="1" fill="hold">
                                          <p:stCondLst>
                                            <p:cond delay="600"/>
                                          </p:stCondLst>
                                        </p:cTn>
                                        <p:tgtEl>
                                          <p:spTgt spid="10244"/>
                                        </p:tgtEl>
                                        <p:attrNameLst>
                                          <p:attrName>ppt_x</p:attrName>
                                        </p:attrNameLst>
                                      </p:cBhvr>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248"/>
                                        </p:tgtEl>
                                        <p:attrNameLst>
                                          <p:attrName>style.visibility</p:attrName>
                                        </p:attrNameLst>
                                      </p:cBhvr>
                                      <p:to>
                                        <p:strVal val="visible"/>
                                      </p:to>
                                    </p:set>
                                    <p:anim calcmode="lin" valueType="num">
                                      <p:cBhvr>
                                        <p:cTn id="14" dur="2000" fill="hold"/>
                                        <p:tgtEl>
                                          <p:spTgt spid="10248"/>
                                        </p:tgtEl>
                                        <p:attrNameLst>
                                          <p:attrName>ppt_w</p:attrName>
                                        </p:attrNameLst>
                                      </p:cBhvr>
                                      <p:tavLst>
                                        <p:tav tm="0">
                                          <p:val>
                                            <p:fltVal val="0"/>
                                          </p:val>
                                        </p:tav>
                                        <p:tav tm="100000">
                                          <p:val>
                                            <p:strVal val="#ppt_w"/>
                                          </p:val>
                                        </p:tav>
                                      </p:tavLst>
                                    </p:anim>
                                    <p:anim calcmode="lin" valueType="num">
                                      <p:cBhvr>
                                        <p:cTn id="15" dur="2000" fill="hold"/>
                                        <p:tgtEl>
                                          <p:spTgt spid="10248"/>
                                        </p:tgtEl>
                                        <p:attrNameLst>
                                          <p:attrName>ppt_h</p:attrName>
                                        </p:attrNameLst>
                                      </p:cBhvr>
                                      <p:tavLst>
                                        <p:tav tm="0">
                                          <p:val>
                                            <p:fltVal val="0"/>
                                          </p:val>
                                        </p:tav>
                                        <p:tav tm="100000">
                                          <p:val>
                                            <p:strVal val="#ppt_h"/>
                                          </p:val>
                                        </p:tav>
                                      </p:tavLst>
                                    </p:anim>
                                  </p:childTnLst>
                                </p:cTn>
                              </p:par>
                              <p:par>
                                <p:cTn id="16" presetID="30" presetClass="entr" presetSubtype="0" fill="hold" nodeType="withEffect">
                                  <p:stCondLst>
                                    <p:cond delay="0"/>
                                  </p:stCondLst>
                                  <p:childTnLst>
                                    <p:set>
                                      <p:cBhvr>
                                        <p:cTn id="17" dur="1" fill="hold">
                                          <p:stCondLst>
                                            <p:cond delay="0"/>
                                          </p:stCondLst>
                                        </p:cTn>
                                        <p:tgtEl>
                                          <p:spTgt spid="10254"/>
                                        </p:tgtEl>
                                        <p:attrNameLst>
                                          <p:attrName>style.visibility</p:attrName>
                                        </p:attrNameLst>
                                      </p:cBhvr>
                                      <p:to>
                                        <p:strVal val="visible"/>
                                      </p:to>
                                    </p:set>
                                    <p:animEffect transition="in" filter="fade">
                                      <p:cBhvr>
                                        <p:cTn id="18" dur="1600" decel="100000"/>
                                        <p:tgtEl>
                                          <p:spTgt spid="10254"/>
                                        </p:tgtEl>
                                      </p:cBhvr>
                                    </p:animEffect>
                                    <p:anim calcmode="lin" valueType="num">
                                      <p:cBhvr>
                                        <p:cTn id="19" dur="1600" decel="100000" fill="hold"/>
                                        <p:tgtEl>
                                          <p:spTgt spid="10254"/>
                                        </p:tgtEl>
                                        <p:attrNameLst>
                                          <p:attrName>style.rotation</p:attrName>
                                        </p:attrNameLst>
                                      </p:cBhvr>
                                      <p:tavLst>
                                        <p:tav tm="0">
                                          <p:val>
                                            <p:fltVal val="-90"/>
                                          </p:val>
                                        </p:tav>
                                        <p:tav tm="100000">
                                          <p:val>
                                            <p:fltVal val="0"/>
                                          </p:val>
                                        </p:tav>
                                      </p:tavLst>
                                    </p:anim>
                                    <p:anim calcmode="lin" valueType="num">
                                      <p:cBhvr>
                                        <p:cTn id="20" dur="1600" decel="100000" fill="hold"/>
                                        <p:tgtEl>
                                          <p:spTgt spid="10254"/>
                                        </p:tgtEl>
                                        <p:attrNameLst>
                                          <p:attrName>ppt_x</p:attrName>
                                        </p:attrNameLst>
                                      </p:cBhvr>
                                      <p:tavLst>
                                        <p:tav tm="0">
                                          <p:val>
                                            <p:strVal val="#ppt_x+0.4"/>
                                          </p:val>
                                        </p:tav>
                                        <p:tav tm="100000">
                                          <p:val>
                                            <p:strVal val="#ppt_x-0.05"/>
                                          </p:val>
                                        </p:tav>
                                      </p:tavLst>
                                    </p:anim>
                                    <p:anim calcmode="lin" valueType="num">
                                      <p:cBhvr>
                                        <p:cTn id="21" dur="1600" decel="100000" fill="hold"/>
                                        <p:tgtEl>
                                          <p:spTgt spid="10254"/>
                                        </p:tgtEl>
                                        <p:attrNameLst>
                                          <p:attrName>ppt_y</p:attrName>
                                        </p:attrNameLst>
                                      </p:cBhvr>
                                      <p:tavLst>
                                        <p:tav tm="0">
                                          <p:val>
                                            <p:strVal val="#ppt_y-0.4"/>
                                          </p:val>
                                        </p:tav>
                                        <p:tav tm="100000">
                                          <p:val>
                                            <p:strVal val="#ppt_y+0.1"/>
                                          </p:val>
                                        </p:tav>
                                      </p:tavLst>
                                    </p:anim>
                                    <p:anim calcmode="lin" valueType="num">
                                      <p:cBhvr>
                                        <p:cTn id="22" dur="400" accel="100000" fill="hold">
                                          <p:stCondLst>
                                            <p:cond delay="1600"/>
                                          </p:stCondLst>
                                        </p:cTn>
                                        <p:tgtEl>
                                          <p:spTgt spid="10254"/>
                                        </p:tgtEl>
                                        <p:attrNameLst>
                                          <p:attrName>ppt_x</p:attrName>
                                        </p:attrNameLst>
                                      </p:cBhvr>
                                      <p:tavLst>
                                        <p:tav tm="0">
                                          <p:val>
                                            <p:strVal val="#ppt_x-0.05"/>
                                          </p:val>
                                        </p:tav>
                                        <p:tav tm="100000">
                                          <p:val>
                                            <p:strVal val="#ppt_x"/>
                                          </p:val>
                                        </p:tav>
                                      </p:tavLst>
                                    </p:anim>
                                    <p:anim calcmode="lin" valueType="num">
                                      <p:cBhvr>
                                        <p:cTn id="23" dur="400" accel="100000" fill="hold">
                                          <p:stCondLst>
                                            <p:cond delay="1600"/>
                                          </p:stCondLst>
                                        </p:cTn>
                                        <p:tgtEl>
                                          <p:spTgt spid="10254"/>
                                        </p:tgtEl>
                                        <p:attrNameLst>
                                          <p:attrName>ppt_y</p:attrName>
                                        </p:attrNameLst>
                                      </p:cBhvr>
                                      <p:tavLst>
                                        <p:tav tm="0">
                                          <p:val>
                                            <p:strVal val="#ppt_y+0.1"/>
                                          </p:val>
                                        </p:tav>
                                        <p:tav tm="100000">
                                          <p:val>
                                            <p:strVal val="#ppt_y"/>
                                          </p:val>
                                        </p:tav>
                                      </p:tavLst>
                                    </p:anim>
                                  </p:childTnLst>
                                </p:cTn>
                              </p:par>
                            </p:childTnLst>
                          </p:cTn>
                        </p:par>
                        <p:par>
                          <p:cTn id="24" fill="hold">
                            <p:stCondLst>
                              <p:cond delay="3000"/>
                            </p:stCondLst>
                            <p:childTnLst>
                              <p:par>
                                <p:cTn id="25" presetID="23" presetClass="entr" presetSubtype="16" fill="hold" grpId="0" nodeType="afterEffect">
                                  <p:stCondLst>
                                    <p:cond delay="0"/>
                                  </p:stCondLst>
                                  <p:childTnLst>
                                    <p:set>
                                      <p:cBhvr>
                                        <p:cTn id="26" dur="1" fill="hold">
                                          <p:stCondLst>
                                            <p:cond delay="0"/>
                                          </p:stCondLst>
                                        </p:cTn>
                                        <p:tgtEl>
                                          <p:spTgt spid="10247"/>
                                        </p:tgtEl>
                                        <p:attrNameLst>
                                          <p:attrName>style.visibility</p:attrName>
                                        </p:attrNameLst>
                                      </p:cBhvr>
                                      <p:to>
                                        <p:strVal val="visible"/>
                                      </p:to>
                                    </p:set>
                                    <p:anim calcmode="lin" valueType="num">
                                      <p:cBhvr>
                                        <p:cTn id="27" dur="2000" fill="hold"/>
                                        <p:tgtEl>
                                          <p:spTgt spid="10247"/>
                                        </p:tgtEl>
                                        <p:attrNameLst>
                                          <p:attrName>ppt_w</p:attrName>
                                        </p:attrNameLst>
                                      </p:cBhvr>
                                      <p:tavLst>
                                        <p:tav tm="0">
                                          <p:val>
                                            <p:fltVal val="0"/>
                                          </p:val>
                                        </p:tav>
                                        <p:tav tm="100000">
                                          <p:val>
                                            <p:strVal val="#ppt_w"/>
                                          </p:val>
                                        </p:tav>
                                      </p:tavLst>
                                    </p:anim>
                                    <p:anim calcmode="lin" valueType="num">
                                      <p:cBhvr>
                                        <p:cTn id="28" dur="2000" fill="hold"/>
                                        <p:tgtEl>
                                          <p:spTgt spid="10247"/>
                                        </p:tgtEl>
                                        <p:attrNameLst>
                                          <p:attrName>ppt_h</p:attrName>
                                        </p:attrNameLst>
                                      </p:cBhvr>
                                      <p:tavLst>
                                        <p:tav tm="0">
                                          <p:val>
                                            <p:fltVal val="0"/>
                                          </p:val>
                                        </p:tav>
                                        <p:tav tm="100000">
                                          <p:val>
                                            <p:strVal val="#ppt_h"/>
                                          </p:val>
                                        </p:tav>
                                      </p:tavLst>
                                    </p:anim>
                                  </p:childTnLst>
                                </p:cTn>
                              </p:par>
                              <p:par>
                                <p:cTn id="29" presetID="30" presetClass="entr" presetSubtype="0" fill="hold" nodeType="withEffect">
                                  <p:stCondLst>
                                    <p:cond delay="0"/>
                                  </p:stCondLst>
                                  <p:childTnLst>
                                    <p:set>
                                      <p:cBhvr>
                                        <p:cTn id="30" dur="1" fill="hold">
                                          <p:stCondLst>
                                            <p:cond delay="0"/>
                                          </p:stCondLst>
                                        </p:cTn>
                                        <p:tgtEl>
                                          <p:spTgt spid="10257"/>
                                        </p:tgtEl>
                                        <p:attrNameLst>
                                          <p:attrName>style.visibility</p:attrName>
                                        </p:attrNameLst>
                                      </p:cBhvr>
                                      <p:to>
                                        <p:strVal val="visible"/>
                                      </p:to>
                                    </p:set>
                                    <p:animEffect transition="in" filter="fade">
                                      <p:cBhvr>
                                        <p:cTn id="31" dur="1600" decel="100000"/>
                                        <p:tgtEl>
                                          <p:spTgt spid="10257"/>
                                        </p:tgtEl>
                                      </p:cBhvr>
                                    </p:animEffect>
                                    <p:anim calcmode="lin" valueType="num">
                                      <p:cBhvr>
                                        <p:cTn id="32" dur="1600" decel="100000" fill="hold"/>
                                        <p:tgtEl>
                                          <p:spTgt spid="10257"/>
                                        </p:tgtEl>
                                        <p:attrNameLst>
                                          <p:attrName>style.rotation</p:attrName>
                                        </p:attrNameLst>
                                      </p:cBhvr>
                                      <p:tavLst>
                                        <p:tav tm="0">
                                          <p:val>
                                            <p:fltVal val="-90"/>
                                          </p:val>
                                        </p:tav>
                                        <p:tav tm="100000">
                                          <p:val>
                                            <p:fltVal val="0"/>
                                          </p:val>
                                        </p:tav>
                                      </p:tavLst>
                                    </p:anim>
                                    <p:anim calcmode="lin" valueType="num">
                                      <p:cBhvr>
                                        <p:cTn id="33" dur="1600" decel="100000" fill="hold"/>
                                        <p:tgtEl>
                                          <p:spTgt spid="10257"/>
                                        </p:tgtEl>
                                        <p:attrNameLst>
                                          <p:attrName>ppt_x</p:attrName>
                                        </p:attrNameLst>
                                      </p:cBhvr>
                                      <p:tavLst>
                                        <p:tav tm="0">
                                          <p:val>
                                            <p:strVal val="#ppt_x+0.4"/>
                                          </p:val>
                                        </p:tav>
                                        <p:tav tm="100000">
                                          <p:val>
                                            <p:strVal val="#ppt_x-0.05"/>
                                          </p:val>
                                        </p:tav>
                                      </p:tavLst>
                                    </p:anim>
                                    <p:anim calcmode="lin" valueType="num">
                                      <p:cBhvr>
                                        <p:cTn id="34" dur="1600" decel="100000" fill="hold"/>
                                        <p:tgtEl>
                                          <p:spTgt spid="10257"/>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10257"/>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1025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7" grpId="0" animBg="1"/>
      <p:bldP spid="102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457200" y="1600200"/>
            <a:ext cx="7283450" cy="1397000"/>
          </a:xfrm>
        </p:spPr>
        <p:txBody>
          <a:bodyPr/>
          <a:lstStyle/>
          <a:p>
            <a:pPr algn="r">
              <a:lnSpc>
                <a:spcPct val="90000"/>
              </a:lnSpc>
            </a:pPr>
            <a:r>
              <a:rPr lang="ru-RU" sz="1800" b="1">
                <a:solidFill>
                  <a:srgbClr val="CC3300"/>
                </a:solidFill>
              </a:rPr>
              <a:t>Это кирпич; блоки для стен, перегородок, перекрытий, облицовочные плитки; изразцы; терракотовые и майоликовые детали в архитектуре; санитарно-технические изделия; канализационные и дренажные трубы.</a:t>
            </a:r>
          </a:p>
        </p:txBody>
      </p:sp>
      <p:sp>
        <p:nvSpPr>
          <p:cNvPr id="35844" name="WordArt 4"/>
          <p:cNvSpPr>
            <a:spLocks noChangeArrowheads="1" noChangeShapeType="1" noTextEdit="1"/>
          </p:cNvSpPr>
          <p:nvPr/>
        </p:nvSpPr>
        <p:spPr bwMode="auto">
          <a:xfrm>
            <a:off x="2700338" y="404813"/>
            <a:ext cx="3743325" cy="812800"/>
          </a:xfrm>
          <a:prstGeom prst="rect">
            <a:avLst/>
          </a:prstGeom>
        </p:spPr>
        <p:txBody>
          <a:bodyPr wrap="none" fromWordArt="1">
            <a:prstTxWarp prst="textPlain">
              <a:avLst>
                <a:gd name="adj" fmla="val 50000"/>
              </a:avLst>
            </a:prstTxWarp>
          </a:bodyPr>
          <a:lstStyle/>
          <a:p>
            <a:pPr algn="ctr"/>
            <a:r>
              <a:rPr lang="ru-RU" sz="3600" kern="10">
                <a:ln w="12700">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керамика</a:t>
            </a:r>
          </a:p>
        </p:txBody>
      </p:sp>
      <p:sp>
        <p:nvSpPr>
          <p:cNvPr id="35846" name="WordArt 6"/>
          <p:cNvSpPr>
            <a:spLocks noChangeArrowheads="1" noChangeShapeType="1" noTextEdit="1"/>
          </p:cNvSpPr>
          <p:nvPr/>
        </p:nvSpPr>
        <p:spPr bwMode="auto">
          <a:xfrm rot="5400000">
            <a:off x="6717507" y="1786731"/>
            <a:ext cx="3144838" cy="523875"/>
          </a:xfrm>
          <a:prstGeom prst="rect">
            <a:avLst/>
          </a:prstGeom>
        </p:spPr>
        <p:txBody>
          <a:bodyPr vert="wordArtVert" wrap="none" fromWordArt="1">
            <a:prstTxWarp prst="textWave4">
              <a:avLst>
                <a:gd name="adj1" fmla="val 13005"/>
                <a:gd name="adj2" fmla="val 0"/>
              </a:avLst>
            </a:prstTxWarp>
          </a:bodyPr>
          <a:lstStyle/>
          <a:p>
            <a:pPr algn="ctr" fontAlgn="auto"/>
            <a:r>
              <a:rPr lang="ru-RU" sz="3600" kern="10">
                <a:ln w="9525">
                  <a:solidFill>
                    <a:schemeClr val="tx1"/>
                  </a:solidFill>
                  <a:round/>
                  <a:headEnd/>
                  <a:tailEnd/>
                </a:ln>
                <a:gradFill rotWithShape="0">
                  <a:gsLst>
                    <a:gs pos="0">
                      <a:srgbClr val="00FF00"/>
                    </a:gs>
                    <a:gs pos="100000">
                      <a:srgbClr val="00CCFF"/>
                    </a:gs>
                  </a:gsLst>
                  <a:lin ang="0" scaled="1"/>
                </a:gradFill>
                <a:effectLst>
                  <a:outerShdw dist="99190" dir="7788334" algn="ctr" rotWithShape="0">
                    <a:srgbClr val="000080">
                      <a:alpha val="80000"/>
                    </a:srgbClr>
                  </a:outerShdw>
                </a:effectLst>
                <a:latin typeface="Arial"/>
                <a:cs typeface="Arial"/>
              </a:rPr>
              <a:t>грубая</a:t>
            </a:r>
          </a:p>
        </p:txBody>
      </p:sp>
      <p:pic>
        <p:nvPicPr>
          <p:cNvPr id="35849" name="Picture 9"/>
          <p:cNvPicPr>
            <a:picLocks noChangeAspect="1" noChangeArrowheads="1"/>
          </p:cNvPicPr>
          <p:nvPr/>
        </p:nvPicPr>
        <p:blipFill>
          <a:blip r:embed="rId2" cstate="email"/>
          <a:srcRect/>
          <a:stretch>
            <a:fillRect/>
          </a:stretch>
        </p:blipFill>
        <p:spPr bwMode="auto">
          <a:xfrm>
            <a:off x="3132138" y="3573463"/>
            <a:ext cx="3348037" cy="2254250"/>
          </a:xfrm>
          <a:prstGeom prst="rect">
            <a:avLst/>
          </a:prstGeom>
          <a:noFill/>
          <a:ln w="57150" cmpd="thinThick">
            <a:solidFill>
              <a:srgbClr val="FF0066"/>
            </a:solidFill>
            <a:miter lim="800000"/>
            <a:headEnd/>
            <a:tailEnd/>
          </a:ln>
        </p:spPr>
      </p:pic>
      <p:pic>
        <p:nvPicPr>
          <p:cNvPr id="35850" name="Picture 10"/>
          <p:cNvPicPr>
            <a:picLocks noChangeAspect="1" noChangeArrowheads="1"/>
          </p:cNvPicPr>
          <p:nvPr/>
        </p:nvPicPr>
        <p:blipFill>
          <a:blip r:embed="rId3" cstate="email"/>
          <a:srcRect/>
          <a:stretch>
            <a:fillRect/>
          </a:stretch>
        </p:blipFill>
        <p:spPr bwMode="auto">
          <a:xfrm>
            <a:off x="250825" y="2852738"/>
            <a:ext cx="3313113" cy="2232025"/>
          </a:xfrm>
          <a:prstGeom prst="rect">
            <a:avLst/>
          </a:prstGeom>
          <a:noFill/>
          <a:ln w="57150" cmpd="thinThick">
            <a:solidFill>
              <a:srgbClr val="FF0066"/>
            </a:solidFill>
            <a:miter lim="800000"/>
            <a:headEnd/>
            <a:tailEnd/>
          </a:ln>
        </p:spPr>
      </p:pic>
      <p:pic>
        <p:nvPicPr>
          <p:cNvPr id="35851" name="Picture 11"/>
          <p:cNvPicPr>
            <a:picLocks noChangeAspect="1" noChangeArrowheads="1"/>
          </p:cNvPicPr>
          <p:nvPr/>
        </p:nvPicPr>
        <p:blipFill>
          <a:blip r:embed="rId4" cstate="email"/>
          <a:srcRect/>
          <a:stretch>
            <a:fillRect/>
          </a:stretch>
        </p:blipFill>
        <p:spPr bwMode="auto">
          <a:xfrm>
            <a:off x="5867400" y="4383088"/>
            <a:ext cx="3117850" cy="2333625"/>
          </a:xfrm>
          <a:prstGeom prst="rect">
            <a:avLst/>
          </a:prstGeom>
          <a:noFill/>
          <a:ln w="57150" cmpd="thinThick">
            <a:solidFill>
              <a:srgbClr val="FF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from="(-#ppt_w/2)" to="(#ppt_x)" calcmode="lin" valueType="num">
                                      <p:cBhvr>
                                        <p:cTn id="7" dur="600" fill="hold">
                                          <p:stCondLst>
                                            <p:cond delay="0"/>
                                          </p:stCondLst>
                                        </p:cTn>
                                        <p:tgtEl>
                                          <p:spTgt spid="35844"/>
                                        </p:tgtEl>
                                        <p:attrNameLst>
                                          <p:attrName>ppt_x</p:attrName>
                                        </p:attrNameLst>
                                      </p:cBhvr>
                                    </p:anim>
                                    <p:anim from="0" to="-1.0" calcmode="lin" valueType="num">
                                      <p:cBhvr>
                                        <p:cTn id="8" dur="200" decel="50000" autoRev="1" fill="hold">
                                          <p:stCondLst>
                                            <p:cond delay="600"/>
                                          </p:stCondLst>
                                        </p:cTn>
                                        <p:tgtEl>
                                          <p:spTgt spid="35844"/>
                                        </p:tgtEl>
                                        <p:attrNameLst>
                                          <p:attrName>xshear</p:attrName>
                                        </p:attrNameLst>
                                      </p:cBhvr>
                                    </p:anim>
                                    <p:animScale>
                                      <p:cBhvr>
                                        <p:cTn id="9" dur="200" decel="100000" autoRev="1" fill="hold">
                                          <p:stCondLst>
                                            <p:cond delay="600"/>
                                          </p:stCondLst>
                                        </p:cTn>
                                        <p:tgtEl>
                                          <p:spTgt spid="35844"/>
                                        </p:tgtEl>
                                      </p:cBhvr>
                                      <p:from x="100000" y="100000"/>
                                      <p:to x="80000" y="100000"/>
                                    </p:animScale>
                                    <p:anim by="(#ppt_h/3+#ppt_w*0.1)" calcmode="lin" valueType="num">
                                      <p:cBhvr additive="sum">
                                        <p:cTn id="10" dur="200" decel="100000" autoRev="1" fill="hold">
                                          <p:stCondLst>
                                            <p:cond delay="600"/>
                                          </p:stCondLst>
                                        </p:cTn>
                                        <p:tgtEl>
                                          <p:spTgt spid="35844"/>
                                        </p:tgtEl>
                                        <p:attrNameLst>
                                          <p:attrName>ppt_x</p:attrName>
                                        </p:attrNameLst>
                                      </p:cBhvr>
                                    </p:anim>
                                  </p:childTnLst>
                                </p:cTn>
                              </p:par>
                            </p:childTnLst>
                          </p:cTn>
                        </p:par>
                        <p:par>
                          <p:cTn id="11" fill="hold">
                            <p:stCondLst>
                              <p:cond delay="1000"/>
                            </p:stCondLst>
                            <p:childTnLst>
                              <p:par>
                                <p:cTn id="12" presetID="16" presetClass="entr" presetSubtype="42" fill="hold" grpId="0" nodeType="afterEffect">
                                  <p:stCondLst>
                                    <p:cond delay="0"/>
                                  </p:stCondLst>
                                  <p:childTnLst>
                                    <p:set>
                                      <p:cBhvr>
                                        <p:cTn id="13" dur="1" fill="hold">
                                          <p:stCondLst>
                                            <p:cond delay="0"/>
                                          </p:stCondLst>
                                        </p:cTn>
                                        <p:tgtEl>
                                          <p:spTgt spid="35846"/>
                                        </p:tgtEl>
                                        <p:attrNameLst>
                                          <p:attrName>style.visibility</p:attrName>
                                        </p:attrNameLst>
                                      </p:cBhvr>
                                      <p:to>
                                        <p:strVal val="visible"/>
                                      </p:to>
                                    </p:set>
                                    <p:animEffect transition="in" filter="barn(outHorizontal)">
                                      <p:cBhvr>
                                        <p:cTn id="14" dur="2000"/>
                                        <p:tgtEl>
                                          <p:spTgt spid="35846"/>
                                        </p:tgtEl>
                                      </p:cBhvr>
                                    </p:animEffect>
                                  </p:childTnLst>
                                </p:cTn>
                              </p:par>
                            </p:childTnLst>
                          </p:cTn>
                        </p:par>
                        <p:par>
                          <p:cTn id="15" fill="hold">
                            <p:stCondLst>
                              <p:cond delay="3000"/>
                            </p:stCondLst>
                            <p:childTnLst>
                              <p:par>
                                <p:cTn id="16" presetID="43" presetClass="entr" presetSubtype="0" fill="hold" grpId="0" nodeType="afterEffect">
                                  <p:stCondLst>
                                    <p:cond delay="0"/>
                                  </p:stCondLst>
                                  <p:childTnLst>
                                    <p:set>
                                      <p:cBhvr>
                                        <p:cTn id="17" dur="1" fill="hold">
                                          <p:stCondLst>
                                            <p:cond delay="0"/>
                                          </p:stCondLst>
                                        </p:cTn>
                                        <p:tgtEl>
                                          <p:spTgt spid="35843">
                                            <p:txEl>
                                              <p:pRg st="0" end="0"/>
                                            </p:txEl>
                                          </p:spTgt>
                                        </p:tgtEl>
                                        <p:attrNameLst>
                                          <p:attrName>style.visibility</p:attrName>
                                        </p:attrNameLst>
                                      </p:cBhvr>
                                      <p:to>
                                        <p:strVal val="visible"/>
                                      </p:to>
                                    </p:set>
                                    <p:animEffect transition="in" filter="fade">
                                      <p:cBhvr>
                                        <p:cTn id="18" dur="200"/>
                                        <p:tgtEl>
                                          <p:spTgt spid="35843">
                                            <p:txEl>
                                              <p:pRg st="0" end="0"/>
                                            </p:txEl>
                                          </p:spTgt>
                                        </p:tgtEl>
                                      </p:cBhvr>
                                    </p:animEffect>
                                    <p:anim calcmode="lin" valueType="num">
                                      <p:cBhvr>
                                        <p:cTn id="19" dur="8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20" dur="800" fill="hold"/>
                                        <p:tgtEl>
                                          <p:spTgt spid="35843">
                                            <p:txEl>
                                              <p:pRg st="0" end="0"/>
                                            </p:txEl>
                                          </p:spTgt>
                                        </p:tgtEl>
                                        <p:attrNameLst>
                                          <p:attrName>ppt_y</p:attrName>
                                        </p:attrNameLst>
                                      </p:cBhvr>
                                      <p:tavLst>
                                        <p:tav tm="0">
                                          <p:val>
                                            <p:strVal val="#ppt_y+0.31"/>
                                          </p:val>
                                        </p:tav>
                                        <p:tav tm="100000">
                                          <p:val>
                                            <p:strVal val="#ppt_y+0.31"/>
                                          </p:val>
                                        </p:tav>
                                      </p:tavLst>
                                    </p:anim>
                                    <p:anim calcmode="lin" valueType="num">
                                      <p:cBhvr>
                                        <p:cTn id="21" dur="1200" decel="50000" fill="hold">
                                          <p:stCondLst>
                                            <p:cond delay="800"/>
                                          </p:stCondLst>
                                        </p:cTn>
                                        <p:tgtEl>
                                          <p:spTgt spid="3584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1200" decel="50000" fill="hold">
                                          <p:stCondLst>
                                            <p:cond delay="800"/>
                                          </p:stCondLst>
                                        </p:cTn>
                                        <p:tgtEl>
                                          <p:spTgt spid="3584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4" grpId="0" animBg="1"/>
      <p:bldP spid="35846" grpId="0" animBg="1"/>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2500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2500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931</TotalTime>
  <Words>1743</Words>
  <Application>Microsoft Office PowerPoint</Application>
  <PresentationFormat>Экран (4:3)</PresentationFormat>
  <Paragraphs>180</Paragraphs>
  <Slides>35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Times New Roman</vt:lpstr>
      <vt:lpstr>Wingdings</vt:lpstr>
      <vt:lpstr>Оформление по умолчанию</vt:lpstr>
      <vt:lpstr>Слайд 1</vt:lpstr>
      <vt:lpstr>Слайд 2</vt:lpstr>
      <vt:lpstr>- это производство различных строительных материалов, стекла, керамики из природных силикатов.</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Используемые материалы и  Интернет-ресурсы:</vt:lpstr>
    </vt:vector>
  </TitlesOfParts>
  <Company>Школа №4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Польователь</dc:creator>
  <cp:lastModifiedBy>revaz</cp:lastModifiedBy>
  <cp:revision>14</cp:revision>
  <dcterms:created xsi:type="dcterms:W3CDTF">2009-03-14T16:57:25Z</dcterms:created>
  <dcterms:modified xsi:type="dcterms:W3CDTF">2013-01-14T19:35:52Z</dcterms:modified>
</cp:coreProperties>
</file>