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7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58" r:id="rId12"/>
    <p:sldId id="259" r:id="rId13"/>
    <p:sldId id="271" r:id="rId14"/>
    <p:sldId id="260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43011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012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013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014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015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016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017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018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019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020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021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022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023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024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025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3026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3027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3028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3029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3030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2C255CE-4CB4-4944-993B-929E629B55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70A226-C3BF-48E0-95EC-E47FA65B82F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1151E1-A7C5-4F9B-9E51-1D93A31EF5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BF386-DA60-4320-9AF6-2F69A260025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9D95A-DF78-452F-8DE0-D043D3646F8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D658E-5ECC-460D-A117-5CA9F9A9679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C9685C-2904-44B5-9A84-CFC07E1BFFC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D7DE0E-F264-47FC-8BA5-68D206D2406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95EAB7-F191-42C0-834D-A5F1D9ECD5D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9FB7FD-7D9E-42DF-8C5E-AFE4A80BDC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EC1740-5946-4DDF-AD36-4C538227592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6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41987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88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89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0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1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2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3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4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5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6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7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8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9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00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01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2002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2003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42004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42005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07F8B1E-0365-4887-82F3-47FD5A8EC8C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200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412875"/>
            <a:ext cx="8686800" cy="3671888"/>
          </a:xfrm>
        </p:spPr>
        <p:txBody>
          <a:bodyPr/>
          <a:lstStyle/>
          <a:p>
            <a:r>
              <a:rPr lang="ru-RU" sz="4400"/>
              <a:t>Правила техники безопасности при ручных, машинных и влажно-тепловых работах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762000" y="-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20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9600" y="1066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2400">
              <a:solidFill>
                <a:schemeClr val="tx2"/>
              </a:solidFill>
              <a:latin typeface="Times New Roman" pitchFamily="18" charset="0"/>
            </a:endParaRPr>
          </a:p>
          <a:p>
            <a:pPr algn="ctr"/>
            <a:endParaRPr lang="ru-RU" sz="20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457200" y="5105400"/>
            <a:ext cx="7772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endParaRPr lang="ru-RU" sz="20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1371600" y="5867400"/>
            <a:ext cx="7772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ru-RU" sz="2000">
                <a:solidFill>
                  <a:schemeClr val="tx2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685800" y="6324600"/>
            <a:ext cx="7772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20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1692275" y="5300663"/>
            <a:ext cx="6164263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/>
              <a:t>Составила учитель обслуживающего труда:     Станкевская Лилия Павловна </a:t>
            </a: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684213" y="333375"/>
            <a:ext cx="7732712" cy="915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>
                <a:solidFill>
                  <a:schemeClr val="tx2"/>
                </a:solidFill>
              </a:rPr>
              <a:t>Муниципальное бюджетное общеобразовательное учреждение</a:t>
            </a:r>
            <a:br>
              <a:rPr lang="ru-RU">
                <a:solidFill>
                  <a:schemeClr val="tx2"/>
                </a:solidFill>
              </a:rPr>
            </a:br>
            <a:r>
              <a:rPr lang="ru-RU">
                <a:solidFill>
                  <a:schemeClr val="tx2"/>
                </a:solidFill>
              </a:rPr>
              <a:t>средняя общеобразовательная школа № 10 </a:t>
            </a:r>
            <a:br>
              <a:rPr lang="ru-RU">
                <a:solidFill>
                  <a:schemeClr val="tx2"/>
                </a:solidFill>
              </a:rPr>
            </a:br>
            <a:r>
              <a:rPr lang="ru-RU">
                <a:solidFill>
                  <a:schemeClr val="tx2"/>
                </a:solidFill>
              </a:rPr>
              <a:t>с углублённым изучением отдельных предметов  г. Сургута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836613"/>
          </a:xfrm>
        </p:spPr>
        <p:txBody>
          <a:bodyPr/>
          <a:lstStyle/>
          <a:p>
            <a:r>
              <a:rPr lang="ru-RU" sz="2800" i="1">
                <a:effectLst/>
              </a:rPr>
              <a:t>Необходимо придерживать изделие двумя руками</a:t>
            </a:r>
          </a:p>
        </p:txBody>
      </p:sp>
      <p:pic>
        <p:nvPicPr>
          <p:cNvPr id="24580" name="Picture 4" descr="image9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412875"/>
            <a:ext cx="9144000" cy="5445125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image10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384300"/>
            <a:ext cx="9144000" cy="5473700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u"/>
            </a:pPr>
            <a:r>
              <a:rPr lang="ru-RU" sz="3200" i="1">
                <a:effectLst>
                  <a:outerShdw blurRad="38100" dist="38100" dir="2700000" algn="tl">
                    <a:srgbClr val="000000"/>
                  </a:outerShdw>
                </a:effectLst>
              </a:rPr>
              <a:t>Во время работы нельзя нажимать рычаг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349500"/>
            <a:ext cx="8424862" cy="1143000"/>
          </a:xfrm>
        </p:spPr>
        <p:txBody>
          <a:bodyPr/>
          <a:lstStyle/>
          <a:p>
            <a:endParaRPr lang="ru-RU" i="1">
              <a:solidFill>
                <a:schemeClr val="accent2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0"/>
            <a:ext cx="8569325" cy="12684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i="1">
                <a:effectLst/>
              </a:rPr>
              <a:t>Быть внимательным при работе с утюгом.</a:t>
            </a:r>
          </a:p>
        </p:txBody>
      </p:sp>
      <p:pic>
        <p:nvPicPr>
          <p:cNvPr id="12292" name="Picture 4" descr="image1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341438"/>
            <a:ext cx="9144000" cy="5516562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0"/>
            <a:ext cx="8713787" cy="1125538"/>
          </a:xfrm>
        </p:spPr>
        <p:txBody>
          <a:bodyPr/>
          <a:lstStyle/>
          <a:p>
            <a:r>
              <a:rPr lang="ru-RU" sz="2800" i="1">
                <a:effectLst/>
              </a:rPr>
              <a:t>Не допускать падения утюга и перекручивания шнура.</a:t>
            </a:r>
          </a:p>
        </p:txBody>
      </p:sp>
      <p:pic>
        <p:nvPicPr>
          <p:cNvPr id="25604" name="Picture 4" descr="image1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196975"/>
            <a:ext cx="9144000" cy="56610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0"/>
            <a:ext cx="8964612" cy="1196975"/>
          </a:xfrm>
        </p:spPr>
        <p:txBody>
          <a:bodyPr/>
          <a:lstStyle/>
          <a:p>
            <a:r>
              <a:rPr lang="ru-RU" i="1">
                <a:effectLst/>
              </a:rPr>
              <a:t>Не отключать электрооборудование, дергая за шнур.</a:t>
            </a:r>
          </a:p>
        </p:txBody>
      </p:sp>
      <p:pic>
        <p:nvPicPr>
          <p:cNvPr id="13316" name="Picture 4" descr="image1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341438"/>
            <a:ext cx="9144000" cy="5516562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743200"/>
            <a:ext cx="4800600" cy="4114800"/>
          </a:xfrm>
        </p:spPr>
        <p:txBody>
          <a:bodyPr/>
          <a:lstStyle/>
          <a:p>
            <a:endParaRPr lang="ru-RU" sz="2800"/>
          </a:p>
        </p:txBody>
      </p:sp>
      <p:pic>
        <p:nvPicPr>
          <p:cNvPr id="26629" name="Picture 5" descr="image4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357298"/>
            <a:ext cx="9144000" cy="6283325"/>
          </a:xfrm>
          <a:prstGeom prst="rect">
            <a:avLst/>
          </a:prstGeom>
          <a:solidFill>
            <a:schemeClr val="accent1"/>
          </a:solidFill>
          <a:ln w="571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395288" y="260350"/>
            <a:ext cx="82089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u"/>
            </a:pPr>
            <a:r>
              <a:rPr lang="ru-RU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Иглы и портновские булавки хранить в игольнице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60350"/>
            <a:ext cx="8208962" cy="7921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i="1"/>
              <a:t>Ножницы и ножи хранить в футлярах</a:t>
            </a:r>
          </a:p>
        </p:txBody>
      </p:sp>
      <p:pic>
        <p:nvPicPr>
          <p:cNvPr id="17412" name="Picture 4" descr="image5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484313"/>
            <a:ext cx="9144000" cy="53736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image6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484313"/>
            <a:ext cx="9144000" cy="53736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95288" y="260350"/>
            <a:ext cx="82089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u"/>
            </a:pPr>
            <a:r>
              <a:rPr lang="ru-RU" sz="3200" i="1">
                <a:effectLst>
                  <a:outerShdw blurRad="38100" dist="38100" dir="2700000" algn="tl">
                    <a:srgbClr val="000000"/>
                  </a:outerShdw>
                </a:effectLst>
              </a:rPr>
              <a:t>Нельзя работать без напёрстка, с неисправным или не по размеру.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191000"/>
            <a:ext cx="5943600" cy="2667000"/>
          </a:xfrm>
        </p:spPr>
        <p:txBody>
          <a:bodyPr/>
          <a:lstStyle/>
          <a:p>
            <a:endParaRPr lang="ru-RU"/>
          </a:p>
        </p:txBody>
      </p:sp>
      <p:pic>
        <p:nvPicPr>
          <p:cNvPr id="19460" name="Picture 4" descr="image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700213"/>
            <a:ext cx="9144000" cy="51577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9461" name="Rectangle 5"/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8420100" cy="1484313"/>
          </a:xfrm>
          <a:noFill/>
          <a:ln>
            <a:solidFill>
              <a:schemeClr val="bg1"/>
            </a:solidFill>
          </a:ln>
        </p:spPr>
        <p:txBody>
          <a:bodyPr lIns="92075" tIns="46038" rIns="92075" bIns="46038" anchor="b" anchorCtr="0"/>
          <a:lstStyle/>
          <a:p>
            <a:pPr algn="l"/>
            <a:r>
              <a:rPr lang="ru-RU" sz="4000" i="1">
                <a:solidFill>
                  <a:schemeClr val="tx1"/>
                </a:solidFill>
                <a:effectLst/>
              </a:rPr>
              <a:t/>
            </a:r>
            <a:br>
              <a:rPr lang="ru-RU" sz="4000" i="1">
                <a:solidFill>
                  <a:schemeClr val="tx1"/>
                </a:solidFill>
                <a:effectLst/>
              </a:rPr>
            </a:br>
            <a:r>
              <a:rPr lang="ru-RU" sz="4000" i="1">
                <a:solidFill>
                  <a:schemeClr val="tx1"/>
                </a:solidFill>
                <a:effectLst/>
              </a:rPr>
              <a:t/>
            </a:r>
            <a:br>
              <a:rPr lang="ru-RU" sz="4000" i="1">
                <a:solidFill>
                  <a:schemeClr val="tx1"/>
                </a:solidFill>
                <a:effectLst/>
              </a:rPr>
            </a:br>
            <a:r>
              <a:rPr lang="ru-RU" sz="4000" i="1">
                <a:solidFill>
                  <a:schemeClr val="tx1"/>
                </a:solidFill>
                <a:effectLst/>
              </a:rPr>
              <a:t/>
            </a:r>
            <a:br>
              <a:rPr lang="ru-RU" sz="4000" i="1">
                <a:solidFill>
                  <a:schemeClr val="tx1"/>
                </a:solidFill>
                <a:effectLst/>
              </a:rPr>
            </a:br>
            <a:r>
              <a:rPr lang="ru-RU" sz="4000" i="1">
                <a:solidFill>
                  <a:schemeClr val="tx1"/>
                </a:solidFill>
                <a:effectLst/>
              </a:rPr>
              <a:t/>
            </a:r>
            <a:br>
              <a:rPr lang="ru-RU" sz="4000" i="1">
                <a:solidFill>
                  <a:schemeClr val="tx1"/>
                </a:solidFill>
                <a:effectLst/>
              </a:rPr>
            </a:br>
            <a:r>
              <a:rPr lang="ru-RU" sz="4000" i="1">
                <a:solidFill>
                  <a:schemeClr val="tx1"/>
                </a:solidFill>
                <a:effectLst/>
              </a:rPr>
              <a:t/>
            </a:r>
            <a:br>
              <a:rPr lang="ru-RU" sz="4000" i="1">
                <a:solidFill>
                  <a:schemeClr val="tx1"/>
                </a:solidFill>
                <a:effectLst/>
              </a:rPr>
            </a:br>
            <a:r>
              <a:rPr lang="ru-RU" sz="4000" i="1">
                <a:solidFill>
                  <a:schemeClr val="tx1"/>
                </a:solidFill>
                <a:effectLst/>
              </a:rPr>
              <a:t/>
            </a:r>
            <a:br>
              <a:rPr lang="ru-RU" sz="4000" i="1">
                <a:solidFill>
                  <a:schemeClr val="tx1"/>
                </a:solidFill>
                <a:effectLst/>
              </a:rPr>
            </a:br>
            <a:endParaRPr lang="ru-RU" sz="2800" i="1">
              <a:solidFill>
                <a:schemeClr val="tx1"/>
              </a:solidFill>
              <a:effectLst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395288" y="260350"/>
            <a:ext cx="82089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u"/>
            </a:pPr>
            <a:r>
              <a:rPr lang="ru-RU" sz="3200" i="1"/>
              <a:t>Заправка верхней и нижней нити производится при выключенном электродвигателе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1125538"/>
          </a:xfrm>
        </p:spPr>
        <p:txBody>
          <a:bodyPr/>
          <a:lstStyle/>
          <a:p>
            <a:r>
              <a:rPr lang="ru-RU" sz="2800" i="1">
                <a:effectLst/>
              </a:rPr>
              <a:t>Нельзя приступать к работе, если шпульный колпачок не зафиксировать на оси</a:t>
            </a:r>
          </a:p>
        </p:txBody>
      </p:sp>
      <p:pic>
        <p:nvPicPr>
          <p:cNvPr id="20484" name="Picture 4" descr="image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196975"/>
            <a:ext cx="9144000" cy="56610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9810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i="1">
                <a:effectLst/>
              </a:rPr>
              <a:t>Не оставлять ножницы около вращающих-ся частей машины</a:t>
            </a:r>
          </a:p>
        </p:txBody>
      </p:sp>
      <p:pic>
        <p:nvPicPr>
          <p:cNvPr id="21508" name="Picture 4" descr="image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196975"/>
            <a:ext cx="9144000" cy="56610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0"/>
            <a:ext cx="8461375" cy="10525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i="1">
                <a:effectLst/>
              </a:rPr>
              <a:t>При заправке верхней нити убери ногу с педали</a:t>
            </a:r>
          </a:p>
        </p:txBody>
      </p:sp>
      <p:pic>
        <p:nvPicPr>
          <p:cNvPr id="22532" name="Picture 4" descr="image7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125538"/>
            <a:ext cx="9144000" cy="5732462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908050"/>
          </a:xfrm>
        </p:spPr>
        <p:txBody>
          <a:bodyPr/>
          <a:lstStyle/>
          <a:p>
            <a:pPr algn="ctr"/>
            <a:r>
              <a:rPr lang="ru-RU" i="1">
                <a:effectLst/>
              </a:rPr>
              <a:t>Под лапку надо подложить ткань</a:t>
            </a:r>
          </a:p>
        </p:txBody>
      </p:sp>
      <p:pic>
        <p:nvPicPr>
          <p:cNvPr id="23556" name="Picture 4" descr="image8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981075"/>
            <a:ext cx="9144000" cy="5876925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клон">
  <a:themeElements>
    <a:clrScheme name="Склон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Склон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Склон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503</TotalTime>
  <Words>123</Words>
  <Application>Microsoft Office PowerPoint</Application>
  <PresentationFormat>Экран (4:3)</PresentationFormat>
  <Paragraphs>18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Times New Roman</vt:lpstr>
      <vt:lpstr>Arial</vt:lpstr>
      <vt:lpstr>Verdana</vt:lpstr>
      <vt:lpstr>Wingdings</vt:lpstr>
      <vt:lpstr>Склон</vt:lpstr>
      <vt:lpstr>Слайд 1</vt:lpstr>
      <vt:lpstr>Слайд 2</vt:lpstr>
      <vt:lpstr>Слайд 3</vt:lpstr>
      <vt:lpstr>Слайд 4</vt:lpstr>
      <vt:lpstr>     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техники безопасности</dc:title>
  <dc:creator>zanoza</dc:creator>
  <cp:lastModifiedBy>revaz</cp:lastModifiedBy>
  <cp:revision>16</cp:revision>
  <cp:lastPrinted>2010-12-19T09:14:30Z</cp:lastPrinted>
  <dcterms:created xsi:type="dcterms:W3CDTF">2002-05-10T15:52:29Z</dcterms:created>
  <dcterms:modified xsi:type="dcterms:W3CDTF">2013-01-14T18:12:41Z</dcterms:modified>
</cp:coreProperties>
</file>