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2" r:id="rId6"/>
    <p:sldId id="261" r:id="rId7"/>
    <p:sldId id="263" r:id="rId8"/>
    <p:sldId id="264" r:id="rId9"/>
    <p:sldId id="267" r:id="rId10"/>
    <p:sldId id="265" r:id="rId11"/>
    <p:sldId id="266" r:id="rId12"/>
    <p:sldId id="273" r:id="rId13"/>
    <p:sldId id="269" r:id="rId14"/>
    <p:sldId id="268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2DC7D-B675-4228-BDB2-1AAE70796FD2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B0D72-43FA-47B6-BD0C-8742212AB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44;&#1086;&#1082;&#1091;&#1084;&#1077;&#1085;&#1090;&#1099;\&#1052;&#1072;&#1084;&#1072;\2011\&#1040;&#1059;&#1044;&#1048;&#1054;\27-45\27-45\29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youtube.com/watch?feature=player_embedded&amp;v=gxphoOOwTbo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iWngbknlYI&amp;feature=related" TargetMode="External"/><Relationship Id="rId2" Type="http://schemas.openxmlformats.org/officeDocument/2006/relationships/hyperlink" Target="http://www.youtube.com/watch?feature=player_embedded&amp;v=gxphoOOwTbo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44;&#1086;&#1082;&#1091;&#1084;&#1077;&#1085;&#1090;&#1099;\&#1052;&#1072;&#1084;&#1072;\2011\&#1040;&#1059;&#1044;&#1048;&#1054;\1-26\1-26\22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AiWngbknlYI&amp;feature=related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14488"/>
            <a:ext cx="8229600" cy="1571636"/>
          </a:xfrm>
        </p:spPr>
        <p:txBody>
          <a:bodyPr>
            <a:normAutofit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УМК С.Г. </a:t>
            </a:r>
            <a:r>
              <a:rPr lang="ru-RU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Тер-Минасовой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Л.М.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Узуновой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Е.И. </a:t>
            </a:r>
            <a:r>
              <a:rPr lang="ru-RU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Сухиной</a:t>
            </a:r>
            <a:r>
              <a:rPr lang="en-US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“English 3”</a:t>
            </a:r>
            <a:endParaRPr lang="ru-RU" b="1" i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>
              <a:spcBef>
                <a:spcPts val="0"/>
              </a:spcBef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Revision</a:t>
            </a:r>
            <a:b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(What has </a:t>
            </a:r>
            <a:r>
              <a:rPr lang="en-US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Snakey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got?)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457200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24004" y="472440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4952068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Г.Ф. Полушкина,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английского языка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КОГОАУ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«Лицей естественных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наук»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Кировская область 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" name="Picture 2" descr="D:\Документы\Документы\Мама\2011\Мои работы\Работы\3 класс 3 урок\6 урок\Рисунок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571744"/>
            <a:ext cx="2428892" cy="2588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Do the puzzle.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What has </a:t>
            </a:r>
            <a:r>
              <a:rPr lang="en-US" sz="3200" b="1" cap="all" dirty="0" err="1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Snakey</a:t>
            </a:r>
            <a:r>
              <a:rPr lang="en-US" sz="32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got at home?</a:t>
            </a:r>
            <a:endParaRPr kumimoji="0" lang="ru-RU" sz="32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D:\Документы\Документы\Мама\2011\Мои работы\Работы\3 класс 3 урок\6 урок\Рисунок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00" r="6380"/>
          <a:stretch>
            <a:fillRect/>
          </a:stretch>
        </p:blipFill>
        <p:spPr bwMode="auto">
          <a:xfrm>
            <a:off x="0" y="1785926"/>
            <a:ext cx="9144000" cy="2021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4286256"/>
            <a:ext cx="8215370" cy="18573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 smtClean="0"/>
              <a:t>Snakey</a:t>
            </a:r>
            <a:r>
              <a:rPr lang="en-US" sz="2200" dirty="0" smtClean="0"/>
              <a:t> has got 11 ship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12 tabl</a:t>
            </a:r>
            <a:r>
              <a:rPr lang="en-US" sz="2200" b="1" dirty="0" smtClean="0">
                <a:solidFill>
                  <a:srgbClr val="FF0000"/>
                </a:solidFill>
              </a:rPr>
              <a:t>es</a:t>
            </a:r>
            <a:r>
              <a:rPr lang="en-US" sz="2200" dirty="0" smtClean="0"/>
              <a:t>, 13 teddy-bear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 14 box</a:t>
            </a:r>
            <a:r>
              <a:rPr lang="en-US" sz="2200" b="1" dirty="0" smtClean="0">
                <a:solidFill>
                  <a:srgbClr val="FF0000"/>
                </a:solidFill>
              </a:rPr>
              <a:t>es</a:t>
            </a:r>
            <a:r>
              <a:rPr lang="en-US" sz="2200" dirty="0" smtClean="0"/>
              <a:t>, 15 ball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16 car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17 chair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18 plan</a:t>
            </a:r>
            <a:r>
              <a:rPr lang="en-US" sz="2200" b="1" dirty="0" smtClean="0">
                <a:solidFill>
                  <a:srgbClr val="FF0000"/>
                </a:solidFill>
              </a:rPr>
              <a:t>es</a:t>
            </a:r>
            <a:r>
              <a:rPr lang="en-US" sz="2200" dirty="0" smtClean="0"/>
              <a:t>, 19 doll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20 bell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30 bird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40 pictur</a:t>
            </a:r>
            <a:r>
              <a:rPr lang="en-US" sz="2200" b="1" dirty="0" smtClean="0">
                <a:solidFill>
                  <a:srgbClr val="FF0000"/>
                </a:solidFill>
              </a:rPr>
              <a:t>es</a:t>
            </a:r>
            <a:r>
              <a:rPr lang="en-US" sz="2200" dirty="0" smtClean="0"/>
              <a:t>, 50 calculator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60 bag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70 exercise-book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80 pen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90 ruler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, </a:t>
            </a:r>
          </a:p>
          <a:p>
            <a:pPr algn="ctr"/>
            <a:r>
              <a:rPr lang="en-US" sz="2200" dirty="0" smtClean="0"/>
              <a:t>100 book</a:t>
            </a:r>
            <a:r>
              <a:rPr lang="en-US" sz="2200" b="1" dirty="0" smtClean="0">
                <a:solidFill>
                  <a:srgbClr val="FF0000"/>
                </a:solidFill>
              </a:rPr>
              <a:t>s</a:t>
            </a:r>
            <a:r>
              <a:rPr lang="en-US" sz="2200" dirty="0" smtClean="0"/>
              <a:t> at home. 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Listen and show mike’s picture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D:\Документы\Документы\Мама\2011\Мои работы\Работы\3 класс 3 урок\6 урок\Рисунок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357298"/>
            <a:ext cx="6799296" cy="4714908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1071538" y="1142984"/>
            <a:ext cx="3500462" cy="50720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D:\Документы\Документы\Мама\2011\Мои работы\Работы\3 класс 3 урок\3 класс 3 урок\%F1%EA%F0%E8%EF%E8%F7%ED%FB%E9%20%EA%EB%FE%F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2908" y="5286388"/>
            <a:ext cx="1428760" cy="1143008"/>
          </a:xfrm>
          <a:prstGeom prst="rect">
            <a:avLst/>
          </a:prstGeom>
          <a:noFill/>
        </p:spPr>
      </p:pic>
      <p:pic>
        <p:nvPicPr>
          <p:cNvPr id="9" name="2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1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Dynamic pause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214422"/>
            <a:ext cx="8501122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Video</a:t>
            </a:r>
            <a:r>
              <a:rPr lang="ru-RU" sz="1600" b="1" dirty="0" smtClean="0">
                <a:solidFill>
                  <a:srgbClr val="C00000"/>
                </a:solidFill>
              </a:rPr>
              <a:t> -</a:t>
            </a:r>
            <a:r>
              <a:rPr lang="en-US" sz="1600" b="1" dirty="0" smtClean="0">
                <a:solidFill>
                  <a:srgbClr val="C00000"/>
                </a:solidFill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hlinkClick r:id="rId2"/>
              </a:rPr>
              <a:t>http://www.youtube.com/watch?feature=player_embedded&amp;v=gxphoOOwTbo#</a:t>
            </a:r>
            <a:r>
              <a:rPr lang="en-US" sz="1600" b="1" dirty="0" smtClean="0">
                <a:solidFill>
                  <a:srgbClr val="C00000"/>
                </a:solidFill>
              </a:rPr>
              <a:t>!</a:t>
            </a:r>
            <a:r>
              <a:rPr lang="ru-RU" sz="1600" b="1" dirty="0" smtClean="0">
                <a:solidFill>
                  <a:srgbClr val="C00000"/>
                </a:solidFill>
              </a:rPr>
              <a:t>  </a:t>
            </a:r>
            <a:endParaRPr lang="en-US" sz="1600" b="1" dirty="0" smtClean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24706" t="30118" r="44705" b="35999"/>
          <a:stretch>
            <a:fillRect/>
          </a:stretch>
        </p:blipFill>
        <p:spPr bwMode="auto">
          <a:xfrm>
            <a:off x="1881169" y="2071678"/>
            <a:ext cx="5262599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Read and say whose pictures they are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22761"/>
            <a:ext cx="850112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en-US" sz="2200" dirty="0" smtClean="0"/>
              <a:t>Hi! My name is Oliver. I am twelve. I am tall, thin, with dark hair. I have got green eyes and a small nose. I like to read interesting books and play computer games. I have got one hundred books and twenty computer games. </a:t>
            </a:r>
          </a:p>
          <a:p>
            <a:pPr marL="457200" indent="-457200">
              <a:buAutoNum type="arabicParenR"/>
            </a:pPr>
            <a:endParaRPr lang="en-US" sz="2200" dirty="0" smtClean="0"/>
          </a:p>
          <a:p>
            <a:pPr marL="457200" indent="-457200">
              <a:buAutoNum type="arabicParenR"/>
            </a:pPr>
            <a:r>
              <a:rPr lang="en-US" sz="2200" dirty="0" smtClean="0"/>
              <a:t>Hello! I am looking for a friend. I am eleven. I am short and plump, with fair hair. I have got grey eyes and a small nose. I like to paint and take pictures. I have got thirty pictures at home. I have got no friends.</a:t>
            </a:r>
          </a:p>
          <a:p>
            <a:pPr marL="457200" indent="-457200">
              <a:buAutoNum type="arabicParenR"/>
            </a:pPr>
            <a:endParaRPr lang="en-US" sz="2200" dirty="0" smtClean="0"/>
          </a:p>
          <a:p>
            <a:pPr marL="457200" indent="-457200">
              <a:buAutoNum type="arabicParenR"/>
            </a:pPr>
            <a:r>
              <a:rPr lang="en-US" sz="2200" dirty="0" smtClean="0"/>
              <a:t>Hi! My name is Kelly. I am twelve. I am short, thin, with short fair hair. I have got big blue eyes, a small nose and a long neck. I like to sing and dance. Do you want to write to me?</a:t>
            </a:r>
          </a:p>
          <a:p>
            <a:pPr marL="457200" indent="-457200">
              <a:buAutoNum type="arabicParenR"/>
            </a:pPr>
            <a:endParaRPr lang="en-US" sz="2200" dirty="0" smtClean="0"/>
          </a:p>
        </p:txBody>
      </p:sp>
      <p:pic>
        <p:nvPicPr>
          <p:cNvPr id="7" name="Picture 3" descr="D:\Документы\Документы\Мама\2011\Мои работы\Работы\3 класс 3 урок\6 урок\Рисунок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24" r="10317"/>
          <a:stretch>
            <a:fillRect/>
          </a:stretch>
        </p:blipFill>
        <p:spPr bwMode="auto">
          <a:xfrm>
            <a:off x="7000892" y="5429264"/>
            <a:ext cx="1500198" cy="1027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Read and say whose pictures they are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D:\Документы\Документы\Мама\2011\Мои работы\Работы\3 класс 3 урок\6 урок\Рисунок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24" r="10317"/>
          <a:stretch>
            <a:fillRect/>
          </a:stretch>
        </p:blipFill>
        <p:spPr bwMode="auto">
          <a:xfrm>
            <a:off x="1357290" y="1857364"/>
            <a:ext cx="6464565" cy="44291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868" y="1643050"/>
            <a:ext cx="2214578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Oliver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1643050"/>
            <a:ext cx="2214578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Julia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86512" y="1643050"/>
            <a:ext cx="2214578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Kelly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homework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D:\Документы\Документы\Мама\2011\Мои работы\Работы\3 класс 3 урок\6 урок\Рисунок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9096" y="2557120"/>
            <a:ext cx="9023498" cy="344494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1643050"/>
            <a:ext cx="7715304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Write to Oliver, Julia or Kelly about yourself.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5720" y="1428736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 smtClean="0"/>
              <a:t> С.Г. Тер-Минасова, Л.М. Узунова, Д.С. Обукаускайте, Е.И. </a:t>
            </a:r>
            <a:r>
              <a:rPr lang="ru-RU" sz="1600" dirty="0" err="1" smtClean="0"/>
              <a:t>Сухина</a:t>
            </a:r>
            <a:r>
              <a:rPr lang="ru-RU" sz="1600" dirty="0" smtClean="0"/>
              <a:t> </a:t>
            </a:r>
            <a:r>
              <a:rPr lang="en-US" sz="1600" dirty="0" smtClean="0"/>
              <a:t>“English</a:t>
            </a:r>
            <a:r>
              <a:rPr lang="ru-RU" sz="1600" dirty="0" smtClean="0"/>
              <a:t> 3</a:t>
            </a:r>
            <a:r>
              <a:rPr lang="en-US" sz="1600" dirty="0" smtClean="0"/>
              <a:t>”</a:t>
            </a:r>
            <a:r>
              <a:rPr lang="ru-RU" sz="1600" dirty="0" smtClean="0"/>
              <a:t> учебник английского языка для общеобразовательных учреждений – М.: Аст-Астрель, 2006</a:t>
            </a:r>
          </a:p>
          <a:p>
            <a:pPr>
              <a:buFont typeface="Arial" pitchFamily="34" charset="0"/>
              <a:buChar char="•"/>
            </a:pP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Аудиоприложение к учебнику английского языка С.Г. </a:t>
            </a:r>
            <a:r>
              <a:rPr lang="ru-RU" sz="1600" dirty="0" err="1" smtClean="0"/>
              <a:t>Тер-Минасовой</a:t>
            </a:r>
            <a:r>
              <a:rPr lang="ru-RU" sz="1600" dirty="0" smtClean="0"/>
              <a:t>, Л.М. Узуновой, Д.С. Обукаускайте, Е.И. </a:t>
            </a:r>
            <a:r>
              <a:rPr lang="ru-RU" sz="1600" dirty="0" err="1" smtClean="0"/>
              <a:t>Сухиной</a:t>
            </a:r>
            <a:r>
              <a:rPr lang="ru-RU" sz="1600" dirty="0" smtClean="0"/>
              <a:t> </a:t>
            </a:r>
            <a:r>
              <a:rPr lang="en-US" sz="1600" dirty="0" smtClean="0"/>
              <a:t>“English </a:t>
            </a:r>
            <a:r>
              <a:rPr lang="ru-RU" sz="1600" dirty="0" smtClean="0"/>
              <a:t>3</a:t>
            </a:r>
            <a:r>
              <a:rPr lang="en-US" sz="1600" dirty="0" smtClean="0"/>
              <a:t>” – </a:t>
            </a:r>
            <a:r>
              <a:rPr lang="ru-RU" sz="1600" dirty="0" smtClean="0"/>
              <a:t>М.: Аст-Астрель, 2006</a:t>
            </a:r>
          </a:p>
          <a:p>
            <a:endParaRPr lang="ru-RU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C00000"/>
                </a:solidFill>
                <a:hlinkClick r:id="rId2"/>
              </a:rPr>
              <a:t>http://www.youtube.com/watch?feature=player_embedded&amp;v=gxphoOOwTbo#</a:t>
            </a:r>
            <a:r>
              <a:rPr lang="en-US" sz="1600" b="1" dirty="0" smtClean="0">
                <a:solidFill>
                  <a:srgbClr val="C00000"/>
                </a:solidFill>
              </a:rPr>
              <a:t>!</a:t>
            </a:r>
            <a:r>
              <a:rPr lang="ru-RU" sz="1600" b="1" dirty="0" smtClean="0">
                <a:solidFill>
                  <a:srgbClr val="C00000"/>
                </a:solidFill>
              </a:rPr>
              <a:t>  </a:t>
            </a:r>
            <a:endParaRPr lang="en-US" sz="16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C00000"/>
                </a:solidFill>
                <a:hlinkClick r:id="rId3"/>
              </a:rPr>
              <a:t>http://www.youtube.com/watch?v=AiWngbknlYI&amp;feature=related</a:t>
            </a:r>
            <a:endParaRPr lang="ru-RU" sz="1600" dirty="0" smtClean="0"/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Информационные</a:t>
            </a:r>
            <a:r>
              <a:rPr kumimoji="0" lang="ru-RU" sz="3600" b="1" i="0" u="none" strike="noStrike" kern="1200" cap="all" spc="0" normalizeH="0" noProof="0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ресурсы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2" descr="D:\Документы\Документы\Мама\2011\Мои работы\Работы\3 класс 3 урок\6 урок\Рисунок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4071942"/>
            <a:ext cx="3357586" cy="23282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 for attention!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457200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24004" y="472440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4952068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Г.Ф. Полушкина,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английского языка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КОГОАУ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«Лицей естественных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наук»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Кировская область 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Picture 3" descr="D:\Документы\Документы\Мама\2011\Мои работы\Работы\3 класс 3 урок\6 урок\Рисунок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24" r="10317"/>
          <a:stretch>
            <a:fillRect/>
          </a:stretch>
        </p:blipFill>
        <p:spPr bwMode="auto">
          <a:xfrm>
            <a:off x="2204601" y="1571612"/>
            <a:ext cx="479629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Sing </a:t>
            </a:r>
            <a:r>
              <a:rPr kumimoji="0" lang="en-US" sz="3600" b="1" i="0" u="none" strike="noStrike" kern="1200" cap="all" spc="0" normalizeH="0" baseline="0" noProof="0" dirty="0" err="1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</a:t>
            </a: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e song “Alouette”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D:\Документы\Документы\Мама\2011\Мои работы\Работы\3 класс 3 урок\3 класс 3 урок\%F1%EA%F0%E8%EF%E8%F7%ED%FB%E9%20%EA%EB%FE%F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2908" y="5286388"/>
            <a:ext cx="1428760" cy="11430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143372" y="1428736"/>
            <a:ext cx="46434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little Alouette,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play the game with me.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ear,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ear,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ear,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eye,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mouth,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nose,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head,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Don’t forget, Alouette, oh!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Рисунок8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643050"/>
            <a:ext cx="3410154" cy="3286148"/>
          </a:xfrm>
          <a:prstGeom prst="rect">
            <a:avLst/>
          </a:prstGeom>
        </p:spPr>
      </p:pic>
      <p:pic>
        <p:nvPicPr>
          <p:cNvPr id="11" name="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Sing </a:t>
            </a:r>
            <a:r>
              <a:rPr kumimoji="0" lang="en-US" sz="3600" b="1" i="0" u="none" strike="noStrike" kern="1200" cap="all" spc="0" normalizeH="0" baseline="0" noProof="0" dirty="0" err="1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</a:t>
            </a: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e song “Alouette”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1428736"/>
            <a:ext cx="464347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little Alouette,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play the game with me.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neck,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neck,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neck,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ear,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eye,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mouth,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nose,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head,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Don’t forget, Alouette, oh!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Рисунок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401" y="1643050"/>
            <a:ext cx="3256543" cy="3286148"/>
          </a:xfrm>
          <a:prstGeom prst="rect">
            <a:avLst/>
          </a:prstGeom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Sing </a:t>
            </a:r>
            <a:r>
              <a:rPr kumimoji="0" lang="en-US" sz="3600" b="1" i="0" u="none" strike="noStrike" kern="1200" cap="all" spc="0" normalizeH="0" baseline="0" noProof="0" dirty="0" err="1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</a:t>
            </a: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e song “Alouette”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1428736"/>
            <a:ext cx="46434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little Alouette,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Alouette, play the game with me.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leg,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Put your finger on your leg,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leg,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neck,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ear,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eye,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mouth,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nose,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your head,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Don’t forget, Alouette, oh!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Рисунок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1559336"/>
            <a:ext cx="2857520" cy="4352906"/>
          </a:xfrm>
          <a:prstGeom prst="rect">
            <a:avLst/>
          </a:prstGeom>
        </p:spPr>
      </p:pic>
    </p:spTree>
  </p:cSld>
  <p:clrMapOvr>
    <a:masterClrMapping/>
  </p:clrMapOvr>
  <p:transition advClick="0" advTm="4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Answer the questions</a:t>
            </a:r>
            <a:endParaRPr lang="ru-RU" sz="3600" b="1" cap="all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214422"/>
            <a:ext cx="4357718" cy="15001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Is she … ?</a:t>
            </a:r>
          </a:p>
          <a:p>
            <a:pPr algn="ctr"/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</a:rPr>
              <a:t>(slim, plump, tall, short, beautiful, young, funny, clever)</a:t>
            </a:r>
          </a:p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Yes, she is/No, she isn’t.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2786058"/>
            <a:ext cx="4357718" cy="20002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Has she got … ?</a:t>
            </a:r>
          </a:p>
          <a:p>
            <a:pPr algn="ctr"/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</a:rPr>
              <a:t>(brown eyes, big nose, red mouth, small ears, short neck, </a:t>
            </a:r>
            <a:r>
              <a:rPr lang="en-US" sz="2200" b="1" i="1" smtClean="0">
                <a:solidFill>
                  <a:schemeClr val="tx2">
                    <a:lumMod val="75000"/>
                  </a:schemeClr>
                </a:solidFill>
              </a:rPr>
              <a:t>dark hair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</a:rPr>
              <a:t>, long legs, small feet)</a:t>
            </a:r>
          </a:p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Yes, she has/No, she hasn’t.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4857760"/>
            <a:ext cx="4357718" cy="15001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Can she … ?</a:t>
            </a:r>
          </a:p>
          <a:p>
            <a:pPr algn="ctr"/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</a:rPr>
              <a:t>(sing, run, read, write, swim, skip, play games)</a:t>
            </a:r>
          </a:p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Yes, she </a:t>
            </a:r>
            <a:r>
              <a:rPr lang="en-US" sz="2200" b="1" dirty="0" smtClean="0">
                <a:solidFill>
                  <a:srgbClr val="C00000"/>
                </a:solidFill>
              </a:rPr>
              <a:t>can</a:t>
            </a:r>
            <a:r>
              <a:rPr lang="ru-RU" sz="2200" b="1" smtClean="0">
                <a:solidFill>
                  <a:srgbClr val="C00000"/>
                </a:solidFill>
              </a:rPr>
              <a:t>/</a:t>
            </a:r>
            <a:r>
              <a:rPr lang="en-US" sz="2200" b="1" smtClean="0">
                <a:solidFill>
                  <a:srgbClr val="C00000"/>
                </a:solidFill>
              </a:rPr>
              <a:t>No </a:t>
            </a:r>
            <a:r>
              <a:rPr lang="en-US" sz="2200" b="1" dirty="0" smtClean="0">
                <a:solidFill>
                  <a:srgbClr val="C00000"/>
                </a:solidFill>
              </a:rPr>
              <a:t>she can’t.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 descr="Рисунок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1285860"/>
            <a:ext cx="3298677" cy="5024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Who are they?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Where are they from?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D:\Документы\Документы\Мама\2011\Мои работы\Работы\3 класс 3 урок\Whose pictures are they 3 klass 5 urok\Рисунок1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643182"/>
            <a:ext cx="2147196" cy="3000396"/>
          </a:xfrm>
          <a:prstGeom prst="rect">
            <a:avLst/>
          </a:prstGeom>
          <a:noFill/>
        </p:spPr>
      </p:pic>
      <p:pic>
        <p:nvPicPr>
          <p:cNvPr id="1026" name="Picture 2" descr="D:\Документы\Документы\Мама\2011\Мои работы\Работы\3 класс 3 урок\Картинки\Рисунок2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9" y="2000240"/>
            <a:ext cx="1500037" cy="3786214"/>
          </a:xfrm>
          <a:prstGeom prst="rect">
            <a:avLst/>
          </a:prstGeom>
          <a:noFill/>
        </p:spPr>
      </p:pic>
      <p:pic>
        <p:nvPicPr>
          <p:cNvPr id="1027" name="Picture 3" descr="D:\Документы\Документы\Мама\2011\Мои работы\Работы\3 класс 3 урок\Картинки\Рисунок2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2214554"/>
            <a:ext cx="1186299" cy="37059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1643050"/>
            <a:ext cx="2214578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John Bull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929330"/>
            <a:ext cx="2357454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Great Britain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868" y="1643050"/>
            <a:ext cx="2214578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Johnny Canuck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5929330"/>
            <a:ext cx="2357454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Canada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00826" y="1643050"/>
            <a:ext cx="2214578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Uncle Sam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5929330"/>
            <a:ext cx="2357454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America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Act out the talk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D:\Документы\Документы\Мама\2011\Мои работы\Работы\3 класс 3 урок\6 урок\Рисунок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009880"/>
            <a:ext cx="2428892" cy="25882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1285860"/>
            <a:ext cx="2500330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You</a:t>
            </a:r>
            <a:endParaRPr lang="ru-RU" sz="2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1285860"/>
            <a:ext cx="2500330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 smtClean="0"/>
              <a:t>Snakey</a:t>
            </a:r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000240"/>
            <a:ext cx="4071966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Hi! I’m </a:t>
            </a:r>
            <a:endParaRPr lang="ru-RU" sz="2200" dirty="0"/>
          </a:p>
        </p:txBody>
      </p:sp>
      <p:pic>
        <p:nvPicPr>
          <p:cNvPr id="2051" name="Picture 3" descr="D:\Документы\Документы\Мама\2011\Мои работы\Работы\3 класс 3 урок\3 урок\Рисунок10  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057393"/>
            <a:ext cx="512763" cy="37147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786314" y="2000240"/>
            <a:ext cx="4071966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Nice to meet you. </a:t>
            </a:r>
            <a:endParaRPr lang="ru-RU" sz="2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500306"/>
            <a:ext cx="4071966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I am looking for </a:t>
            </a:r>
            <a:r>
              <a:rPr lang="en-US" sz="2200" b="1" dirty="0" smtClean="0"/>
              <a:t>Bram</a:t>
            </a:r>
            <a:r>
              <a:rPr lang="en-US" sz="2200" dirty="0" smtClean="0"/>
              <a:t>. Can you help me? </a:t>
            </a:r>
            <a:endParaRPr lang="ru-RU" sz="2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786314" y="2500306"/>
            <a:ext cx="4071966" cy="7143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Yes, I can. I can help you . Has he got (small eyes)?</a:t>
            </a:r>
            <a:endParaRPr lang="ru-RU" sz="2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3286124"/>
            <a:ext cx="4071966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No, he hasn’t.</a:t>
            </a:r>
            <a:endParaRPr lang="ru-RU" sz="2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86314" y="3286124"/>
            <a:ext cx="4071966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Is he (short)? </a:t>
            </a:r>
            <a:endParaRPr lang="ru-RU" sz="2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3786190"/>
            <a:ext cx="4071966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Yes, he is. </a:t>
            </a:r>
            <a:r>
              <a:rPr lang="en-US" sz="2200" dirty="0" smtClean="0"/>
              <a:t>Where is he?                     </a:t>
            </a:r>
            <a:endParaRPr lang="ru-RU" sz="2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3786190"/>
            <a:ext cx="4071966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He is in the castle.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1928802"/>
            <a:ext cx="4071966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Can I have </a:t>
            </a:r>
            <a:r>
              <a:rPr lang="en-US" sz="2200" dirty="0" smtClean="0"/>
              <a:t>a book?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Act out the talk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32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May is in </a:t>
            </a:r>
            <a:r>
              <a:rPr lang="en-US" sz="3200" b="1" cap="all" dirty="0" err="1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snakey’s</a:t>
            </a:r>
            <a:r>
              <a:rPr lang="en-US" sz="32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house.</a:t>
            </a:r>
            <a:endParaRPr kumimoji="0" lang="ru-RU" sz="32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D:\Документы\Документы\Мама\2011\Мои работы\Работы\3 класс 3 урок\6 урок\Рисунок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179203"/>
            <a:ext cx="2000264" cy="2501434"/>
          </a:xfrm>
          <a:prstGeom prst="rect">
            <a:avLst/>
          </a:prstGeom>
          <a:noFill/>
        </p:spPr>
      </p:pic>
      <p:pic>
        <p:nvPicPr>
          <p:cNvPr id="1027" name="Picture 3" descr="D:\Документы\Документы\Мама\2011\Мои работы\Работы\3 класс 3 урок\Картинки\Рисунок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429"/>
          <a:stretch>
            <a:fillRect/>
          </a:stretch>
        </p:blipFill>
        <p:spPr bwMode="auto">
          <a:xfrm>
            <a:off x="2143108" y="2523412"/>
            <a:ext cx="2571768" cy="3620232"/>
          </a:xfrm>
          <a:prstGeom prst="rect">
            <a:avLst/>
          </a:prstGeom>
          <a:noFill/>
        </p:spPr>
      </p:pic>
      <p:pic>
        <p:nvPicPr>
          <p:cNvPr id="1028" name="Picture 4" descr="D:\Документы\Документы\Мама\2011\Мои работы\Работы\3 класс 3 урок\6 урок\Рисунок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743827"/>
            <a:ext cx="1562714" cy="1114065"/>
          </a:xfrm>
          <a:prstGeom prst="rect">
            <a:avLst/>
          </a:prstGeom>
          <a:noFill/>
        </p:spPr>
      </p:pic>
      <p:pic>
        <p:nvPicPr>
          <p:cNvPr id="1029" name="Picture 5" descr="D:\Документы\Документы\Мама\2011\Мои работы\Работы\3 класс 3 урок\6 урок\Рисунок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24796"/>
            <a:ext cx="1714512" cy="837869"/>
          </a:xfrm>
          <a:prstGeom prst="rect">
            <a:avLst/>
          </a:prstGeom>
          <a:noFill/>
        </p:spPr>
      </p:pic>
      <p:pic>
        <p:nvPicPr>
          <p:cNvPr id="1030" name="Picture 6" descr="D:\Документы\Документы\Мама\2011\Мои работы\Работы\3 класс 3 урок\6 урок\Рисунок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4983280"/>
            <a:ext cx="1071570" cy="81123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786314" y="1928802"/>
            <a:ext cx="4071966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Yes, please. Here you are</a:t>
            </a:r>
            <a:r>
              <a:rPr lang="en-US" sz="2200" dirty="0" smtClean="0"/>
              <a:t>. </a:t>
            </a:r>
            <a:endParaRPr lang="ru-RU" sz="2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2714620"/>
            <a:ext cx="4071966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Can I have </a:t>
            </a:r>
            <a:r>
              <a:rPr lang="en-US" sz="2200" dirty="0" smtClean="0"/>
              <a:t>a ruler?</a:t>
            </a:r>
            <a:endParaRPr lang="ru-RU" sz="2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86314" y="2714620"/>
            <a:ext cx="4071966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Sorry.</a:t>
            </a:r>
            <a:r>
              <a:rPr lang="en-US" sz="2200" dirty="0" smtClean="0"/>
              <a:t> </a:t>
            </a:r>
            <a:r>
              <a:rPr lang="en-US" sz="2200" b="1" dirty="0" smtClean="0">
                <a:solidFill>
                  <a:srgbClr val="C00000"/>
                </a:solidFill>
              </a:rPr>
              <a:t>I have got no rulers here</a:t>
            </a:r>
            <a:r>
              <a:rPr lang="en-US" sz="2200" dirty="0" smtClean="0"/>
              <a:t>.</a:t>
            </a:r>
            <a:endParaRPr lang="ru-RU" sz="2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7290" y="5857892"/>
            <a:ext cx="6500858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100" b="1" dirty="0" smtClean="0">
                <a:solidFill>
                  <a:srgbClr val="FF0000"/>
                </a:solidFill>
              </a:rPr>
              <a:t>Notes</a:t>
            </a:r>
            <a:r>
              <a:rPr lang="en-US" sz="2100" dirty="0" smtClean="0"/>
              <a:t>: when we say </a:t>
            </a:r>
            <a:r>
              <a:rPr lang="en-US" sz="2100" b="1" dirty="0" smtClean="0">
                <a:solidFill>
                  <a:srgbClr val="FF0000"/>
                </a:solidFill>
              </a:rPr>
              <a:t>“</a:t>
            </a:r>
            <a:r>
              <a:rPr lang="en-US" sz="2800" b="1" dirty="0" smtClean="0">
                <a:solidFill>
                  <a:srgbClr val="FF0000"/>
                </a:solidFill>
              </a:rPr>
              <a:t>no</a:t>
            </a:r>
            <a:r>
              <a:rPr lang="en-US" sz="2100" b="1" dirty="0" smtClean="0">
                <a:solidFill>
                  <a:srgbClr val="FF0000"/>
                </a:solidFill>
              </a:rPr>
              <a:t>”</a:t>
            </a:r>
            <a:r>
              <a:rPr lang="en-US" sz="2100" dirty="0" smtClean="0"/>
              <a:t>, we don’t use</a:t>
            </a:r>
            <a:r>
              <a:rPr lang="en-US" sz="2100" b="1" dirty="0" smtClean="0">
                <a:solidFill>
                  <a:srgbClr val="FF0000"/>
                </a:solidFill>
              </a:rPr>
              <a:t> “</a:t>
            </a:r>
            <a:r>
              <a:rPr lang="en-US" sz="2800" b="1" dirty="0" smtClean="0">
                <a:solidFill>
                  <a:srgbClr val="FF0000"/>
                </a:solidFill>
              </a:rPr>
              <a:t>a</a:t>
            </a:r>
            <a:r>
              <a:rPr lang="en-US" sz="2100" b="1" dirty="0" smtClean="0">
                <a:solidFill>
                  <a:srgbClr val="FF0000"/>
                </a:solidFill>
              </a:rPr>
              <a:t>” </a:t>
            </a:r>
            <a:endParaRPr lang="ru-RU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5D2"/>
          </a:solidFill>
          <a:ln>
            <a:solidFill>
              <a:srgbClr val="FCEB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57200" y="4286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cap="all" dirty="0" smtClean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Do the sums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214554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  </a:t>
            </a:r>
            <a:r>
              <a:rPr lang="en-US" sz="2800" dirty="0" smtClean="0">
                <a:solidFill>
                  <a:srgbClr val="C00000"/>
                </a:solidFill>
              </a:rPr>
              <a:t>15+3=18 </a:t>
            </a:r>
            <a:r>
              <a:rPr lang="en-US" sz="2800" dirty="0" smtClean="0"/>
              <a:t>        </a:t>
            </a:r>
            <a:r>
              <a:rPr lang="en-US" sz="2800" b="1" dirty="0" smtClean="0"/>
              <a:t>Fif</a:t>
            </a:r>
            <a:r>
              <a:rPr lang="en-US" sz="2800" b="1" dirty="0" smtClean="0">
                <a:solidFill>
                  <a:srgbClr val="FF0000"/>
                </a:solidFill>
              </a:rPr>
              <a:t>teen</a:t>
            </a:r>
            <a:r>
              <a:rPr lang="en-US" sz="2800" b="1" dirty="0" smtClean="0"/>
              <a:t> plus three is eigh</a:t>
            </a:r>
            <a:r>
              <a:rPr lang="en-US" sz="2800" b="1" dirty="0" smtClean="0">
                <a:solidFill>
                  <a:srgbClr val="FF0000"/>
                </a:solidFill>
              </a:rPr>
              <a:t>teen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              </a:t>
            </a:r>
            <a:r>
              <a:rPr lang="en-US" sz="2800" dirty="0" smtClean="0">
                <a:solidFill>
                  <a:srgbClr val="C00000"/>
                </a:solidFill>
              </a:rPr>
              <a:t> 20+30=50       </a:t>
            </a:r>
            <a:r>
              <a:rPr lang="en-US" sz="2800" b="1" dirty="0" smtClean="0"/>
              <a:t>Twen</a:t>
            </a:r>
            <a:r>
              <a:rPr lang="en-US" sz="2800" b="1" dirty="0" smtClean="0">
                <a:solidFill>
                  <a:srgbClr val="FF0000"/>
                </a:solidFill>
              </a:rPr>
              <a:t>ty</a:t>
            </a:r>
            <a:r>
              <a:rPr lang="en-US" sz="2800" b="1" dirty="0" smtClean="0"/>
              <a:t> plus thir</a:t>
            </a:r>
            <a:r>
              <a:rPr lang="en-US" sz="2800" b="1" dirty="0" smtClean="0">
                <a:solidFill>
                  <a:srgbClr val="FF0000"/>
                </a:solidFill>
              </a:rPr>
              <a:t>ty</a:t>
            </a:r>
            <a:r>
              <a:rPr lang="en-US" sz="2800" b="1" dirty="0" smtClean="0"/>
              <a:t> is fif</a:t>
            </a:r>
            <a:r>
              <a:rPr lang="en-US" sz="2800" b="1" dirty="0" smtClean="0">
                <a:solidFill>
                  <a:srgbClr val="FF0000"/>
                </a:solidFill>
              </a:rPr>
              <a:t>ty</a:t>
            </a:r>
            <a:r>
              <a:rPr lang="en-US" sz="2800" b="1" dirty="0" smtClean="0"/>
              <a:t>.   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3643314"/>
            <a:ext cx="55721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13+17=                          11+4=</a:t>
            </a:r>
          </a:p>
          <a:p>
            <a:r>
              <a:rPr lang="en-US" sz="3200" dirty="0" smtClean="0"/>
              <a:t>10+30=                          14+5=</a:t>
            </a:r>
          </a:p>
          <a:p>
            <a:r>
              <a:rPr lang="en-US" sz="3200" dirty="0" smtClean="0"/>
              <a:t>12+8=                            20+30=</a:t>
            </a:r>
          </a:p>
          <a:p>
            <a:r>
              <a:rPr lang="en-US" sz="3200" dirty="0" smtClean="0"/>
              <a:t>30+60=                          50+50=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7422" y="3630043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thirty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414338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forty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4630175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twenty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6946" y="507207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ninety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22" y="3630043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fifteen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414338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nineteen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4643446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fifty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5130241"/>
            <a:ext cx="2428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one hundred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1214422"/>
            <a:ext cx="8501122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Video</a:t>
            </a:r>
            <a:r>
              <a:rPr lang="ru-RU" sz="1600" b="1" dirty="0" smtClean="0">
                <a:solidFill>
                  <a:srgbClr val="C00000"/>
                </a:solidFill>
              </a:rPr>
              <a:t> - </a:t>
            </a:r>
            <a:r>
              <a:rPr lang="en-US" sz="1600" b="1" dirty="0" smtClean="0">
                <a:solidFill>
                  <a:srgbClr val="C00000"/>
                </a:solidFill>
                <a:hlinkClick r:id="rId2"/>
              </a:rPr>
              <a:t>http://www.youtube.com/watch?v=AiWngbknlYI&amp;feature=related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en-US" sz="16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913</Words>
  <Application>Microsoft Office PowerPoint</Application>
  <PresentationFormat>Экран (4:3)</PresentationFormat>
  <Paragraphs>163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Revision (What has Snakey got?)</vt:lpstr>
      <vt:lpstr>Слайд 2</vt:lpstr>
      <vt:lpstr>Слайд 3</vt:lpstr>
      <vt:lpstr>Слайд 4</vt:lpstr>
      <vt:lpstr>Answer the questions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Thank you for attention!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Revision</dc:title>
  <dc:creator>1</dc:creator>
  <cp:lastModifiedBy>1</cp:lastModifiedBy>
  <cp:revision>45</cp:revision>
  <dcterms:created xsi:type="dcterms:W3CDTF">2011-07-23T12:14:56Z</dcterms:created>
  <dcterms:modified xsi:type="dcterms:W3CDTF">2012-03-15T16:43:20Z</dcterms:modified>
</cp:coreProperties>
</file>