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78" r:id="rId3"/>
    <p:sldId id="283" r:id="rId4"/>
    <p:sldId id="264" r:id="rId5"/>
    <p:sldId id="265" r:id="rId6"/>
    <p:sldId id="266" r:id="rId7"/>
    <p:sldId id="25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6" r:id="rId17"/>
    <p:sldId id="285" r:id="rId18"/>
    <p:sldId id="257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CCFFFF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DF60A-DB5F-4411-BDBA-F2712E0641D2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15003-2C6C-4003-A24A-F841DFA2C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Разыгрывается право первого хода. Необходимо</a:t>
            </a:r>
            <a:r>
              <a:rPr lang="ru-RU" baseline="0" dirty="0" smtClean="0"/>
              <a:t> ответить на вопрос. Команды отгадывают буквы.                                                     </a:t>
            </a:r>
            <a:r>
              <a:rPr lang="ru-RU" dirty="0" smtClean="0"/>
              <a:t> Ответ: </a:t>
            </a:r>
            <a:r>
              <a:rPr lang="ru-RU" dirty="0" err="1" smtClean="0"/>
              <a:t>метросидрос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15003-2C6C-4003-A24A-F841DFA2CB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возвращения на игровое поле кликните «мышкой» на шарик в правом нижнем углу.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есть.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A8F5-4504-4FD7-AA5B-CBF09E61A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возвращения на игровое поле кликните «мышкой» на шарик в правом нижнем углу.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Ответ: летом звуки распространяются быстрее, чем зимой, так как зимой воздух более плотен и, следовательно, скорость звука меньше.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Ответ на вопрос озвучивается устно: стеклу "Письмо о пользе стекла».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A8F5-4504-4FD7-AA5B-CBF09E61A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возвращения на игровое поле кликните «мышкой» на шарик в правом нижнем углу.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на Южном полюсе.</a:t>
            </a:r>
          </a:p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Ответ на вопрос озвучивается устно: стеклу "Письмо о пользе стекла».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A8F5-4504-4FD7-AA5B-CBF09E61A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Для возвращения на игровое поле кликните «мышкой» на шарик в правом нижнем углу.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Ответ: июль.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A8F5-4504-4FD7-AA5B-CBF09E61A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Для возвращения на игровое поле кликните «мышкой» на шарик в правом нижнем углу.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Ответ: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означало, что семья в наступающем году будет крепкой и не должна разлучаться.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A8F5-4504-4FD7-AA5B-CBF09E61A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Команда, набравшая максимальное количество баллов, первой выбирает новогодний мешочек.</a:t>
            </a:r>
          </a:p>
          <a:p>
            <a:pPr marL="228600" indent="-228600">
              <a:buAutoNum type="arabicPeriod"/>
            </a:pPr>
            <a:r>
              <a:rPr lang="ru-RU" dirty="0" smtClean="0"/>
              <a:t>После открытия всех мешочков, кликнуть</a:t>
            </a:r>
            <a:r>
              <a:rPr lang="ru-RU" baseline="0" dirty="0" smtClean="0"/>
              <a:t> мышкой на стрелку перехода слайдов, для завершения игры.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15003-2C6C-4003-A24A-F841DFA2CB5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Ответ: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календарной реформы Петра I Новый год отмечали 1 сентября — в то время, когда собирали яблоки.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возврата к слайду 17, кликните «мышкой» на шарик в правом нижнем углу.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15003-2C6C-4003-A24A-F841DFA2CB5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Ответ: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да. Чем сложнее форма снежинки, тем с большей высоты она падала, так как ее кружение в воздухе сопровождалось процессом кристаллизации — присоединения к ней новых частиц влаги, которые и обеспечили дополнительную изысканность ее формы.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Для возврата к слайду 17, кликните «мышкой» на шарик в правом нижнем углу.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15003-2C6C-4003-A24A-F841DFA2CB5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Ответ: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Григорианский.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возврата к слайду 17, кликните «мышкой» на шарик в правом нижнем углу.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15003-2C6C-4003-A24A-F841DFA2CB5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</a:t>
            </a:r>
            <a:r>
              <a:rPr lang="ru-RU" baseline="0" dirty="0" smtClean="0"/>
              <a:t> 1) Гвинея 2) Вьетнам 3) Испания 4) Франция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15003-2C6C-4003-A24A-F841DFA2CB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 1) Россия 2) Австралия 3) Италия 4) Монголия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15003-2C6C-4003-A24A-F841DFA2CB5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 1)</a:t>
            </a:r>
            <a:r>
              <a:rPr lang="ru-RU" baseline="0" dirty="0" smtClean="0"/>
              <a:t> «Дед Мороз и лето» 2) «Новые приключения Маши и Вити» 3) «</a:t>
            </a:r>
            <a:r>
              <a:rPr lang="ru-RU" baseline="0" dirty="0" err="1" smtClean="0"/>
              <a:t>Морозко</a:t>
            </a:r>
            <a:r>
              <a:rPr lang="ru-RU" baseline="0" dirty="0" smtClean="0"/>
              <a:t>» 4) «12 месяцев»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15003-2C6C-4003-A24A-F841DFA2CB5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dirty="0" smtClean="0"/>
              <a:t>2 Тур.</a:t>
            </a:r>
          </a:p>
          <a:p>
            <a:pPr marL="228600" indent="-228600">
              <a:buAutoNum type="arabicPeriod"/>
            </a:pPr>
            <a:r>
              <a:rPr lang="ru-RU" dirty="0" smtClean="0"/>
              <a:t>Открыть игровое</a:t>
            </a:r>
            <a:r>
              <a:rPr lang="ru-RU" baseline="0" dirty="0" smtClean="0"/>
              <a:t> табло.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Команды выбирают игровые поля, согласно набранным баллам. Отвечают на вопросы.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3.  При открытии всех полей кликнуть мышкой на «шарик» в правом нижнем углу.</a:t>
            </a:r>
            <a:endParaRPr lang="ru-RU" dirty="0" smtClean="0"/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15003-2C6C-4003-A24A-F841DFA2CB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возвращения на игровое поле кликните «мышкой» на шарик в правом нижнем углу.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лондонские часы </a:t>
            </a:r>
            <a:r>
              <a:rPr lang="ru-RU" sz="120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Биг-Бен</a:t>
            </a:r>
            <a:r>
              <a:rPr lang="ru-RU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i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A8F5-4504-4FD7-AA5B-CBF09E61A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возвращения на игровое поле </a:t>
            </a:r>
            <a:r>
              <a:rPr lang="ru-RU" i="0" dirty="0" smtClean="0">
                <a:latin typeface="Times New Roman" pitchFamily="18" charset="0"/>
                <a:cs typeface="Times New Roman" pitchFamily="18" charset="0"/>
              </a:rPr>
              <a:t>кликните «мышкой» на шарик в правом нижнем углу.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i="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ель живет 300—400 лет. Елочки-долгожители могут жить до 500 лет.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A8F5-4504-4FD7-AA5B-CBF09E61A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возвращения на игровое поле кликните «мышкой» на шарик в правом нижнем углу.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А.Л.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A8F5-4504-4FD7-AA5B-CBF09E61A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возвращения на игровое поле кликните «мышкой» на шарик в правом нижнем углу.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Великий Устюг.</a:t>
            </a:r>
          </a:p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A8F5-4504-4FD7-AA5B-CBF09E61A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4098-1739-4B11-B8B3-3488EC5F0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.jpeg"/><Relationship Id="rId7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slide" Target="slide1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slide" Target="slide8.xml"/><Relationship Id="rId21" Type="http://schemas.openxmlformats.org/officeDocument/2006/relationships/image" Target="../media/image24.jpeg"/><Relationship Id="rId7" Type="http://schemas.openxmlformats.org/officeDocument/2006/relationships/slide" Target="slide12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5" Type="http://schemas.openxmlformats.org/officeDocument/2006/relationships/image" Target="../media/image19.png"/><Relationship Id="rId10" Type="http://schemas.openxmlformats.org/officeDocument/2006/relationships/slide" Target="slide15.xml"/><Relationship Id="rId19" Type="http://schemas.openxmlformats.org/officeDocument/2006/relationships/image" Target="../media/image23.png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hoppodarki.com/uploads/posts/2012-08/1344099361_podarok-mame-na-novyy-god-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608" y="0"/>
            <a:ext cx="92046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Интеллектуальная игра:</a:t>
            </a:r>
            <a:r>
              <a:rPr lang="ru-RU" b="1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«Новогодний серпантин»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53458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Автор проекта:</a:t>
            </a:r>
            <a:endParaRPr lang="ru-RU" sz="20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учитель химии  муниципального  базового образовательного учреждения средней общеобразовательной школы № 8 г. Иваново </a:t>
            </a:r>
            <a:endParaRPr lang="ru-RU" sz="20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Мишина Вера Викторовна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4402/kirs-andrej.c/0_52a76_97a04195_L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7"/>
            <a:ext cx="8229600" cy="4214813"/>
          </a:xfrm>
        </p:spPr>
        <p:txBody>
          <a:bodyPr rtlCol="0">
            <a:noAutofit/>
          </a:bodyPr>
          <a:lstStyle/>
          <a:p>
            <a:pPr marL="742950" indent="-7429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«Дело было в январе, </a:t>
            </a:r>
          </a:p>
          <a:p>
            <a:pPr marL="742950" indent="-7429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Стояла елка на горе,</a:t>
            </a:r>
          </a:p>
          <a:p>
            <a:pPr marL="742950" indent="-7429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возле этой елки</a:t>
            </a:r>
          </a:p>
          <a:p>
            <a:pPr marL="742950" indent="-7429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Бродили злые волки.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854371"/>
            <a:ext cx="72866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Назовите автора строк.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688" name="Picture 16" descr="http://www.jailbreakmatrix.com/wp-content/uploads/2012/03/question-ma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091" y="4143354"/>
            <a:ext cx="2571793" cy="2571794"/>
          </a:xfrm>
          <a:prstGeom prst="rect">
            <a:avLst/>
          </a:prstGeom>
          <a:noFill/>
        </p:spPr>
      </p:pic>
      <p:pic>
        <p:nvPicPr>
          <p:cNvPr id="28692" name="Picture 20" descr="http://i005.radikal.ru/0712/32/cf470a6b86f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63492"/>
          <a:stretch>
            <a:fillRect/>
          </a:stretch>
        </p:blipFill>
        <p:spPr bwMode="auto">
          <a:xfrm rot="1418600">
            <a:off x="7260942" y="2370917"/>
            <a:ext cx="1971651" cy="5314950"/>
          </a:xfrm>
          <a:prstGeom prst="rect">
            <a:avLst/>
          </a:prstGeom>
          <a:noFill/>
        </p:spPr>
      </p:pic>
      <p:pic>
        <p:nvPicPr>
          <p:cNvPr id="9" name="Picture 10" descr="http://ru.wikigamia.net/images/thumb/b/bb/I1105230809306335381524323.jpg/croped-30022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32500" t="30000" r="35000" b="26666"/>
          <a:stretch>
            <a:fillRect/>
          </a:stretch>
        </p:blipFill>
        <p:spPr bwMode="auto">
          <a:xfrm>
            <a:off x="8715396" y="6429396"/>
            <a:ext cx="428604" cy="428604"/>
          </a:xfrm>
          <a:prstGeom prst="rect">
            <a:avLst/>
          </a:prstGeom>
          <a:noFill/>
        </p:spPr>
      </p:pic>
      <p:pic>
        <p:nvPicPr>
          <p:cNvPr id="10" name="Picture 18" descr="http://i005.radikal.ru/0712/32/cf470a6b86fc.png"/>
          <p:cNvPicPr>
            <a:picLocks noChangeAspect="1" noChangeArrowheads="1"/>
          </p:cNvPicPr>
          <p:nvPr/>
        </p:nvPicPr>
        <p:blipFill>
          <a:blip r:embed="rId6" cstate="print"/>
          <a:srcRect r="64285"/>
          <a:stretch>
            <a:fillRect/>
          </a:stretch>
        </p:blipFill>
        <p:spPr bwMode="auto">
          <a:xfrm flipH="1">
            <a:off x="-142908" y="257190"/>
            <a:ext cx="1928826" cy="531495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4402/kirs-andrej.c/0_52a76_97a04195_L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71462"/>
            <a:ext cx="8501090" cy="4214813"/>
          </a:xfrm>
        </p:spPr>
        <p:txBody>
          <a:bodyPr rtlCol="0">
            <a:noAutofit/>
          </a:bodyPr>
          <a:lstStyle/>
          <a:p>
            <a:pPr marL="742950" indent="-7429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Родиной американского Санта – Клауса (Деда Мороза) считается Лапландия, резиденция белорусского Деда Мороза находится в Беловежской пуще.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286256"/>
            <a:ext cx="72866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Какой город считается географической родиной российского Деда Мороза?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8688" name="Picture 16" descr="http://www.jailbreakmatrix.com/wp-content/uploads/2012/03/question-ma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091" y="4214792"/>
            <a:ext cx="2571793" cy="2571794"/>
          </a:xfrm>
          <a:prstGeom prst="rect">
            <a:avLst/>
          </a:prstGeom>
          <a:noFill/>
        </p:spPr>
      </p:pic>
      <p:pic>
        <p:nvPicPr>
          <p:cNvPr id="28692" name="Picture 20" descr="http://i005.radikal.ru/0712/32/cf470a6b86f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63492"/>
          <a:stretch>
            <a:fillRect/>
          </a:stretch>
        </p:blipFill>
        <p:spPr bwMode="auto">
          <a:xfrm rot="1418600">
            <a:off x="7260942" y="2370917"/>
            <a:ext cx="1971651" cy="5314950"/>
          </a:xfrm>
          <a:prstGeom prst="rect">
            <a:avLst/>
          </a:prstGeom>
          <a:noFill/>
        </p:spPr>
      </p:pic>
      <p:pic>
        <p:nvPicPr>
          <p:cNvPr id="9" name="Picture 10" descr="http://ru.wikigamia.net/images/thumb/b/bb/I1105230809306335381524323.jpg/croped-30022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32500" t="30000" r="35000" b="26666"/>
          <a:stretch>
            <a:fillRect/>
          </a:stretch>
        </p:blipFill>
        <p:spPr bwMode="auto">
          <a:xfrm>
            <a:off x="8715396" y="6429396"/>
            <a:ext cx="428604" cy="428604"/>
          </a:xfrm>
          <a:prstGeom prst="rect">
            <a:avLst/>
          </a:prstGeom>
          <a:noFill/>
        </p:spPr>
      </p:pic>
      <p:pic>
        <p:nvPicPr>
          <p:cNvPr id="10" name="Picture 18" descr="http://i005.radikal.ru/0712/32/cf470a6b86fc.png"/>
          <p:cNvPicPr>
            <a:picLocks noChangeAspect="1" noChangeArrowheads="1"/>
          </p:cNvPicPr>
          <p:nvPr/>
        </p:nvPicPr>
        <p:blipFill>
          <a:blip r:embed="rId6" cstate="print"/>
          <a:srcRect r="64285"/>
          <a:stretch>
            <a:fillRect/>
          </a:stretch>
        </p:blipFill>
        <p:spPr bwMode="auto">
          <a:xfrm flipH="1">
            <a:off x="-142908" y="257190"/>
            <a:ext cx="1928826" cy="531495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4402/kirs-andrej.c/0_52a76_97a04195_L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71414"/>
            <a:ext cx="9286908" cy="4214813"/>
          </a:xfrm>
        </p:spPr>
        <p:txBody>
          <a:bodyPr rtlCol="0">
            <a:noAutofit/>
          </a:bodyPr>
          <a:lstStyle/>
          <a:p>
            <a:pPr marL="742950" indent="-742950" algn="ctr"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5.</a:t>
            </a: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Существует такое многообразие снежинок, что обычно считается, что не бывает двух одинаковых. Самая крупная снежинка имела диаметр </a:t>
            </a:r>
          </a:p>
          <a:p>
            <a:pPr marL="742950" indent="-742950" algn="ctr"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около 38 см.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677329"/>
            <a:ext cx="72866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 вот сколько у снежинки лучиков?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688" name="Picture 16" descr="http://www.jailbreakmatrix.com/wp-content/uploads/2012/03/question-ma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091" y="4143380"/>
            <a:ext cx="2571793" cy="2571794"/>
          </a:xfrm>
          <a:prstGeom prst="rect">
            <a:avLst/>
          </a:prstGeom>
          <a:noFill/>
        </p:spPr>
      </p:pic>
      <p:pic>
        <p:nvPicPr>
          <p:cNvPr id="28692" name="Picture 20" descr="http://i005.radikal.ru/0712/32/cf470a6b86f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63492"/>
          <a:stretch>
            <a:fillRect/>
          </a:stretch>
        </p:blipFill>
        <p:spPr bwMode="auto">
          <a:xfrm rot="1418600">
            <a:off x="7260942" y="2370917"/>
            <a:ext cx="1971651" cy="5314950"/>
          </a:xfrm>
          <a:prstGeom prst="rect">
            <a:avLst/>
          </a:prstGeom>
          <a:noFill/>
        </p:spPr>
      </p:pic>
      <p:pic>
        <p:nvPicPr>
          <p:cNvPr id="9" name="Picture 10" descr="http://ru.wikigamia.net/images/thumb/b/bb/I1105230809306335381524323.jpg/croped-30022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32500" t="30000" r="35000" b="26666"/>
          <a:stretch>
            <a:fillRect/>
          </a:stretch>
        </p:blipFill>
        <p:spPr bwMode="auto">
          <a:xfrm>
            <a:off x="8715396" y="6429396"/>
            <a:ext cx="428604" cy="428604"/>
          </a:xfrm>
          <a:prstGeom prst="rect">
            <a:avLst/>
          </a:prstGeom>
          <a:noFill/>
        </p:spPr>
      </p:pic>
      <p:pic>
        <p:nvPicPr>
          <p:cNvPr id="10" name="Picture 18" descr="http://i005.radikal.ru/0712/32/cf470a6b86fc.png"/>
          <p:cNvPicPr>
            <a:picLocks noChangeAspect="1" noChangeArrowheads="1"/>
          </p:cNvPicPr>
          <p:nvPr/>
        </p:nvPicPr>
        <p:blipFill>
          <a:blip r:embed="rId6" cstate="print"/>
          <a:srcRect r="64285"/>
          <a:stretch>
            <a:fillRect/>
          </a:stretch>
        </p:blipFill>
        <p:spPr bwMode="auto">
          <a:xfrm flipH="1">
            <a:off x="-142908" y="257190"/>
            <a:ext cx="1928826" cy="531495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4402/kirs-andrej.c/0_52a76_97a04195_L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81"/>
            <a:ext cx="8786874" cy="4214813"/>
          </a:xfrm>
        </p:spPr>
        <p:txBody>
          <a:bodyPr rtlCol="0">
            <a:noAutofit/>
          </a:bodyPr>
          <a:lstStyle/>
          <a:p>
            <a:pPr marL="742950" indent="-742950" algn="ctr"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Скорость распространения звука в каучуке- 50, в воздухе- 330, в воде- 1450, а в стали - 5000 метров в секунду. </a:t>
            </a:r>
          </a:p>
          <a:p>
            <a:pPr marL="742950" indent="-7429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256"/>
            <a:ext cx="7786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 когда быстрее распространяются звуки: зимой или летом?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688" name="Picture 16" descr="http://www.jailbreakmatrix.com/wp-content/uploads/2012/03/question-ma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29" y="4143354"/>
            <a:ext cx="2571793" cy="2571794"/>
          </a:xfrm>
          <a:prstGeom prst="rect">
            <a:avLst/>
          </a:prstGeom>
          <a:noFill/>
        </p:spPr>
      </p:pic>
      <p:pic>
        <p:nvPicPr>
          <p:cNvPr id="28692" name="Picture 20" descr="http://i005.radikal.ru/0712/32/cf470a6b86f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63492"/>
          <a:stretch>
            <a:fillRect/>
          </a:stretch>
        </p:blipFill>
        <p:spPr bwMode="auto">
          <a:xfrm rot="1418600">
            <a:off x="7260942" y="2370917"/>
            <a:ext cx="1971651" cy="5314950"/>
          </a:xfrm>
          <a:prstGeom prst="rect">
            <a:avLst/>
          </a:prstGeom>
          <a:noFill/>
        </p:spPr>
      </p:pic>
      <p:pic>
        <p:nvPicPr>
          <p:cNvPr id="9" name="Picture 10" descr="http://ru.wikigamia.net/images/thumb/b/bb/I1105230809306335381524323.jpg/croped-30022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32500" t="30000" r="35000" b="26666"/>
          <a:stretch>
            <a:fillRect/>
          </a:stretch>
        </p:blipFill>
        <p:spPr bwMode="auto">
          <a:xfrm>
            <a:off x="8715396" y="6429396"/>
            <a:ext cx="428604" cy="428604"/>
          </a:xfrm>
          <a:prstGeom prst="rect">
            <a:avLst/>
          </a:prstGeom>
          <a:noFill/>
        </p:spPr>
      </p:pic>
      <p:pic>
        <p:nvPicPr>
          <p:cNvPr id="10" name="Picture 18" descr="http://i005.radikal.ru/0712/32/cf470a6b86fc.png"/>
          <p:cNvPicPr>
            <a:picLocks noChangeAspect="1" noChangeArrowheads="1"/>
          </p:cNvPicPr>
          <p:nvPr/>
        </p:nvPicPr>
        <p:blipFill>
          <a:blip r:embed="rId6" cstate="print"/>
          <a:srcRect r="64285"/>
          <a:stretch>
            <a:fillRect/>
          </a:stretch>
        </p:blipFill>
        <p:spPr bwMode="auto">
          <a:xfrm flipH="1">
            <a:off x="-142908" y="257190"/>
            <a:ext cx="1928826" cy="531495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4402/kirs-andrej.c/0_52a76_97a04195_L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-71462"/>
            <a:ext cx="8786874" cy="4214813"/>
          </a:xfrm>
        </p:spPr>
        <p:txBody>
          <a:bodyPr rtlCol="0">
            <a:noAutofit/>
          </a:bodyPr>
          <a:lstStyle/>
          <a:p>
            <a:pPr marL="742950" indent="-742950" algn="ctr"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7.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Северный полюс лежит на ледяных полях Северного Ледовитого океана, Южный полюс находится на высоте 2800 м над уровнем моря на ледниковом покрове Антарктиды.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99" y="4572008"/>
            <a:ext cx="72866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все - таки где холоднее – на Северном или Южном полюсе?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688" name="Picture 16" descr="http://www.jailbreakmatrix.com/wp-content/uploads/2012/03/question-ma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091" y="4214792"/>
            <a:ext cx="2571793" cy="2571794"/>
          </a:xfrm>
          <a:prstGeom prst="rect">
            <a:avLst/>
          </a:prstGeom>
          <a:noFill/>
        </p:spPr>
      </p:pic>
      <p:pic>
        <p:nvPicPr>
          <p:cNvPr id="28690" name="Picture 18" descr="http://i005.radikal.ru/0712/32/cf470a6b86fc.png"/>
          <p:cNvPicPr>
            <a:picLocks noChangeAspect="1" noChangeArrowheads="1"/>
          </p:cNvPicPr>
          <p:nvPr/>
        </p:nvPicPr>
        <p:blipFill>
          <a:blip r:embed="rId5" cstate="print"/>
          <a:srcRect r="64285"/>
          <a:stretch>
            <a:fillRect/>
          </a:stretch>
        </p:blipFill>
        <p:spPr bwMode="auto">
          <a:xfrm flipH="1">
            <a:off x="-142908" y="257190"/>
            <a:ext cx="1928826" cy="5314950"/>
          </a:xfrm>
          <a:prstGeom prst="rect">
            <a:avLst/>
          </a:prstGeom>
          <a:noFill/>
        </p:spPr>
      </p:pic>
      <p:pic>
        <p:nvPicPr>
          <p:cNvPr id="28692" name="Picture 20" descr="http://i005.radikal.ru/0712/32/cf470a6b86fc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63492"/>
          <a:stretch>
            <a:fillRect/>
          </a:stretch>
        </p:blipFill>
        <p:spPr bwMode="auto">
          <a:xfrm rot="1418600">
            <a:off x="7260942" y="2370917"/>
            <a:ext cx="1971651" cy="5314950"/>
          </a:xfrm>
          <a:prstGeom prst="rect">
            <a:avLst/>
          </a:prstGeom>
          <a:noFill/>
        </p:spPr>
      </p:pic>
      <p:pic>
        <p:nvPicPr>
          <p:cNvPr id="9" name="Picture 10" descr="http://ru.wikigamia.net/images/thumb/b/bb/I1105230809306335381524323.jpg/croped-30022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32500" t="30000" r="35000" b="26666"/>
          <a:stretch>
            <a:fillRect/>
          </a:stretch>
        </p:blipFill>
        <p:spPr bwMode="auto">
          <a:xfrm>
            <a:off x="8715396" y="6429396"/>
            <a:ext cx="428604" cy="428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4402/kirs-andrej.c/0_52a76_97a04195_L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-24"/>
            <a:ext cx="9001188" cy="4214813"/>
          </a:xfrm>
        </p:spPr>
        <p:txBody>
          <a:bodyPr rtlCol="0">
            <a:noAutofit/>
          </a:bodyPr>
          <a:lstStyle/>
          <a:p>
            <a:pPr marL="742950" indent="-742950" algn="ctr"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8.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Месяц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Март получил свое название в честь римского бога Марса. Месяц май назван в честь римской богини весны Майи. Июнь – назван в честь богини Юноны.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143380"/>
            <a:ext cx="79296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Какой месяц по предложению Марка Антония увековечил память о Юлии Цезаре?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688" name="Picture 16" descr="http://www.jailbreakmatrix.com/wp-content/uploads/2012/03/question-ma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091" y="4143380"/>
            <a:ext cx="2571793" cy="2571794"/>
          </a:xfrm>
          <a:prstGeom prst="rect">
            <a:avLst/>
          </a:prstGeom>
          <a:noFill/>
        </p:spPr>
      </p:pic>
      <p:pic>
        <p:nvPicPr>
          <p:cNvPr id="28690" name="Picture 18" descr="http://i005.radikal.ru/0712/32/cf470a6b86fc.png"/>
          <p:cNvPicPr>
            <a:picLocks noChangeAspect="1" noChangeArrowheads="1"/>
          </p:cNvPicPr>
          <p:nvPr/>
        </p:nvPicPr>
        <p:blipFill>
          <a:blip r:embed="rId5" cstate="print"/>
          <a:srcRect r="64285"/>
          <a:stretch>
            <a:fillRect/>
          </a:stretch>
        </p:blipFill>
        <p:spPr bwMode="auto">
          <a:xfrm flipH="1">
            <a:off x="-142908" y="257190"/>
            <a:ext cx="1928826" cy="5314950"/>
          </a:xfrm>
          <a:prstGeom prst="rect">
            <a:avLst/>
          </a:prstGeom>
          <a:noFill/>
        </p:spPr>
      </p:pic>
      <p:pic>
        <p:nvPicPr>
          <p:cNvPr id="28692" name="Picture 20" descr="http://i005.radikal.ru/0712/32/cf470a6b86fc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63492"/>
          <a:stretch>
            <a:fillRect/>
          </a:stretch>
        </p:blipFill>
        <p:spPr bwMode="auto">
          <a:xfrm rot="1418600">
            <a:off x="7260942" y="2370917"/>
            <a:ext cx="1971651" cy="5314950"/>
          </a:xfrm>
          <a:prstGeom prst="rect">
            <a:avLst/>
          </a:prstGeom>
          <a:noFill/>
        </p:spPr>
      </p:pic>
      <p:pic>
        <p:nvPicPr>
          <p:cNvPr id="9" name="Picture 10" descr="http://ru.wikigamia.net/images/thumb/b/bb/I1105230809306335381524323.jpg/croped-30022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32500" t="30000" r="35000" b="26666"/>
          <a:stretch>
            <a:fillRect/>
          </a:stretch>
        </p:blipFill>
        <p:spPr bwMode="auto">
          <a:xfrm>
            <a:off x="8715396" y="6429396"/>
            <a:ext cx="428604" cy="428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4402/kirs-andrej.c/0_52a76_97a04195_L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142881"/>
            <a:ext cx="8786874" cy="4214813"/>
          </a:xfrm>
        </p:spPr>
        <p:txBody>
          <a:bodyPr rtlCol="0">
            <a:noAutofit/>
          </a:bodyPr>
          <a:lstStyle/>
          <a:p>
            <a:pPr marL="742950" indent="-742950" algn="ctr"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9.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Руси, когда вся семья собиралась за новогодним столом, дети связывали ножки стола лыковой веревкой.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500570"/>
            <a:ext cx="72866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Что символизировал этот новогодний обычай?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688" name="Picture 16" descr="http://www.jailbreakmatrix.com/wp-content/uploads/2012/03/question-ma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091" y="4143354"/>
            <a:ext cx="2571793" cy="2571794"/>
          </a:xfrm>
          <a:prstGeom prst="rect">
            <a:avLst/>
          </a:prstGeom>
          <a:noFill/>
        </p:spPr>
      </p:pic>
      <p:pic>
        <p:nvPicPr>
          <p:cNvPr id="28690" name="Picture 18" descr="http://i005.radikal.ru/0712/32/cf470a6b86fc.png"/>
          <p:cNvPicPr>
            <a:picLocks noChangeAspect="1" noChangeArrowheads="1"/>
          </p:cNvPicPr>
          <p:nvPr/>
        </p:nvPicPr>
        <p:blipFill>
          <a:blip r:embed="rId5" cstate="print"/>
          <a:srcRect r="64285"/>
          <a:stretch>
            <a:fillRect/>
          </a:stretch>
        </p:blipFill>
        <p:spPr bwMode="auto">
          <a:xfrm flipH="1">
            <a:off x="-142908" y="257190"/>
            <a:ext cx="1928826" cy="5314950"/>
          </a:xfrm>
          <a:prstGeom prst="rect">
            <a:avLst/>
          </a:prstGeom>
          <a:noFill/>
          <a:effectLst/>
        </p:spPr>
      </p:pic>
      <p:pic>
        <p:nvPicPr>
          <p:cNvPr id="28692" name="Picture 20" descr="http://i005.radikal.ru/0712/32/cf470a6b86fc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63492"/>
          <a:stretch>
            <a:fillRect/>
          </a:stretch>
        </p:blipFill>
        <p:spPr bwMode="auto">
          <a:xfrm rot="1418600">
            <a:off x="7260942" y="2370917"/>
            <a:ext cx="1971651" cy="5314950"/>
          </a:xfrm>
          <a:prstGeom prst="rect">
            <a:avLst/>
          </a:prstGeom>
          <a:noFill/>
        </p:spPr>
      </p:pic>
      <p:pic>
        <p:nvPicPr>
          <p:cNvPr id="9" name="Picture 10" descr="http://ru.wikigamia.net/images/thumb/b/bb/I1105230809306335381524323.jpg/croped-30022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32500" t="30000" r="35000" b="26666"/>
          <a:stretch>
            <a:fillRect/>
          </a:stretch>
        </p:blipFill>
        <p:spPr bwMode="auto">
          <a:xfrm>
            <a:off x="8715396" y="6429396"/>
            <a:ext cx="428604" cy="428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g-fotki.yandex.ru/get/4402/kirs-andrej.c/0_52a76_97a04195_L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" y="0"/>
            <a:ext cx="9143997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-24"/>
            <a:ext cx="8229600" cy="72547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3 тур.  Новогодний сюрприз.</a:t>
            </a:r>
          </a:p>
          <a:p>
            <a:pPr algn="ctr"/>
            <a:endParaRPr lang="ru-RU" dirty="0"/>
          </a:p>
        </p:txBody>
      </p:sp>
      <p:pic>
        <p:nvPicPr>
          <p:cNvPr id="26626" name="Picture 2" descr="http://e-dedmoroz.narod2.ru/meshok_300.jpg?rand=273146533826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14356"/>
            <a:ext cx="3071834" cy="307183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6630" name="Picture 6" descr="http://e-dedmoroz.narod2.ru/meshok_300.jpg?rand=273146533826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714356"/>
            <a:ext cx="3071834" cy="307183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43042" y="2214554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1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6" y="228599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2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4" descr="http://e-dedmoroz.narod2.ru/meshok_300.jpg?rand=273146533826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500438"/>
            <a:ext cx="3286148" cy="328614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071934" y="51435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3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6" descr="три белых коня анимаш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3465" y="756170"/>
            <a:ext cx="4804551" cy="338721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438" y="4724483"/>
            <a:ext cx="8929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Старому году оставьте печали,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Забудьте тревоги, обиды, беду!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Только здоровья, успехов и счастья 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Мы вам желаем в Новом году!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6" grpId="1"/>
      <p:bldP spid="7" grpId="0"/>
      <p:bldP spid="7" grpId="1"/>
      <p:bldP spid="10" grpId="0"/>
      <p:bldP spid="10" grpId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021.mylivepage.ru/chunk21/665170/463/%D1%81%D0%B5%D1%80%D0%BF%D0%B0%D0%BD%D1%82%D0%B8%D0%BD%20(6)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5650" r="7692" b="9604"/>
          <a:stretch>
            <a:fillRect/>
          </a:stretch>
        </p:blipFill>
        <p:spPr bwMode="auto">
          <a:xfrm>
            <a:off x="4429124" y="2500306"/>
            <a:ext cx="4500594" cy="375049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-7146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В допетровской Руси традиционным новогодним украшением праздничного застолья были яблоки.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1873" y="4143380"/>
            <a:ext cx="2688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Почему?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" name="Picture 16" descr="http://www.jailbreakmatrix.com/wp-content/uploads/2012/03/question-mar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199" y="3143248"/>
            <a:ext cx="2571793" cy="2571794"/>
          </a:xfrm>
          <a:prstGeom prst="rect">
            <a:avLst/>
          </a:prstGeom>
          <a:noFill/>
        </p:spPr>
      </p:pic>
      <p:pic>
        <p:nvPicPr>
          <p:cNvPr id="12" name="Picture 10" descr="http://ru.wikigamia.net/images/thumb/b/bb/I1105230809306335381524323.jpg/croped-30022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32500" t="30000" r="35000" b="26666"/>
          <a:stretch>
            <a:fillRect/>
          </a:stretch>
        </p:blipFill>
        <p:spPr bwMode="auto">
          <a:xfrm>
            <a:off x="8643958" y="6357958"/>
            <a:ext cx="500042" cy="5000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021.mylivepage.ru/chunk21/665170/463/%D1%81%D0%B5%D1%80%D0%BF%D0%B0%D0%BD%D1%82%D0%B8%D0%BD%20(6)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-7146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На своей варежке вы увидели две снежинки разной формы. Одна - более простой, а другая - формы сложного ажурного узора.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428868"/>
            <a:ext cx="4786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Можно ли по внешнему виду этих снежинок определить, какая из них упала с большей, а какая - с меньшей высоты?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6" descr="http://www.jailbreakmatrix.com/wp-content/uploads/2012/03/question-ma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214660"/>
            <a:ext cx="2571793" cy="2571794"/>
          </a:xfrm>
          <a:prstGeom prst="rect">
            <a:avLst/>
          </a:prstGeom>
          <a:noFill/>
        </p:spPr>
      </p:pic>
      <p:pic>
        <p:nvPicPr>
          <p:cNvPr id="12" name="Picture 10" descr="http://ru.wikigamia.net/images/thumb/b/bb/I1105230809306335381524323.jpg/croped-30022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l="32500" t="30000" r="35000" b="26666"/>
          <a:stretch>
            <a:fillRect/>
          </a:stretch>
        </p:blipFill>
        <p:spPr bwMode="auto">
          <a:xfrm>
            <a:off x="8572528" y="6357982"/>
            <a:ext cx="500042" cy="500042"/>
          </a:xfrm>
          <a:prstGeom prst="rect">
            <a:avLst/>
          </a:prstGeom>
          <a:noFill/>
        </p:spPr>
      </p:pic>
      <p:pic>
        <p:nvPicPr>
          <p:cNvPr id="5124" name="Picture 4" descr="http://www.stihi.ru/pics/2010/12/18/3275.jpg"/>
          <p:cNvPicPr>
            <a:picLocks noChangeAspect="1" noChangeArrowheads="1"/>
          </p:cNvPicPr>
          <p:nvPr/>
        </p:nvPicPr>
        <p:blipFill>
          <a:blip r:embed="rId7"/>
          <a:srcRect r="18999" b="13750"/>
          <a:stretch>
            <a:fillRect/>
          </a:stretch>
        </p:blipFill>
        <p:spPr bwMode="auto">
          <a:xfrm>
            <a:off x="4929190" y="2643182"/>
            <a:ext cx="4071966" cy="346871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4402/kirs-andrej.c/0_52a76_97a04195_L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-285776"/>
            <a:ext cx="9143997" cy="71438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70009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200" b="1" dirty="0" smtClean="0">
                <a:solidFill>
                  <a:srgbClr val="C00000"/>
                </a:solidFill>
              </a:rPr>
              <a:t>Правила игры.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tx1">
                    <a:lumMod val="10000"/>
                  </a:schemeClr>
                </a:solidFill>
              </a:rPr>
              <a:t>1 тур . Разминка команд.</a:t>
            </a:r>
            <a:endParaRPr lang="ru-RU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    Команды отвечают на вопросы письменно и сдают свои ответы помощникам ведущего. За каждый правильный ответ начисляется один балл. По итогам первого тура устанавливается очередность участия команд в выборе игрового поля во втором туре. 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tx1">
                    <a:lumMod val="10000"/>
                  </a:schemeClr>
                </a:solidFill>
              </a:rPr>
              <a:t>2 тур. «Снежный ком». </a:t>
            </a:r>
            <a:endParaRPr lang="ru-RU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     Открывается игровое табло. Команды, выбирая поочередно  игровые поля, согласно набранным баллам, отвечают на предложенные вопросы.                 За каждый правильный ответ начисляется один балл. 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tx1">
                    <a:lumMod val="10000"/>
                  </a:schemeClr>
                </a:solidFill>
              </a:rPr>
              <a:t>3 тур.  «Новогодний сюрприз» - финал.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     Команды, согласно набранным баллам, открывают свой новогодний мешочек с сюрпризом. За правильный ответ команда получает пять баллов.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     Побеждает команда, набравшая наибольшее количество баллов.</a:t>
            </a:r>
            <a:endParaRPr lang="ru-RU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021.mylivepage.ru/chunk21/665170/463/%D1%81%D0%B5%D1%80%D0%BF%D0%B0%D0%BD%D1%82%D0%B8%D0%BD%20(6)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-32" y="-24"/>
            <a:ext cx="91440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Счёт года с 1 января был введён в Риме Юлием Цезарем в 45 году до </a:t>
            </a:r>
            <a:r>
              <a:rPr lang="ru-RU" sz="3600" b="1" dirty="0" err="1" smtClean="0">
                <a:solidFill>
                  <a:srgbClr val="002060"/>
                </a:solidFill>
                <a:latin typeface="Comic Sans MS" pitchFamily="66" charset="0"/>
              </a:rPr>
              <a:t>н.э.,но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 15 октября 1582 года появился другой календарь, которым мы сейчас и пользуемся</a:t>
            </a: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42908" y="3071810"/>
            <a:ext cx="5429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называется календарь, по которому мы живём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настоящее время, считая дни, месяцы, годы?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6" descr="http://www.jailbreakmatrix.com/wp-content/uploads/2012/03/question-ma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429000"/>
            <a:ext cx="2571793" cy="257179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l="16250" t="11666" r="20000" b="26667"/>
          <a:stretch>
            <a:fillRect/>
          </a:stretch>
        </p:blipFill>
        <p:spPr bwMode="auto">
          <a:xfrm>
            <a:off x="5000629" y="3202080"/>
            <a:ext cx="4054588" cy="294156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2" name="Picture 10" descr="http://ru.wikigamia.net/images/thumb/b/bb/I1105230809306335381524323.jpg/croped-30022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32500" t="30000" r="35000" b="26666"/>
          <a:stretch>
            <a:fillRect/>
          </a:stretch>
        </p:blipFill>
        <p:spPr bwMode="auto">
          <a:xfrm>
            <a:off x="8643958" y="6357958"/>
            <a:ext cx="500042" cy="5000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-fotki.yandex.ru/get/4402/kirs-andrej.c/0_52a76_97a04195_L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" y="0"/>
            <a:ext cx="9143997" cy="71438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71472" y="5429264"/>
            <a:ext cx="428628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14658" y="5429264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0298" y="5429264"/>
            <a:ext cx="500066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5429264"/>
            <a:ext cx="500066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00166" y="5429264"/>
            <a:ext cx="500066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5429264"/>
            <a:ext cx="500066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014790" y="5429264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514724" y="5429264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514856" y="5429264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14922" y="5429264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514988" y="5429264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000760" y="5429264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515120" y="5429264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015186" y="5429264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515252" y="5429264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8015318" y="5429264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85786" y="5857892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285852" y="5857892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785918" y="5857892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285984" y="5857892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786050" y="5857892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286116" y="5857892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786182" y="5857892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286248" y="5857892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786314" y="5857892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286380" y="5857892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786446" y="5857892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286512" y="5857892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786578" y="5857892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7286644" y="5857892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801004" y="5857892"/>
            <a:ext cx="485772" cy="4143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0" y="56729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Австралии вместо елки используют дерево, цветущее красными цветами.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оно называется? 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2" name="16-конечная звезда 51"/>
          <p:cNvSpPr/>
          <p:nvPr/>
        </p:nvSpPr>
        <p:spPr>
          <a:xfrm>
            <a:off x="214282" y="3429000"/>
            <a:ext cx="714380" cy="714380"/>
          </a:xfrm>
          <a:prstGeom prst="star16">
            <a:avLst/>
          </a:prstGeom>
          <a:solidFill>
            <a:srgbClr val="CC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53" name="16-конечная звезда 52"/>
          <p:cNvSpPr/>
          <p:nvPr/>
        </p:nvSpPr>
        <p:spPr>
          <a:xfrm>
            <a:off x="928662" y="3429000"/>
            <a:ext cx="714380" cy="714380"/>
          </a:xfrm>
          <a:prstGeom prst="star16">
            <a:avLst/>
          </a:prstGeom>
          <a:solidFill>
            <a:srgbClr val="CC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Е</a:t>
            </a:r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54" name="16-конечная звезда 53"/>
          <p:cNvSpPr/>
          <p:nvPr/>
        </p:nvSpPr>
        <p:spPr>
          <a:xfrm>
            <a:off x="1643042" y="3429000"/>
            <a:ext cx="714380" cy="714380"/>
          </a:xfrm>
          <a:prstGeom prst="star16">
            <a:avLst/>
          </a:prstGeom>
          <a:solidFill>
            <a:srgbClr val="CC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Т</a:t>
            </a:r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55" name="16-конечная звезда 54"/>
          <p:cNvSpPr/>
          <p:nvPr/>
        </p:nvSpPr>
        <p:spPr>
          <a:xfrm>
            <a:off x="2357422" y="3429000"/>
            <a:ext cx="714380" cy="714380"/>
          </a:xfrm>
          <a:prstGeom prst="star16">
            <a:avLst/>
          </a:prstGeom>
          <a:solidFill>
            <a:srgbClr val="CC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Р</a:t>
            </a:r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56" name="16-конечная звезда 55"/>
          <p:cNvSpPr/>
          <p:nvPr/>
        </p:nvSpPr>
        <p:spPr>
          <a:xfrm>
            <a:off x="3071802" y="3429000"/>
            <a:ext cx="714380" cy="714380"/>
          </a:xfrm>
          <a:prstGeom prst="star16">
            <a:avLst/>
          </a:prstGeom>
          <a:solidFill>
            <a:srgbClr val="CC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О</a:t>
            </a:r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57" name="16-конечная звезда 56"/>
          <p:cNvSpPr/>
          <p:nvPr/>
        </p:nvSpPr>
        <p:spPr>
          <a:xfrm>
            <a:off x="3786182" y="3429000"/>
            <a:ext cx="714380" cy="714380"/>
          </a:xfrm>
          <a:prstGeom prst="star16">
            <a:avLst/>
          </a:prstGeom>
          <a:solidFill>
            <a:srgbClr val="CC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С</a:t>
            </a:r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58" name="16-конечная звезда 57"/>
          <p:cNvSpPr/>
          <p:nvPr/>
        </p:nvSpPr>
        <p:spPr>
          <a:xfrm>
            <a:off x="4500562" y="3429000"/>
            <a:ext cx="714380" cy="714380"/>
          </a:xfrm>
          <a:prstGeom prst="star16">
            <a:avLst/>
          </a:prstGeom>
          <a:solidFill>
            <a:srgbClr val="CC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И</a:t>
            </a:r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59" name="16-конечная звезда 58"/>
          <p:cNvSpPr/>
          <p:nvPr/>
        </p:nvSpPr>
        <p:spPr>
          <a:xfrm>
            <a:off x="5214942" y="3429000"/>
            <a:ext cx="714380" cy="714380"/>
          </a:xfrm>
          <a:prstGeom prst="star16">
            <a:avLst/>
          </a:prstGeom>
          <a:solidFill>
            <a:srgbClr val="CC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Д</a:t>
            </a:r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60" name="16-конечная звезда 59"/>
          <p:cNvSpPr/>
          <p:nvPr/>
        </p:nvSpPr>
        <p:spPr>
          <a:xfrm>
            <a:off x="5929322" y="3429000"/>
            <a:ext cx="714380" cy="714380"/>
          </a:xfrm>
          <a:prstGeom prst="star16">
            <a:avLst/>
          </a:prstGeom>
          <a:solidFill>
            <a:srgbClr val="CC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Е</a:t>
            </a:r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86" name="16-конечная звезда 85"/>
          <p:cNvSpPr/>
          <p:nvPr/>
        </p:nvSpPr>
        <p:spPr>
          <a:xfrm>
            <a:off x="6643702" y="3429000"/>
            <a:ext cx="714380" cy="714380"/>
          </a:xfrm>
          <a:prstGeom prst="star16">
            <a:avLst/>
          </a:prstGeom>
          <a:solidFill>
            <a:srgbClr val="CC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Р</a:t>
            </a:r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87" name="16-конечная звезда 86"/>
          <p:cNvSpPr/>
          <p:nvPr/>
        </p:nvSpPr>
        <p:spPr>
          <a:xfrm>
            <a:off x="8072462" y="3429000"/>
            <a:ext cx="714380" cy="714380"/>
          </a:xfrm>
          <a:prstGeom prst="star16">
            <a:avLst/>
          </a:prstGeom>
          <a:solidFill>
            <a:srgbClr val="CC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С</a:t>
            </a:r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88" name="16-конечная звезда 87"/>
          <p:cNvSpPr/>
          <p:nvPr/>
        </p:nvSpPr>
        <p:spPr>
          <a:xfrm>
            <a:off x="7358082" y="3429000"/>
            <a:ext cx="714380" cy="714380"/>
          </a:xfrm>
          <a:prstGeom prst="star16">
            <a:avLst/>
          </a:prstGeom>
          <a:solidFill>
            <a:srgbClr val="CC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О</a:t>
            </a:r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89" name="16-конечная звезда 88"/>
          <p:cNvSpPr/>
          <p:nvPr/>
        </p:nvSpPr>
        <p:spPr>
          <a:xfrm>
            <a:off x="214282" y="3429000"/>
            <a:ext cx="714380" cy="714380"/>
          </a:xfrm>
          <a:prstGeom prst="star16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97" name="16-конечная звезда 96"/>
          <p:cNvSpPr/>
          <p:nvPr/>
        </p:nvSpPr>
        <p:spPr>
          <a:xfrm>
            <a:off x="928662" y="3429000"/>
            <a:ext cx="714380" cy="714380"/>
          </a:xfrm>
          <a:prstGeom prst="star16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98" name="16-конечная звезда 97"/>
          <p:cNvSpPr/>
          <p:nvPr/>
        </p:nvSpPr>
        <p:spPr>
          <a:xfrm>
            <a:off x="1643042" y="3429000"/>
            <a:ext cx="714380" cy="714380"/>
          </a:xfrm>
          <a:prstGeom prst="star16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99" name="16-конечная звезда 98"/>
          <p:cNvSpPr/>
          <p:nvPr/>
        </p:nvSpPr>
        <p:spPr>
          <a:xfrm>
            <a:off x="2357422" y="3429000"/>
            <a:ext cx="714380" cy="714380"/>
          </a:xfrm>
          <a:prstGeom prst="star16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0" name="16-конечная звезда 99"/>
          <p:cNvSpPr/>
          <p:nvPr/>
        </p:nvSpPr>
        <p:spPr>
          <a:xfrm>
            <a:off x="3071802" y="3429000"/>
            <a:ext cx="714380" cy="714380"/>
          </a:xfrm>
          <a:prstGeom prst="star16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1" name="16-конечная звезда 100"/>
          <p:cNvSpPr/>
          <p:nvPr/>
        </p:nvSpPr>
        <p:spPr>
          <a:xfrm>
            <a:off x="3786182" y="3429000"/>
            <a:ext cx="714380" cy="714380"/>
          </a:xfrm>
          <a:prstGeom prst="star16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2" name="16-конечная звезда 101"/>
          <p:cNvSpPr/>
          <p:nvPr/>
        </p:nvSpPr>
        <p:spPr>
          <a:xfrm>
            <a:off x="4500562" y="3429000"/>
            <a:ext cx="714380" cy="714380"/>
          </a:xfrm>
          <a:prstGeom prst="star16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3" name="16-конечная звезда 102"/>
          <p:cNvSpPr/>
          <p:nvPr/>
        </p:nvSpPr>
        <p:spPr>
          <a:xfrm>
            <a:off x="5214942" y="3429000"/>
            <a:ext cx="714380" cy="714380"/>
          </a:xfrm>
          <a:prstGeom prst="star16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4" name="16-конечная звезда 103"/>
          <p:cNvSpPr/>
          <p:nvPr/>
        </p:nvSpPr>
        <p:spPr>
          <a:xfrm>
            <a:off x="5929322" y="3429000"/>
            <a:ext cx="714380" cy="714380"/>
          </a:xfrm>
          <a:prstGeom prst="star16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5" name="16-конечная звезда 104"/>
          <p:cNvSpPr/>
          <p:nvPr/>
        </p:nvSpPr>
        <p:spPr>
          <a:xfrm>
            <a:off x="6643702" y="3429000"/>
            <a:ext cx="714380" cy="714380"/>
          </a:xfrm>
          <a:prstGeom prst="star16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6" name="16-конечная звезда 105"/>
          <p:cNvSpPr/>
          <p:nvPr/>
        </p:nvSpPr>
        <p:spPr>
          <a:xfrm>
            <a:off x="7358082" y="3429000"/>
            <a:ext cx="714380" cy="714380"/>
          </a:xfrm>
          <a:prstGeom prst="star16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7" name="16-конечная звезда 106"/>
          <p:cNvSpPr/>
          <p:nvPr/>
        </p:nvSpPr>
        <p:spPr>
          <a:xfrm>
            <a:off x="8072462" y="3429000"/>
            <a:ext cx="714380" cy="714380"/>
          </a:xfrm>
          <a:prstGeom prst="star16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9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morepochemu.ru/wp-content/uploads/2012/01/Pochemu-zimoy-idet-sneg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-24"/>
            <a:ext cx="8229600" cy="5825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1 тур.  Традиции.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s1.moscowbooks.ru/image/news/2008033113034404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142984"/>
            <a:ext cx="2381250" cy="358140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 descr="http://www.spain-ht.ru/include/image.inc.php?img=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9896" y="642918"/>
            <a:ext cx="3476616" cy="2781293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2060"/>
            </a:solidFill>
          </a:ln>
        </p:spPr>
      </p:pic>
      <p:pic>
        <p:nvPicPr>
          <p:cNvPr id="2054" name="Picture 6" descr="http://film-onlin.info/uploads/2010-10/10d6774ac038_902147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1157304"/>
            <a:ext cx="2402083" cy="3843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056" name="Picture 8" descr="http://aquadon.ru/sites/default/files/papua-new-guinea.jpg"/>
          <p:cNvPicPr>
            <a:picLocks noChangeAspect="1" noChangeArrowheads="1"/>
          </p:cNvPicPr>
          <p:nvPr/>
        </p:nvPicPr>
        <p:blipFill>
          <a:blip r:embed="rId7"/>
          <a:srcRect t="5813"/>
          <a:stretch>
            <a:fillRect/>
          </a:stretch>
        </p:blipFill>
        <p:spPr bwMode="auto">
          <a:xfrm>
            <a:off x="2643174" y="3900131"/>
            <a:ext cx="3804834" cy="238638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5720" y="5072074"/>
            <a:ext cx="195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Франция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3357562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Испания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5214950"/>
            <a:ext cx="1874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Вьетнам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4653" y="6334804"/>
            <a:ext cx="1615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Гвинея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morepochemu.ru/wp-content/uploads/2012/01/Pochemu-zimoy-idet-sneg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6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60324"/>
            <a:ext cx="8229600" cy="58259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900" dirty="0" smtClean="0">
                <a:solidFill>
                  <a:srgbClr val="C00000"/>
                </a:solidFill>
                <a:latin typeface="Arial Black" pitchFamily="34" charset="0"/>
              </a:rPr>
              <a:t>1 тур.  Дед Мороз.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7656" name="Picture 8" descr="http://1yanvarja.ru/images/otdih/v_ross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6012" y="3643314"/>
            <a:ext cx="3650500" cy="271464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7658" name="Picture 10" descr="http://static1.gooddays.ru/photos/0007/1364/ny_preview.jpg?1258014993"/>
          <p:cNvPicPr>
            <a:picLocks noChangeAspect="1" noChangeArrowheads="1"/>
          </p:cNvPicPr>
          <p:nvPr/>
        </p:nvPicPr>
        <p:blipFill>
          <a:blip r:embed="rId5"/>
          <a:srcRect l="5334" r="5774"/>
          <a:stretch>
            <a:fillRect/>
          </a:stretch>
        </p:blipFill>
        <p:spPr bwMode="auto">
          <a:xfrm>
            <a:off x="2714612" y="571480"/>
            <a:ext cx="3571900" cy="259175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7660" name="Picture 12" descr="http://webdiscover.ru/uploads/images2/2011-12/450_132492411710.jpg"/>
          <p:cNvPicPr>
            <a:picLocks noChangeAspect="1" noChangeArrowheads="1"/>
          </p:cNvPicPr>
          <p:nvPr/>
        </p:nvPicPr>
        <p:blipFill>
          <a:blip r:embed="rId6"/>
          <a:srcRect l="43846" t="15075" r="13461" b="7663"/>
          <a:stretch>
            <a:fillRect/>
          </a:stretch>
        </p:blipFill>
        <p:spPr bwMode="auto">
          <a:xfrm>
            <a:off x="6429388" y="1857364"/>
            <a:ext cx="2643206" cy="292895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643174" y="3143248"/>
            <a:ext cx="1665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Италия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9024" y="6334804"/>
            <a:ext cx="1604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Россия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5214950"/>
            <a:ext cx="2170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Австралия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62" name="Picture 14" descr="http://cookinworld.ru/wp-content/uploads/2012/01/17.jpg"/>
          <p:cNvPicPr>
            <a:picLocks noChangeAspect="1" noChangeArrowheads="1"/>
          </p:cNvPicPr>
          <p:nvPr/>
        </p:nvPicPr>
        <p:blipFill>
          <a:blip r:embed="rId7"/>
          <a:srcRect l="53572"/>
          <a:stretch>
            <a:fillRect/>
          </a:stretch>
        </p:blipFill>
        <p:spPr bwMode="auto">
          <a:xfrm>
            <a:off x="71406" y="1357298"/>
            <a:ext cx="2476480" cy="356235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357158" y="5214950"/>
            <a:ext cx="212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Монголия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morepochemu.ru/wp-content/uploads/2012/01/Pochemu-zimoy-idet-sneg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-24"/>
            <a:ext cx="8229600" cy="7254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1 тур.  Фильм, фильм, фильм</a:t>
            </a:r>
            <a:r>
              <a:rPr lang="ru-RU" sz="3900" dirty="0" smtClean="0">
                <a:solidFill>
                  <a:srgbClr val="C00000"/>
                </a:solidFill>
                <a:latin typeface="Arial Black" pitchFamily="34" charset="0"/>
              </a:rPr>
              <a:t>...</a:t>
            </a:r>
            <a:endParaRPr lang="ru-RU" sz="3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26626" name="Picture 2" descr="http://kinokubik.com/uploads/posts/2011-06/1309252222_1260885378_3.jpg"/>
          <p:cNvPicPr>
            <a:picLocks noChangeAspect="1" noChangeArrowheads="1"/>
          </p:cNvPicPr>
          <p:nvPr/>
        </p:nvPicPr>
        <p:blipFill>
          <a:blip r:embed="rId4"/>
          <a:srcRect l="21093" t="6250" r="17968"/>
          <a:stretch>
            <a:fillRect/>
          </a:stretch>
        </p:blipFill>
        <p:spPr bwMode="auto">
          <a:xfrm>
            <a:off x="5500694" y="642918"/>
            <a:ext cx="2928958" cy="337954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6628" name="Picture 4" descr="http://irecommend.ru/sites/default/files/product-images/8369/4682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643314"/>
            <a:ext cx="4026761" cy="291940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6632" name="Picture 8" descr="http://blogs.amur.info/files/amur.info/blog/121/boyarskiy_matvey.jpg"/>
          <p:cNvPicPr>
            <a:picLocks noChangeAspect="1" noChangeArrowheads="1"/>
          </p:cNvPicPr>
          <p:nvPr/>
        </p:nvPicPr>
        <p:blipFill>
          <a:blip r:embed="rId6"/>
          <a:srcRect l="24233" r="16397"/>
          <a:stretch>
            <a:fillRect/>
          </a:stretch>
        </p:blipFill>
        <p:spPr bwMode="auto">
          <a:xfrm>
            <a:off x="1214414" y="642918"/>
            <a:ext cx="2439709" cy="328611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42910" y="1571612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4317" y="1571612"/>
            <a:ext cx="564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2" y="4857760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4857760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0" name="Picture 6" descr="http://mul.3dn.ru/3/ded.moroz.i.leto.0-01-59.52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625431"/>
            <a:ext cx="3929090" cy="294681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kern="1200" cap="none" spc="0" dirty="0" smtClean="0">
                          <a:ln w="31550" cmpd="sng">
                            <a:solidFill>
                              <a:srgbClr val="002060"/>
                            </a:solidFill>
                            <a:prstDash val="solid"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3" action="ppaction://hlinksldjump"/>
                        </a:rPr>
                        <a:t>1</a:t>
                      </a:r>
                      <a:endParaRPr lang="ru-RU" sz="5400" cap="none" spc="0" dirty="0" smtClean="0">
                        <a:ln w="31550" cmpd="sng">
                          <a:solidFill>
                            <a:srgbClr val="002060"/>
                          </a:solidFill>
                          <a:prstDash val="solid"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endParaRPr lang="ru-RU" dirty="0">
                        <a:gradFill flip="none" rotWithShape="1">
                          <a:gsLst>
                            <a:gs pos="0">
                              <a:schemeClr val="accen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1">
                                <a:shade val="100000"/>
                                <a:satMod val="115000"/>
                              </a:schemeClr>
                            </a:gs>
                          </a:gsLst>
                          <a:lin ang="13500000" scaled="1"/>
                          <a:tileRect/>
                        </a:gra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A6A6A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cap="none" spc="0" dirty="0" smtClean="0">
                          <a:ln w="31550" cmpd="sng">
                            <a:solidFill>
                              <a:srgbClr val="002060"/>
                            </a:solidFill>
                            <a:prstDash val="solid"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4" action="ppaction://hlinksldjump"/>
                        </a:rPr>
                        <a:t>2</a:t>
                      </a:r>
                      <a:endParaRPr lang="ru-RU" sz="5400" b="1" cap="none" spc="0" dirty="0">
                        <a:ln w="31550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A6A6A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cap="none" spc="0" dirty="0" smtClean="0">
                          <a:ln w="31550" cmpd="sng">
                            <a:solidFill>
                              <a:srgbClr val="002060"/>
                            </a:solidFill>
                            <a:prstDash val="solid"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5" action="ppaction://hlinksldjump"/>
                        </a:rPr>
                        <a:t>3</a:t>
                      </a:r>
                      <a:endParaRPr lang="ru-RU" sz="5400" cap="none" spc="0" dirty="0" smtClean="0">
                        <a:ln w="31550" cmpd="sng">
                          <a:solidFill>
                            <a:srgbClr val="002060"/>
                          </a:solidFill>
                          <a:prstDash val="solid"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endParaRPr lang="ru-RU" dirty="0">
                        <a:gradFill flip="none" rotWithShape="1">
                          <a:gsLst>
                            <a:gs pos="0">
                              <a:schemeClr val="accen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1">
                                <a:shade val="100000"/>
                                <a:satMod val="115000"/>
                              </a:schemeClr>
                            </a:gs>
                          </a:gsLst>
                          <a:lin ang="13500000" scaled="1"/>
                          <a:tileRect/>
                        </a:gra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A6A6A6">
                        <a:alpha val="65882"/>
                      </a:srgb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ru-RU" sz="5400" cap="none" spc="0" dirty="0" smtClean="0">
                          <a:ln w="31550" cmpd="sng">
                            <a:solidFill>
                              <a:srgbClr val="002060"/>
                            </a:solidFill>
                            <a:prstDash val="solid"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6" action="ppaction://hlinksldjump"/>
                        </a:rPr>
                        <a:t>4</a:t>
                      </a:r>
                      <a:endParaRPr lang="ru-RU" sz="5400" b="1" cap="none" spc="0" dirty="0">
                        <a:ln w="31550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A6A6A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cap="none" spc="0" dirty="0" smtClean="0">
                          <a:ln w="31550" cmpd="sng">
                            <a:solidFill>
                              <a:srgbClr val="002060"/>
                            </a:solidFill>
                            <a:prstDash val="solid"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7" action="ppaction://hlinksldjump"/>
                        </a:rPr>
                        <a:t>5</a:t>
                      </a:r>
                      <a:endParaRPr lang="ru-RU" sz="5400" b="1" cap="none" spc="0" dirty="0">
                        <a:ln w="31550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A6A6A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cap="none" spc="0" dirty="0" smtClean="0">
                          <a:ln w="31550" cmpd="sng">
                            <a:solidFill>
                              <a:srgbClr val="002060"/>
                            </a:solidFill>
                            <a:prstDash val="solid"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8" action="ppaction://hlinksldjump"/>
                        </a:rPr>
                        <a:t>6</a:t>
                      </a:r>
                      <a:endParaRPr lang="ru-RU" sz="5400" b="1" cap="none" spc="0" dirty="0">
                        <a:ln w="31550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A6A6A6">
                        <a:alpha val="65882"/>
                      </a:srgb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ru-RU" sz="5400" cap="none" spc="0" dirty="0" smtClean="0">
                          <a:ln w="31550" cmpd="sng">
                            <a:solidFill>
                              <a:srgbClr val="002060"/>
                            </a:solidFill>
                            <a:prstDash val="solid"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9" action="ppaction://hlinksldjump"/>
                        </a:rPr>
                        <a:t>7</a:t>
                      </a:r>
                      <a:endParaRPr lang="ru-RU" sz="5400" b="1" cap="none" spc="0" dirty="0">
                        <a:ln w="31550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A6A6A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cap="none" spc="0" dirty="0" smtClean="0">
                          <a:ln w="31550" cmpd="sng">
                            <a:solidFill>
                              <a:srgbClr val="002060"/>
                            </a:solidFill>
                            <a:prstDash val="solid"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0" action="ppaction://hlinksldjump"/>
                        </a:rPr>
                        <a:t>8</a:t>
                      </a:r>
                      <a:endParaRPr lang="ru-RU" sz="5400" b="1" cap="none" spc="0" dirty="0">
                        <a:ln w="31550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A6A6A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cap="none" spc="0" dirty="0" smtClean="0">
                          <a:ln w="31550" cmpd="sng">
                            <a:solidFill>
                              <a:srgbClr val="002060"/>
                            </a:solidFill>
                            <a:prstDash val="solid"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1" action="ppaction://hlinksldjump"/>
                        </a:rPr>
                        <a:t>9</a:t>
                      </a:r>
                      <a:endParaRPr lang="ru-RU" sz="5400" b="1" cap="none" spc="0" dirty="0">
                        <a:ln w="31550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A6A6A6">
                        <a:alpha val="6588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2" descr="http://lenagold.narod.ru/fon/clipart/s/snvk/snegov8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142852"/>
            <a:ext cx="2000264" cy="2053102"/>
          </a:xfrm>
          <a:prstGeom prst="rect">
            <a:avLst/>
          </a:prstGeom>
          <a:noFill/>
        </p:spPr>
      </p:pic>
      <p:pic>
        <p:nvPicPr>
          <p:cNvPr id="14" name="Picture 6" descr="http://lenagold.narod.ru/fon/clipart/s/snvk/snegov7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42680" y="142852"/>
            <a:ext cx="2072327" cy="2081085"/>
          </a:xfrm>
          <a:prstGeom prst="rect">
            <a:avLst/>
          </a:prstGeom>
          <a:noFill/>
        </p:spPr>
      </p:pic>
      <p:pic>
        <p:nvPicPr>
          <p:cNvPr id="18" name="Picture 10" descr="http://lenagold.narod.ru/fon/clipart/s/snvk/snegov8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71758" y="71414"/>
            <a:ext cx="1872208" cy="2071702"/>
          </a:xfrm>
          <a:prstGeom prst="rect">
            <a:avLst/>
          </a:prstGeom>
          <a:noFill/>
        </p:spPr>
      </p:pic>
      <p:pic>
        <p:nvPicPr>
          <p:cNvPr id="19" name="Picture 8" descr="http://lenagold.narod.ru/fon/clipart/s/snvk/snegov8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472" y="2443178"/>
            <a:ext cx="1883152" cy="2065942"/>
          </a:xfrm>
          <a:prstGeom prst="rect">
            <a:avLst/>
          </a:prstGeom>
          <a:noFill/>
        </p:spPr>
      </p:pic>
      <p:pic>
        <p:nvPicPr>
          <p:cNvPr id="5122" name="Picture 2" descr="http://lenagold.narod.ru/fon/clipart/s/snvk/snegov83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18885" y="2357430"/>
            <a:ext cx="1953247" cy="2116334"/>
          </a:xfrm>
          <a:prstGeom prst="rect">
            <a:avLst/>
          </a:prstGeom>
          <a:noFill/>
        </p:spPr>
      </p:pic>
      <p:pic>
        <p:nvPicPr>
          <p:cNvPr id="5124" name="Picture 4" descr="http://lenagold.narod.ru/fon/clipart/s/snvk/snegov86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96588" y="4643446"/>
            <a:ext cx="2204568" cy="2143116"/>
          </a:xfrm>
          <a:prstGeom prst="rect">
            <a:avLst/>
          </a:prstGeom>
          <a:noFill/>
        </p:spPr>
      </p:pic>
      <p:pic>
        <p:nvPicPr>
          <p:cNvPr id="5126" name="Picture 6" descr="http://lenagold.narod.ru/fon/clipart/s/snvk/snegov84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7158" y="4643446"/>
            <a:ext cx="1962603" cy="2143116"/>
          </a:xfrm>
          <a:prstGeom prst="rect">
            <a:avLst/>
          </a:prstGeom>
          <a:noFill/>
        </p:spPr>
      </p:pic>
      <p:pic>
        <p:nvPicPr>
          <p:cNvPr id="5128" name="Picture 8" descr="http://lenagold.narod.ru/fon/clipart/s/snvk/snegov8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71868" y="4643446"/>
            <a:ext cx="2218553" cy="2138088"/>
          </a:xfrm>
          <a:prstGeom prst="rect">
            <a:avLst/>
          </a:prstGeom>
          <a:noFill/>
        </p:spPr>
      </p:pic>
      <p:pic>
        <p:nvPicPr>
          <p:cNvPr id="22" name="Picture 2" descr="http://lenagold.narod.ru/fon/clipart/s/snvk/snegov8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43702" y="2428868"/>
            <a:ext cx="2000264" cy="2053102"/>
          </a:xfrm>
          <a:prstGeom prst="rect">
            <a:avLst/>
          </a:prstGeom>
          <a:noFill/>
        </p:spPr>
      </p:pic>
      <p:pic>
        <p:nvPicPr>
          <p:cNvPr id="15" name="Picture 10" descr="http://ru.wikigamia.net/images/thumb/b/bb/I1105230809306335381524323.jpg/croped-300225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 l="32500" t="30000" r="35000" b="26666"/>
          <a:stretch>
            <a:fillRect/>
          </a:stretch>
        </p:blipFill>
        <p:spPr bwMode="auto">
          <a:xfrm>
            <a:off x="8643966" y="6357958"/>
            <a:ext cx="428604" cy="4286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4402/kirs-andrej.c/0_52a76_97a04195_L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57"/>
            <a:ext cx="8786874" cy="4214813"/>
          </a:xfrm>
        </p:spPr>
        <p:txBody>
          <a:bodyPr rtlCol="0">
            <a:noAutofit/>
          </a:bodyPr>
          <a:lstStyle/>
          <a:p>
            <a:pPr marL="742950" indent="-7429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Японии о приходе Нового года возвещают 108 ударов в колокол, в России новогоднюю полночь отбивают куранты.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286256"/>
            <a:ext cx="72866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как возвещают о приходе Нового года в Великобритании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688" name="Picture 16" descr="http://www.jailbreakmatrix.com/wp-content/uploads/2012/03/question-ma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29" y="4143354"/>
            <a:ext cx="2571793" cy="2571794"/>
          </a:xfrm>
          <a:prstGeom prst="rect">
            <a:avLst/>
          </a:prstGeom>
          <a:noFill/>
        </p:spPr>
      </p:pic>
      <p:pic>
        <p:nvPicPr>
          <p:cNvPr id="28692" name="Picture 20" descr="http://i005.radikal.ru/0712/32/cf470a6b86f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63492"/>
          <a:stretch>
            <a:fillRect/>
          </a:stretch>
        </p:blipFill>
        <p:spPr bwMode="auto">
          <a:xfrm rot="1418600">
            <a:off x="7269521" y="2315405"/>
            <a:ext cx="1971651" cy="5314950"/>
          </a:xfrm>
          <a:prstGeom prst="rect">
            <a:avLst/>
          </a:prstGeom>
          <a:noFill/>
        </p:spPr>
      </p:pic>
      <p:pic>
        <p:nvPicPr>
          <p:cNvPr id="9" name="Picture 10" descr="http://ru.wikigamia.net/images/thumb/b/bb/I1105230809306335381524323.jpg/croped-30022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32500" t="30000" r="35000" b="26666"/>
          <a:stretch>
            <a:fillRect/>
          </a:stretch>
        </p:blipFill>
        <p:spPr bwMode="auto">
          <a:xfrm>
            <a:off x="8715396" y="6429396"/>
            <a:ext cx="428604" cy="428604"/>
          </a:xfrm>
          <a:prstGeom prst="rect">
            <a:avLst/>
          </a:prstGeom>
          <a:noFill/>
        </p:spPr>
      </p:pic>
      <p:pic>
        <p:nvPicPr>
          <p:cNvPr id="10" name="Picture 18" descr="http://i005.radikal.ru/0712/32/cf470a6b86fc.png"/>
          <p:cNvPicPr>
            <a:picLocks noChangeAspect="1" noChangeArrowheads="1"/>
          </p:cNvPicPr>
          <p:nvPr/>
        </p:nvPicPr>
        <p:blipFill>
          <a:blip r:embed="rId6" cstate="print"/>
          <a:srcRect r="64285"/>
          <a:stretch>
            <a:fillRect/>
          </a:stretch>
        </p:blipFill>
        <p:spPr bwMode="auto">
          <a:xfrm flipH="1">
            <a:off x="-142908" y="257190"/>
            <a:ext cx="1928826" cy="531495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4402/kirs-andrej.c/0_52a76_97a04195_L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4214813"/>
          </a:xfrm>
        </p:spPr>
        <p:txBody>
          <a:bodyPr rtlCol="0">
            <a:noAutofit/>
          </a:bodyPr>
          <a:lstStyle/>
          <a:p>
            <a:pPr marL="742950" indent="-742950" algn="ctr"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Продолжительность жизни деревьев чрезвычайно разнообразна. Тополь живет 150 – 200 лет, береза до 250, баобаб до 5000 лет.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286256"/>
            <a:ext cx="72866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лет живет ель, если избежит участи стать новогодним деревом?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8688" name="Picture 16" descr="http://www.jailbreakmatrix.com/wp-content/uploads/2012/03/question-ma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29" y="4143354"/>
            <a:ext cx="2571793" cy="2571794"/>
          </a:xfrm>
          <a:prstGeom prst="rect">
            <a:avLst/>
          </a:prstGeom>
          <a:noFill/>
        </p:spPr>
      </p:pic>
      <p:pic>
        <p:nvPicPr>
          <p:cNvPr id="28692" name="Picture 20" descr="http://i005.radikal.ru/0712/32/cf470a6b86f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63492"/>
          <a:stretch>
            <a:fillRect/>
          </a:stretch>
        </p:blipFill>
        <p:spPr bwMode="auto">
          <a:xfrm rot="1418600">
            <a:off x="7260942" y="2370917"/>
            <a:ext cx="1971651" cy="5314950"/>
          </a:xfrm>
          <a:prstGeom prst="rect">
            <a:avLst/>
          </a:prstGeom>
          <a:noFill/>
        </p:spPr>
      </p:pic>
      <p:pic>
        <p:nvPicPr>
          <p:cNvPr id="9" name="Picture 10" descr="http://ru.wikigamia.net/images/thumb/b/bb/I1105230809306335381524323.jpg/croped-30022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32500" t="30000" r="35000" b="26666"/>
          <a:stretch>
            <a:fillRect/>
          </a:stretch>
        </p:blipFill>
        <p:spPr bwMode="auto">
          <a:xfrm>
            <a:off x="8715396" y="6429396"/>
            <a:ext cx="428604" cy="428604"/>
          </a:xfrm>
          <a:prstGeom prst="rect">
            <a:avLst/>
          </a:prstGeom>
          <a:noFill/>
        </p:spPr>
      </p:pic>
      <p:pic>
        <p:nvPicPr>
          <p:cNvPr id="10" name="Picture 18" descr="http://i005.radikal.ru/0712/32/cf470a6b86fc.png"/>
          <p:cNvPicPr>
            <a:picLocks noChangeAspect="1" noChangeArrowheads="1"/>
          </p:cNvPicPr>
          <p:nvPr/>
        </p:nvPicPr>
        <p:blipFill>
          <a:blip r:embed="rId6" cstate="print"/>
          <a:srcRect r="64285"/>
          <a:stretch>
            <a:fillRect/>
          </a:stretch>
        </p:blipFill>
        <p:spPr bwMode="auto">
          <a:xfrm flipH="1">
            <a:off x="-142908" y="257190"/>
            <a:ext cx="1928826" cy="531495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F2F2F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17365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1239</Words>
  <PresentationFormat>Экран (4:3)</PresentationFormat>
  <Paragraphs>172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Mishin's</cp:lastModifiedBy>
  <cp:revision>124</cp:revision>
  <dcterms:modified xsi:type="dcterms:W3CDTF">2012-10-04T04:33:02Z</dcterms:modified>
</cp:coreProperties>
</file>