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11D1C0-2CFE-4E27-AF92-62FA7BF73BF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8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Прощание с Азбукой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378061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ГОСУДАРСТВЕННОЕ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БЮДЖЕТНОЕ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ОБЩЕОБРАЗОВАТЕЛЬНОЕ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СРЕДНЯЯ ОБЩЕОБРАЗОВАТЕЛЬНАЯ ШКОЛА № 342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НЕВСКОГО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2844" y="4429132"/>
            <a:ext cx="878687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Классный </a:t>
            </a:r>
            <a:r>
              <a:rPr lang="ru-RU" sz="32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руководитель </a:t>
            </a: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Литемина</a:t>
            </a: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Лариса Михайловна</a:t>
            </a:r>
          </a:p>
          <a:p>
            <a:pPr algn="ctr">
              <a:defRPr/>
            </a:pPr>
            <a:endParaRPr lang="ru-RU" sz="32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 истории букварей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7346" name="Picture 2" descr="C:\Documents and Settings\asus\Мои документы\Мои рисунки\Азбука\stark_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17362"/>
            <a:ext cx="4038600" cy="2891638"/>
          </a:xfrm>
          <a:prstGeom prst="rect">
            <a:avLst/>
          </a:prstGeom>
          <a:noFill/>
        </p:spPr>
      </p:pic>
      <p:pic>
        <p:nvPicPr>
          <p:cNvPr id="57347" name="Picture 3" descr="C:\Documents and Settings\asus\Мои документы\Мои рисунки\Азбука\вапрол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739231"/>
            <a:ext cx="38100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 истории букварей</a:t>
            </a:r>
            <a:endParaRPr lang="ru-RU" dirty="0"/>
          </a:p>
        </p:txBody>
      </p:sp>
      <p:pic>
        <p:nvPicPr>
          <p:cNvPr id="5" name="Picture 4" descr="C:\Documents and Settings\asus\Мои документы\Мои рисунки\Азбука\bibl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220" y="1600200"/>
            <a:ext cx="3198560" cy="4525963"/>
          </a:xfrm>
          <a:prstGeom prst="rect">
            <a:avLst/>
          </a:prstGeom>
          <a:noFill/>
        </p:spPr>
      </p:pic>
      <p:pic>
        <p:nvPicPr>
          <p:cNvPr id="58370" name="Picture 2" descr="C:\Documents and Settings\asus\Мои документы\Мои рисунки\Азбука\митьб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105" y="1600200"/>
            <a:ext cx="30147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Буква заблудилась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70916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Неизвестно, как случилось,</a:t>
            </a:r>
          </a:p>
          <a:p>
            <a:pPr>
              <a:buNone/>
            </a:pPr>
            <a:r>
              <a:rPr lang="ru-RU" sz="3200" dirty="0" smtClean="0"/>
              <a:t>Только буква заблудилась.</a:t>
            </a:r>
          </a:p>
          <a:p>
            <a:pPr>
              <a:buNone/>
            </a:pPr>
            <a:r>
              <a:rPr lang="ru-RU" sz="3200" dirty="0" smtClean="0"/>
              <a:t>Заскочила в чей-то дом</a:t>
            </a:r>
          </a:p>
          <a:p>
            <a:pPr>
              <a:buNone/>
            </a:pPr>
            <a:r>
              <a:rPr lang="ru-RU" sz="3200" dirty="0" smtClean="0"/>
              <a:t>И хозяйничает в нём.</a:t>
            </a:r>
          </a:p>
          <a:p>
            <a:pPr>
              <a:buNone/>
            </a:pPr>
            <a:r>
              <a:rPr lang="ru-RU" sz="3200" dirty="0" smtClean="0"/>
              <a:t>Но едва туда вошла</a:t>
            </a:r>
          </a:p>
          <a:p>
            <a:pPr>
              <a:buNone/>
            </a:pPr>
            <a:r>
              <a:rPr lang="ru-RU" sz="3200" dirty="0" smtClean="0"/>
              <a:t>Буква-озорница – </a:t>
            </a:r>
          </a:p>
          <a:p>
            <a:pPr>
              <a:buNone/>
            </a:pPr>
            <a:r>
              <a:rPr lang="ru-RU" sz="3200" dirty="0" smtClean="0"/>
              <a:t>Очень странные дела</a:t>
            </a:r>
          </a:p>
          <a:p>
            <a:pPr>
              <a:buNone/>
            </a:pPr>
            <a:r>
              <a:rPr lang="ru-RU" sz="3200" dirty="0" smtClean="0"/>
              <a:t>Начали твориться: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354"/>
            <a:ext cx="1714480" cy="2033637"/>
          </a:xfrm>
          <a:prstGeom prst="rect">
            <a:avLst/>
          </a:prstGeom>
          <a:noFill/>
        </p:spPr>
      </p:pic>
      <p:pic>
        <p:nvPicPr>
          <p:cNvPr id="5" name="Picture 21" descr="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357826"/>
            <a:ext cx="1511078" cy="838222"/>
          </a:xfrm>
          <a:prstGeom prst="rect">
            <a:avLst/>
          </a:prstGeom>
          <a:noFill/>
        </p:spPr>
      </p:pic>
      <p:pic>
        <p:nvPicPr>
          <p:cNvPr id="6" name="Picture 7" descr="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928802"/>
            <a:ext cx="590550" cy="590550"/>
          </a:xfrm>
          <a:prstGeom prst="rect">
            <a:avLst/>
          </a:prstGeom>
          <a:noFill/>
        </p:spPr>
      </p:pic>
      <p:pic>
        <p:nvPicPr>
          <p:cNvPr id="7" name="Picture 13" descr="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428868"/>
            <a:ext cx="5905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Буква заблудилась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1571612"/>
            <a:ext cx="8858312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100" dirty="0" smtClean="0"/>
              <a:t>Тает снег. Течёт ручей. На ветвях полно    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/>
              <a:t>рачей</a:t>
            </a:r>
            <a:r>
              <a:rPr lang="ru-RU" sz="3100" dirty="0" smtClean="0"/>
              <a:t>.</a:t>
            </a:r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r>
              <a:rPr lang="ru-RU" sz="3100" dirty="0" smtClean="0"/>
              <a:t>Миша дров не напилил – </a:t>
            </a:r>
          </a:p>
          <a:p>
            <a:pPr>
              <a:buNone/>
            </a:pPr>
            <a:r>
              <a:rPr lang="ru-RU" sz="3100" dirty="0" smtClean="0"/>
              <a:t>Печку    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3100" dirty="0" err="1" smtClean="0"/>
              <a:t>епками</a:t>
            </a:r>
            <a:r>
              <a:rPr lang="ru-RU" sz="3100" dirty="0" smtClean="0"/>
              <a:t> топил.</a:t>
            </a:r>
          </a:p>
          <a:p>
            <a:endParaRPr lang="ru-RU" sz="3100" dirty="0" smtClean="0"/>
          </a:p>
          <a:p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429000"/>
            <a:ext cx="2063750" cy="2447925"/>
          </a:xfrm>
          <a:prstGeom prst="rect">
            <a:avLst/>
          </a:prstGeom>
          <a:noFill/>
        </p:spPr>
      </p:pic>
      <p:pic>
        <p:nvPicPr>
          <p:cNvPr id="5" name="Picture 11" descr="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000108"/>
            <a:ext cx="590550" cy="590550"/>
          </a:xfrm>
          <a:prstGeom prst="rect">
            <a:avLst/>
          </a:prstGeom>
          <a:noFill/>
        </p:spPr>
      </p:pic>
      <p:pic>
        <p:nvPicPr>
          <p:cNvPr id="6" name="Picture 13" descr="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000768"/>
            <a:ext cx="590550" cy="590550"/>
          </a:xfrm>
          <a:prstGeom prst="rect">
            <a:avLst/>
          </a:prstGeom>
          <a:noFill/>
        </p:spPr>
      </p:pic>
      <p:pic>
        <p:nvPicPr>
          <p:cNvPr id="7" name="Picture 15" descr="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5929330"/>
            <a:ext cx="590550" cy="590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58082" y="157161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157161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г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328612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328612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щ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1" grpId="0"/>
      <p:bldP spid="11" grpId="1"/>
      <p:bldP spid="11" grpId="2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Буква заблудилась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71670" y="1428736"/>
            <a:ext cx="785818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Посмотрите-ка, ребятки:</a:t>
            </a:r>
          </a:p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err="1" smtClean="0"/>
              <a:t>аки</a:t>
            </a:r>
            <a:r>
              <a:rPr lang="ru-RU" sz="3200" dirty="0" smtClean="0"/>
              <a:t>  выросли на грядке!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3200" dirty="0" smtClean="0"/>
              <a:t>Синее море перед нами.</a:t>
            </a:r>
          </a:p>
          <a:p>
            <a:pPr>
              <a:buNone/>
            </a:pPr>
            <a:r>
              <a:rPr lang="ru-RU" sz="3200" dirty="0" smtClean="0"/>
              <a:t>Летают </a:t>
            </a:r>
            <a:r>
              <a:rPr lang="ru-RU" sz="3200" dirty="0" smtClean="0">
                <a:solidFill>
                  <a:schemeClr val="bg1"/>
                </a:solidFill>
              </a:rPr>
              <a:t>     </a:t>
            </a:r>
            <a:r>
              <a:rPr lang="ru-RU" sz="3200" dirty="0" err="1" smtClean="0"/>
              <a:t>айки</a:t>
            </a:r>
            <a:r>
              <a:rPr lang="ru-RU" sz="3200" dirty="0" smtClean="0"/>
              <a:t> над волнами.</a:t>
            </a:r>
          </a:p>
          <a:p>
            <a:pPr>
              <a:buNone/>
            </a:pP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58214" y="5786454"/>
            <a:ext cx="357190" cy="3397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13" descr="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500306"/>
            <a:ext cx="590550" cy="590550"/>
          </a:xfrm>
          <a:prstGeom prst="rect">
            <a:avLst/>
          </a:prstGeom>
          <a:noFill/>
        </p:spPr>
      </p:pic>
      <p:pic>
        <p:nvPicPr>
          <p:cNvPr id="6" name="Picture 7" descr="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1702390" cy="2019297"/>
          </a:xfrm>
          <a:prstGeom prst="rect">
            <a:avLst/>
          </a:prstGeom>
          <a:noFill/>
        </p:spPr>
      </p:pic>
      <p:pic>
        <p:nvPicPr>
          <p:cNvPr id="7" name="Picture 9" descr="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590550" cy="590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200024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   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00024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50043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350043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1" grpId="0"/>
      <p:bldP spid="11" grpId="1"/>
      <p:bldP spid="11" grpId="2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Пословицы и поговорки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466631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Без языка и колокол нем.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По речи узнают человека.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Доброе слово дом построит, а злое разрушает.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Умей вовремя сказать, умей вовремя и промолчать.</a:t>
            </a:r>
            <a:endParaRPr lang="ru-RU" sz="3600" dirty="0"/>
          </a:p>
        </p:txBody>
      </p:sp>
      <p:pic>
        <p:nvPicPr>
          <p:cNvPr id="8" name="Picture 23" descr="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7" y="5072074"/>
            <a:ext cx="1321934" cy="1595437"/>
          </a:xfrm>
          <a:prstGeom prst="rect">
            <a:avLst/>
          </a:prstGeom>
          <a:noFill/>
        </p:spPr>
      </p:pic>
      <p:pic>
        <p:nvPicPr>
          <p:cNvPr id="10" name="Picture 27" descr="i?id=27964264&amp;to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07062"/>
            <a:ext cx="1285884" cy="959885"/>
          </a:xfrm>
          <a:prstGeom prst="rect">
            <a:avLst/>
          </a:prstGeom>
          <a:noFill/>
        </p:spPr>
      </p:pic>
      <p:pic>
        <p:nvPicPr>
          <p:cNvPr id="13" name="Picture 17" descr="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572140"/>
            <a:ext cx="1332730" cy="90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Кроссворд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9160"/>
          </a:xfrm>
        </p:spPr>
        <p:txBody>
          <a:bodyPr/>
          <a:lstStyle/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6" name="Picture 430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196" y="214290"/>
            <a:ext cx="1447804" cy="1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0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34272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offic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14287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3042" y="157161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А     З      Б      У     </a:t>
            </a:r>
            <a:r>
              <a:rPr lang="ru-RU" sz="2400" b="1" dirty="0" smtClean="0">
                <a:solidFill>
                  <a:srgbClr val="FF0000"/>
                </a:solidFill>
              </a:rPr>
              <a:t>К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221455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У     Ч      Е     </a:t>
            </a:r>
            <a:r>
              <a:rPr lang="ru-RU" sz="2400" b="1" dirty="0" smtClean="0">
                <a:solidFill>
                  <a:srgbClr val="FF0000"/>
                </a:solidFill>
              </a:rPr>
              <a:t>Н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И     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285749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У     Ч     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 Т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Е     Л      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3571876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Г    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Л    </a:t>
            </a:r>
            <a:r>
              <a:rPr lang="ru-RU" sz="2400" b="1" dirty="0" smtClean="0">
                <a:solidFill>
                  <a:schemeClr val="bg1"/>
                </a:solidFill>
              </a:rPr>
              <a:t> О    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У     С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428625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Б     У      К     В     </a:t>
            </a:r>
            <a:r>
              <a:rPr lang="ru-RU" sz="2400" b="1" dirty="0" smtClean="0">
                <a:solidFill>
                  <a:srgbClr val="FF0000"/>
                </a:solidFill>
              </a:rPr>
              <a:t>А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Р      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643702" y="357166"/>
          <a:ext cx="1790163" cy="365760"/>
        </p:xfrm>
        <a:graphic>
          <a:graphicData uri="http://schemas.openxmlformats.org/drawingml/2006/table">
            <a:tbl>
              <a:tblPr/>
              <a:tblGrid>
                <a:gridCol w="1790163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Picture 21" descr="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86454"/>
            <a:ext cx="1331500" cy="790578"/>
          </a:xfrm>
          <a:prstGeom prst="rect">
            <a:avLst/>
          </a:prstGeom>
          <a:noFill/>
        </p:spPr>
      </p:pic>
      <p:pic>
        <p:nvPicPr>
          <p:cNvPr id="27" name="Picture 430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500678"/>
            <a:ext cx="134272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Group 2"/>
          <p:cNvGraphicFramePr>
            <a:graphicFrameLocks noGrp="1"/>
          </p:cNvGraphicFramePr>
          <p:nvPr/>
        </p:nvGraphicFramePr>
        <p:xfrm>
          <a:off x="1500166" y="1428736"/>
          <a:ext cx="6096000" cy="335438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571500"/>
                <a:gridCol w="647700"/>
                <a:gridCol w="609600"/>
                <a:gridCol w="609600"/>
                <a:gridCol w="647700"/>
                <a:gridCol w="571500"/>
                <a:gridCol w="6096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8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noFill/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40542 C 0.12153 0.39223 0.11719 0.40634 0.12448 0.39293 C 0.13108 0.38067 0.12952 0.37813 0.14045 0.36957 C 0.1474 0.35685 0.154 0.35592 0.16424 0.34852 C 0.16754 0.34621 0.17032 0.34228 0.17379 0.33997 C 0.17674 0.33789 0.18021 0.33742 0.18334 0.3358 C 0.18959 0.33234 0.1967 0.32609 0.20226 0.321 C 0.20608 0.31753 0.21302 0.30851 0.21667 0.3062 C 0.22066 0.30389 0.22934 0.30181 0.22934 0.30204 C 0.23334 0.31846 0.22934 0.30019 0.23247 0.3358 C 0.23334 0.34575 0.23681 0.35592 0.23889 0.36541 C 0.24063 0.37304 0.24427 0.38275 0.25 0.38645 C 0.25278 0.3883 0.25625 0.38784 0.25938 0.38853 C 0.26667 0.39246 0.2724 0.39501 0.28004 0.39709 C 0.31407 0.39362 0.31077 0.39963 0.32934 0.38853 C 0.3375 0.38368 0.3441 0.37604 0.35157 0.36957 C 0.3632 0.35963 0.36337 0.36448 0.37223 0.35269 C 0.37952 0.34297 0.3842 0.33511 0.39445 0.33141 C 0.39966 0.32679 0.40452 0.32563 0.41025 0.32308 C 0.41077 0.32308 0.42726 0.3247 0.43091 0.32725 C 0.43941 0.33303 0.4448 0.34367 0.45469 0.34852 C 0.45851 0.35338 0.46285 0.35754 0.4658 0.36333 C 0.47084 0.37281 0.47535 0.38321 0.48004 0.39293 C 0.48125 0.3957 0.48438 0.39547 0.48646 0.39709 C 0.49757 0.40611 0.48802 0.40125 0.49757 0.40542 C 0.51719 0.40333 0.53664 0.40172 0.55625 0.39917 C 0.56927 0.39755 0.58125 0.38576 0.59271 0.37813 C 0.60261 0.3587 0.58698 0.38668 0.60365 0.36749 C 0.60573 0.36541 0.60573 0.36148 0.60712 0.35893 C 0.61632 0.34159 0.60712 0.36541 0.61667 0.34413 C 0.61841 0.33997 0.61927 0.33511 0.62136 0.33141 C 0.62778 0.32008 0.63351 0.31915 0.64045 0.31037 C 0.66146 0.31291 0.65903 0.31245 0.67535 0.32308 C 0.67813 0.33395 0.68646 0.33881 0.69271 0.34621 C 0.69931 0.35407 0.7033 0.36124 0.71025 0.36749 C 0.71355 0.37512 0.71684 0.38275 0.7198 0.39061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1447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38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Вот настал момент прощанья,</a:t>
            </a:r>
          </a:p>
          <a:p>
            <a:pPr>
              <a:buNone/>
            </a:pPr>
            <a:r>
              <a:rPr lang="ru-RU" sz="4400" dirty="0" smtClean="0"/>
              <a:t>Будет краткой наша речь:</a:t>
            </a:r>
          </a:p>
          <a:p>
            <a:pPr>
              <a:buNone/>
            </a:pPr>
            <a:r>
              <a:rPr lang="ru-RU" sz="4400" dirty="0" smtClean="0"/>
              <a:t>Поздравляем грамотеев,</a:t>
            </a:r>
          </a:p>
          <a:p>
            <a:pPr>
              <a:buNone/>
            </a:pPr>
            <a:r>
              <a:rPr lang="ru-RU" sz="4400" dirty="0" smtClean="0"/>
              <a:t>До счастливых новых встреч!</a:t>
            </a:r>
          </a:p>
          <a:p>
            <a:pPr>
              <a:buNone/>
            </a:pPr>
            <a:r>
              <a:rPr lang="ru-RU" sz="4400" dirty="0" smtClean="0"/>
              <a:t>Книг прекрасных очень много,</a:t>
            </a:r>
          </a:p>
          <a:p>
            <a:pPr>
              <a:buNone/>
            </a:pPr>
            <a:r>
              <a:rPr lang="ru-RU" sz="4400" dirty="0" smtClean="0"/>
              <a:t>Постарайтесь их беречь!</a:t>
            </a:r>
            <a:endParaRPr lang="ru-RU" sz="4400" dirty="0"/>
          </a:p>
        </p:txBody>
      </p:sp>
      <p:pic>
        <p:nvPicPr>
          <p:cNvPr id="7" name="Picture 23" descr="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4950"/>
            <a:ext cx="1361384" cy="1643050"/>
          </a:xfrm>
          <a:prstGeom prst="rect">
            <a:avLst/>
          </a:prstGeom>
          <a:noFill/>
        </p:spPr>
      </p:pic>
      <p:pic>
        <p:nvPicPr>
          <p:cNvPr id="9" name="Picture 17" descr="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86322"/>
            <a:ext cx="146531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збука\7987349_6743174_5435811_Zolushk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569" y="6858000"/>
            <a:ext cx="2102431" cy="288606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025">
            <a:off x="7525582" y="33549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5530">
            <a:off x="7309682" y="870162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0833">
            <a:off x="7812920" y="654262"/>
            <a:ext cx="103981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9247">
            <a:off x="8359020" y="1014624"/>
            <a:ext cx="78581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7059">
            <a:off x="7093781" y="1916550"/>
            <a:ext cx="103981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0215">
            <a:off x="8414582" y="2167149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28901">
            <a:off x="7957382" y="1949662"/>
            <a:ext cx="78581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0833">
            <a:off x="7525582" y="2871831"/>
            <a:ext cx="1039813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9247">
            <a:off x="8173282" y="3592556"/>
            <a:ext cx="78581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5530">
            <a:off x="7452557" y="3376656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025">
            <a:off x="7741482" y="4240256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 descr="6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94"/>
            <a:ext cx="2295525" cy="218122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20752235">
            <a:off x="1768659" y="3021531"/>
            <a:ext cx="6120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новых встреч!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23913 C -0.09774 -0.24723 -0.0967 -0.25417 -0.09549 -0.26295 C -0.09618 -0.29047 -0.09201 -0.34644 -0.11042 -0.37234 C -0.11476 -0.3883 -0.10885 -0.36887 -0.11493 -0.38229 C -0.11892 -0.39108 -0.12031 -0.39825 -0.12691 -0.40403 C -0.1316 -0.41374 -0.13958 -0.42045 -0.14774 -0.42392 C -0.175 -0.46023 -0.21215 -0.46855 -0.24931 -0.47364 C -0.27014 -0.48104 -0.28993 -0.47665 -0.31198 -0.47572 C -0.33993 -0.47133 -0.32899 -0.4741 -0.34479 -0.46971 C -0.46597 -0.47156 -0.44583 -0.45467 -0.50156 -0.47757 C -0.50295 -0.47896 -0.50434 -0.48035 -0.5059 -0.4815 C -0.50729 -0.48243 -0.50903 -0.48243 -0.51042 -0.48358 C -0.52101 -0.49307 -0.5092 -0.48728 -0.51944 -0.49145 C -0.52691 -0.49838 -0.53316 -0.50602 -0.54028 -0.51342 C -0.54844 -0.52174 -0.5566 -0.52984 -0.56424 -0.53932 C -0.56615 -0.54741 -0.56806 -0.55528 -0.57014 -0.56314 C -0.56962 -0.57239 -0.56944 -0.58164 -0.56858 -0.59089 C -0.56771 -0.60084 -0.56389 -0.61078 -0.56267 -0.62072 C -0.56024 -0.64061 -0.56024 -0.6612 -0.55521 -0.68039 C -0.55608 -0.70213 -0.55486 -0.72202 -0.56424 -0.74006 C -0.56667 -0.75047 -0.56406 -0.74237 -0.57014 -0.75208 C -0.57708 -0.76319 -0.58333 -0.77937 -0.5941 -0.78377 C -0.60208 -0.79117 -0.60729 -0.79394 -0.61649 -0.79764 C -0.6217 -0.80273 -0.62552 -0.80273 -0.63142 -0.80574 C -0.64497 -0.81245 -0.65712 -0.8173 -0.6717 -0.81961 C -0.67882 -0.82308 -0.68785 -0.82748 -0.69549 -0.8274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Словари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16" y="500042"/>
            <a:ext cx="2000264" cy="3091317"/>
          </a:xfrm>
        </p:spPr>
      </p:pic>
      <p:pic>
        <p:nvPicPr>
          <p:cNvPr id="7" name="Содержимое 6" descr="15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55750" y="4643446"/>
            <a:ext cx="1988250" cy="2214554"/>
          </a:xfrm>
        </p:spPr>
      </p:pic>
      <p:pic>
        <p:nvPicPr>
          <p:cNvPr id="51203" name="Picture 3" descr="C:\Documents and Settings\asus\Мои документы\Мои рисунки\Азбука\уке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1848" y="1643050"/>
            <a:ext cx="1956826" cy="3024186"/>
          </a:xfrm>
          <a:prstGeom prst="rect">
            <a:avLst/>
          </a:prstGeom>
          <a:noFill/>
        </p:spPr>
      </p:pic>
      <p:pic>
        <p:nvPicPr>
          <p:cNvPr id="51204" name="Picture 4" descr="C:\Documents and Settings\asus\Мои документы\Мои рисунки\Азбука\пролдж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786058"/>
            <a:ext cx="1888237" cy="2667002"/>
          </a:xfrm>
          <a:prstGeom prst="rect">
            <a:avLst/>
          </a:prstGeom>
          <a:noFill/>
        </p:spPr>
      </p:pic>
      <p:pic>
        <p:nvPicPr>
          <p:cNvPr id="51205" name="Picture 5" descr="C:\Documents and Settings\asus\Мои документы\Мои рисунки\Азбука\смить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00372"/>
            <a:ext cx="2143107" cy="247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312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Стихи о человеке и его словах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214422"/>
            <a:ext cx="6143668" cy="535785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sz="3600" dirty="0" smtClean="0"/>
              <a:t>Слова бывают разные,</a:t>
            </a:r>
          </a:p>
          <a:p>
            <a:pPr algn="l"/>
            <a:r>
              <a:rPr lang="ru-RU" sz="3600" dirty="0" smtClean="0"/>
              <a:t> Слова бывают всякие,</a:t>
            </a:r>
          </a:p>
          <a:p>
            <a:pPr algn="l"/>
            <a:r>
              <a:rPr lang="ru-RU" sz="3600" dirty="0" smtClean="0"/>
              <a:t> Слова бывают ясные,</a:t>
            </a:r>
          </a:p>
          <a:p>
            <a:pPr algn="l"/>
            <a:r>
              <a:rPr lang="ru-RU" sz="3600" dirty="0" smtClean="0"/>
              <a:t> Твёрдые и мягкие,</a:t>
            </a:r>
          </a:p>
          <a:p>
            <a:pPr algn="l"/>
            <a:r>
              <a:rPr lang="ru-RU" sz="3600" dirty="0" smtClean="0"/>
              <a:t> Слова бывают смелые, </a:t>
            </a:r>
          </a:p>
          <a:p>
            <a:pPr algn="l"/>
            <a:r>
              <a:rPr lang="ru-RU" sz="3600" dirty="0" smtClean="0"/>
              <a:t> Упрямые. Суровые,</a:t>
            </a:r>
          </a:p>
          <a:p>
            <a:pPr algn="l"/>
            <a:r>
              <a:rPr lang="ru-RU" sz="3600" dirty="0" smtClean="0"/>
              <a:t> Но непременно дело</a:t>
            </a:r>
          </a:p>
          <a:p>
            <a:pPr algn="l"/>
            <a:r>
              <a:rPr lang="ru-RU" sz="3600" dirty="0" smtClean="0"/>
              <a:t> Стоит за каждым словом.</a:t>
            </a:r>
            <a:endParaRPr lang="ru-RU" sz="3600" dirty="0"/>
          </a:p>
        </p:txBody>
      </p:sp>
      <p:pic>
        <p:nvPicPr>
          <p:cNvPr id="4" name="Picture 16" descr="бабоч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0037">
            <a:off x="6879304" y="4390810"/>
            <a:ext cx="2709048" cy="2230009"/>
          </a:xfrm>
          <a:prstGeom prst="rect">
            <a:avLst/>
          </a:prstGeom>
          <a:noFill/>
        </p:spPr>
      </p:pic>
      <p:pic>
        <p:nvPicPr>
          <p:cNvPr id="6" name="Picture 13" descr="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4357694"/>
            <a:ext cx="2295525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СТИХИ О ЧЕЛОВЕКЕ И ЕГО СЛОВАХ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857232"/>
            <a:ext cx="6572296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Много слов на свете,</a:t>
            </a:r>
          </a:p>
          <a:p>
            <a:pPr>
              <a:buNone/>
            </a:pPr>
            <a:r>
              <a:rPr lang="ru-RU" sz="3600" dirty="0" smtClean="0"/>
              <a:t>Много дел на свете,</a:t>
            </a:r>
          </a:p>
          <a:p>
            <a:pPr>
              <a:buNone/>
            </a:pPr>
            <a:r>
              <a:rPr lang="ru-RU" sz="3600" dirty="0" smtClean="0"/>
              <a:t>Если дела нету – </a:t>
            </a:r>
          </a:p>
          <a:p>
            <a:pPr>
              <a:buNone/>
            </a:pPr>
            <a:r>
              <a:rPr lang="ru-RU" sz="3600" dirty="0" smtClean="0"/>
              <a:t>Слово – это ветер.</a:t>
            </a:r>
          </a:p>
          <a:p>
            <a:pPr>
              <a:buNone/>
            </a:pPr>
            <a:r>
              <a:rPr lang="ru-RU" sz="3600" dirty="0" smtClean="0"/>
              <a:t>Слово улетает, </a:t>
            </a:r>
          </a:p>
          <a:p>
            <a:pPr>
              <a:buNone/>
            </a:pPr>
            <a:r>
              <a:rPr lang="ru-RU" sz="3600" dirty="0" smtClean="0"/>
              <a:t>Не поймаешь снова…</a:t>
            </a:r>
          </a:p>
          <a:p>
            <a:pPr>
              <a:buNone/>
            </a:pPr>
            <a:r>
              <a:rPr lang="ru-RU" sz="3600" dirty="0" smtClean="0"/>
              <a:t>Человек без дела – </a:t>
            </a:r>
          </a:p>
          <a:p>
            <a:pPr>
              <a:buNone/>
            </a:pPr>
            <a:r>
              <a:rPr lang="ru-RU" sz="3600" dirty="0" smtClean="0"/>
              <a:t>Человек без слова!</a:t>
            </a:r>
          </a:p>
          <a:p>
            <a:pPr>
              <a:buNone/>
            </a:pPr>
            <a:r>
              <a:rPr lang="ru-RU" sz="3600" dirty="0" smtClean="0"/>
              <a:t>                   </a:t>
            </a:r>
            <a:r>
              <a:rPr lang="ru-RU" dirty="0" smtClean="0"/>
              <a:t>С. Баруздин</a:t>
            </a:r>
          </a:p>
        </p:txBody>
      </p:sp>
      <p:pic>
        <p:nvPicPr>
          <p:cNvPr id="4" name="Picture 16" descr="бабоч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6647">
            <a:off x="6861847" y="4481853"/>
            <a:ext cx="2447136" cy="2014411"/>
          </a:xfrm>
          <a:prstGeom prst="rect">
            <a:avLst/>
          </a:prstGeom>
          <a:noFill/>
        </p:spPr>
      </p:pic>
      <p:pic>
        <p:nvPicPr>
          <p:cNvPr id="17" name="Picture 13" descr="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2295525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Отгадай сказочного героя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2226" name="Picture 2" descr="C:\Documents and Settings\asus\Мои документы\Мои рисунки\Азбука\апроленгш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1366497" cy="1352553"/>
          </a:xfrm>
          <a:prstGeom prst="rect">
            <a:avLst/>
          </a:prstGeom>
          <a:noFill/>
        </p:spPr>
      </p:pic>
      <p:pic>
        <p:nvPicPr>
          <p:cNvPr id="52227" name="Picture 3" descr="C:\Documents and Settings\asus\Мои документы\Мои рисунки\Азбука\Ilj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1357322" cy="2316053"/>
          </a:xfrm>
          <a:prstGeom prst="rect">
            <a:avLst/>
          </a:prstGeom>
          <a:noFill/>
        </p:spPr>
      </p:pic>
      <p:pic>
        <p:nvPicPr>
          <p:cNvPr id="52228" name="Picture 4" descr="C:\Documents and Settings\asus\Мои документы\Мои рисунки\Азбука\buraglavna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428736"/>
            <a:ext cx="1743075" cy="1914525"/>
          </a:xfrm>
          <a:prstGeom prst="rect">
            <a:avLst/>
          </a:prstGeom>
          <a:noFill/>
        </p:spPr>
      </p:pic>
      <p:pic>
        <p:nvPicPr>
          <p:cNvPr id="52229" name="Picture 5" descr="C:\Documents and Settings\asus\Мои документы\Мои рисунки\Азбука\seraya_she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71612"/>
            <a:ext cx="2529422" cy="1933577"/>
          </a:xfrm>
          <a:prstGeom prst="rect">
            <a:avLst/>
          </a:prstGeom>
          <a:noFill/>
        </p:spPr>
      </p:pic>
      <p:pic>
        <p:nvPicPr>
          <p:cNvPr id="52230" name="Picture 6" descr="C:\Documents and Settings\asus\Мои документы\Мои рисунки\Азбука\нгшщзх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357694"/>
            <a:ext cx="1857388" cy="1665458"/>
          </a:xfrm>
          <a:prstGeom prst="rect">
            <a:avLst/>
          </a:prstGeom>
          <a:noFill/>
        </p:spPr>
      </p:pic>
      <p:pic>
        <p:nvPicPr>
          <p:cNvPr id="52231" name="Picture 7" descr="C:\Documents and Settings\asus\Мои документы\Мои рисунки\kolob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357694"/>
            <a:ext cx="2095848" cy="15500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328612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3571876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42900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3500438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5934670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593467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" name="Picture 429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5929330"/>
            <a:ext cx="733424" cy="7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29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"/>
            <a:ext cx="706675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29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0"/>
            <a:ext cx="733424" cy="7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29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29330"/>
            <a:ext cx="733424" cy="7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Первоучители словенские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3250" name="Picture 2" descr="C:\Documents and Settings\asus\Мои документы\Мои рисунки\Азбука\ib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2981325" cy="4286250"/>
          </a:xfrm>
          <a:prstGeom prst="rect">
            <a:avLst/>
          </a:prstGeom>
          <a:noFill/>
        </p:spPr>
      </p:pic>
      <p:pic>
        <p:nvPicPr>
          <p:cNvPr id="53251" name="Picture 3" descr="C:\Documents and Settings\asus\Мои документы\Мои рисунки\Азбука\итьбю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038600" cy="3923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Церковно-славянская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АЗБУКА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Picture 4" descr="C:\Documents and Settings\asus\Мои документы\Мои рисунки\Азбука\C_0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2139156"/>
            <a:ext cx="2705100" cy="3448050"/>
          </a:xfrm>
          <a:prstGeom prst="rect">
            <a:avLst/>
          </a:prstGeom>
          <a:noFill/>
        </p:spPr>
      </p:pic>
      <p:pic>
        <p:nvPicPr>
          <p:cNvPr id="54274" name="Picture 2" descr="C:\Documents and Settings\asus\Мои документы\Мои рисунки\Азбука\azbu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497" y="1600200"/>
            <a:ext cx="34520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Первоучители словенские</a:t>
            </a:r>
            <a:endParaRPr lang="ru-RU" dirty="0"/>
          </a:p>
        </p:txBody>
      </p:sp>
      <p:pic>
        <p:nvPicPr>
          <p:cNvPr id="55298" name="Picture 2" descr="C:\Documents and Settings\asus\Мои документы\Мои рисунки\Азбука\SerpZarKolomna11-120607_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21" y="1600200"/>
            <a:ext cx="3383157" cy="4525963"/>
          </a:xfrm>
          <a:prstGeom prst="rect">
            <a:avLst/>
          </a:prstGeom>
          <a:noFill/>
        </p:spPr>
      </p:pic>
      <p:pic>
        <p:nvPicPr>
          <p:cNvPr id="55299" name="Picture 3" descr="C:\Documents and Settings\asus\Мои документы\Мои рисунки\Азбука\87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394" y="1928802"/>
            <a:ext cx="3453820" cy="378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 истории букварей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6322" name="Picture 2" descr="C:\Documents and Settings\asus\Мои документы\Мои рисунки\Азбука\1870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175000" cy="4445000"/>
          </a:xfrm>
          <a:prstGeom prst="rect">
            <a:avLst/>
          </a:prstGeom>
          <a:noFill/>
        </p:spPr>
      </p:pic>
      <p:pic>
        <p:nvPicPr>
          <p:cNvPr id="56324" name="Picture 4" descr="C:\Documents and Settings\asus\Мои документы\Мои рисунки\Азбука\z5_ap64_vn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00240"/>
            <a:ext cx="3214710" cy="4275586"/>
          </a:xfrm>
          <a:prstGeom prst="rect">
            <a:avLst/>
          </a:prstGeom>
          <a:noFill/>
        </p:spPr>
      </p:pic>
      <p:pic>
        <p:nvPicPr>
          <p:cNvPr id="56323" name="Picture 3" descr="C:\Documents and Settings\asus\Мои документы\Мои рисунки\Азбука\Fedor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214422"/>
            <a:ext cx="1857388" cy="2435243"/>
          </a:xfrm>
          <a:prstGeom prst="rect">
            <a:avLst/>
          </a:prstGeom>
          <a:noFill/>
        </p:spPr>
      </p:pic>
      <p:pic>
        <p:nvPicPr>
          <p:cNvPr id="8" name="Picture 5" descr="C:\Documents and Settings\asus\Мои документы\Мои рисунки\Азбука\181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786190"/>
            <a:ext cx="1857356" cy="293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764</TotalTime>
  <Words>309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 Прощание с Азбукой</vt:lpstr>
      <vt:lpstr>Словари</vt:lpstr>
      <vt:lpstr>Стихи о человеке и его словах</vt:lpstr>
      <vt:lpstr>СТИХИ О ЧЕЛОВЕКЕ И ЕГО СЛОВАХ</vt:lpstr>
      <vt:lpstr>Отгадай сказочного героя</vt:lpstr>
      <vt:lpstr>Первоучители словенские</vt:lpstr>
      <vt:lpstr>Церковно-славянская АЗБУКА</vt:lpstr>
      <vt:lpstr>Первоучители словенские</vt:lpstr>
      <vt:lpstr>Из истории букварей</vt:lpstr>
      <vt:lpstr>Из истории букварей</vt:lpstr>
      <vt:lpstr>Из истории букварей</vt:lpstr>
      <vt:lpstr>Буква заблудилась</vt:lpstr>
      <vt:lpstr>Буква заблудилась</vt:lpstr>
      <vt:lpstr>Буква заблудилась</vt:lpstr>
      <vt:lpstr>Пословицы и поговорки</vt:lpstr>
      <vt:lpstr>Кроссворд</vt:lpstr>
      <vt:lpstr> 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Азбукой</dc:title>
  <dc:creator>asus</dc:creator>
  <cp:lastModifiedBy>ч</cp:lastModifiedBy>
  <cp:revision>58</cp:revision>
  <dcterms:created xsi:type="dcterms:W3CDTF">2009-03-07T11:49:05Z</dcterms:created>
  <dcterms:modified xsi:type="dcterms:W3CDTF">2012-07-31T11:30:59Z</dcterms:modified>
</cp:coreProperties>
</file>