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7" r:id="rId2"/>
    <p:sldId id="258" r:id="rId3"/>
    <p:sldId id="259" r:id="rId4"/>
    <p:sldId id="292" r:id="rId5"/>
    <p:sldId id="260" r:id="rId6"/>
    <p:sldId id="287" r:id="rId7"/>
    <p:sldId id="273" r:id="rId8"/>
    <p:sldId id="270" r:id="rId9"/>
    <p:sldId id="263" r:id="rId10"/>
    <p:sldId id="275" r:id="rId11"/>
    <p:sldId id="293" r:id="rId12"/>
    <p:sldId id="264" r:id="rId13"/>
    <p:sldId id="283" r:id="rId14"/>
    <p:sldId id="289" r:id="rId15"/>
    <p:sldId id="291" r:id="rId16"/>
    <p:sldId id="266" r:id="rId17"/>
    <p:sldId id="294" r:id="rId18"/>
    <p:sldId id="285" r:id="rId19"/>
    <p:sldId id="295"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990000"/>
    <a:srgbClr val="990033"/>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495" autoAdjust="0"/>
    <p:restoredTop sz="94660"/>
  </p:normalViewPr>
  <p:slideViewPr>
    <p:cSldViewPr>
      <p:cViewPr varScale="1">
        <p:scale>
          <a:sx n="77" d="100"/>
          <a:sy n="77" d="100"/>
        </p:scale>
        <p:origin x="-571"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455555-F4FB-489E-B74A-5C248CF1A5FE}"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ru-RU"/>
        </a:p>
      </dgm:t>
    </dgm:pt>
    <dgm:pt modelId="{1F82D4D5-1003-41DB-8FAE-5A6C15B5FB1A}">
      <dgm:prSet phldrT="[Текст]"/>
      <dgm:spPr/>
      <dgm:t>
        <a:bodyPr/>
        <a:lstStyle/>
        <a:p>
          <a:r>
            <a:rPr lang="ru-RU" b="1" dirty="0" smtClean="0">
              <a:solidFill>
                <a:schemeClr val="tx1"/>
              </a:solidFill>
            </a:rPr>
            <a:t>Моральные запреты</a:t>
          </a:r>
          <a:endParaRPr lang="ru-RU" b="1" dirty="0">
            <a:solidFill>
              <a:schemeClr val="tx1"/>
            </a:solidFill>
          </a:endParaRPr>
        </a:p>
      </dgm:t>
    </dgm:pt>
    <dgm:pt modelId="{BA674243-38A9-4672-A48C-BBC86D62DECC}" type="parTrans" cxnId="{200916BE-8BA8-4265-81A3-EE86CC46DC97}">
      <dgm:prSet/>
      <dgm:spPr/>
      <dgm:t>
        <a:bodyPr/>
        <a:lstStyle/>
        <a:p>
          <a:endParaRPr lang="ru-RU"/>
        </a:p>
      </dgm:t>
    </dgm:pt>
    <dgm:pt modelId="{67A00540-AE2B-4AAA-95B4-578ED872431C}" type="sibTrans" cxnId="{200916BE-8BA8-4265-81A3-EE86CC46DC97}">
      <dgm:prSet/>
      <dgm:spPr/>
      <dgm:t>
        <a:bodyPr/>
        <a:lstStyle/>
        <a:p>
          <a:endParaRPr lang="ru-RU"/>
        </a:p>
      </dgm:t>
    </dgm:pt>
    <dgm:pt modelId="{001B5985-DEAE-42BD-A2E4-2A17B89DBAB9}">
      <dgm:prSet phldrT="[Текст]"/>
      <dgm:spPr>
        <a:solidFill>
          <a:schemeClr val="accent1">
            <a:hueOff val="0"/>
            <a:satOff val="0"/>
            <a:lumOff val="0"/>
            <a:alpha val="99000"/>
          </a:schemeClr>
        </a:solidFill>
      </dgm:spPr>
      <dgm:t>
        <a:bodyPr/>
        <a:lstStyle/>
        <a:p>
          <a:r>
            <a:rPr lang="ru-RU" b="1" dirty="0" smtClean="0">
              <a:solidFill>
                <a:schemeClr val="tx1"/>
              </a:solidFill>
            </a:rPr>
            <a:t>..помогают избежать зла</a:t>
          </a:r>
          <a:endParaRPr lang="ru-RU" b="1" dirty="0">
            <a:solidFill>
              <a:schemeClr val="tx1"/>
            </a:solidFill>
          </a:endParaRPr>
        </a:p>
      </dgm:t>
    </dgm:pt>
    <dgm:pt modelId="{0B4DFE89-09FC-47D1-B970-5D11BC8DFCDA}" type="parTrans" cxnId="{44167F5D-2A6B-4962-AB07-B165E84370C8}">
      <dgm:prSet/>
      <dgm:spPr/>
      <dgm:t>
        <a:bodyPr/>
        <a:lstStyle/>
        <a:p>
          <a:endParaRPr lang="ru-RU"/>
        </a:p>
      </dgm:t>
    </dgm:pt>
    <dgm:pt modelId="{0242AAD9-4FC6-4290-B661-36C3A8663929}" type="sibTrans" cxnId="{44167F5D-2A6B-4962-AB07-B165E84370C8}">
      <dgm:prSet/>
      <dgm:spPr/>
      <dgm:t>
        <a:bodyPr/>
        <a:lstStyle/>
        <a:p>
          <a:endParaRPr lang="ru-RU"/>
        </a:p>
      </dgm:t>
    </dgm:pt>
    <dgm:pt modelId="{BFDA54D7-F56C-436A-9FCC-EA321A953E8B}">
      <dgm:prSet phldrT="[Текст]"/>
      <dgm:spPr/>
      <dgm:t>
        <a:bodyPr/>
        <a:lstStyle/>
        <a:p>
          <a:r>
            <a:rPr lang="ru-RU" b="1" dirty="0" smtClean="0">
              <a:solidFill>
                <a:schemeClr val="tx1"/>
              </a:solidFill>
            </a:rPr>
            <a:t>..заставляют понимать и мыслить</a:t>
          </a:r>
          <a:endParaRPr lang="ru-RU" b="1" dirty="0">
            <a:solidFill>
              <a:schemeClr val="tx1"/>
            </a:solidFill>
          </a:endParaRPr>
        </a:p>
      </dgm:t>
    </dgm:pt>
    <dgm:pt modelId="{08035973-E2EA-4A05-B1E1-A5356302B6DA}" type="parTrans" cxnId="{C62D7BAB-2D91-45CB-B495-8780A91EE6A6}">
      <dgm:prSet/>
      <dgm:spPr/>
      <dgm:t>
        <a:bodyPr/>
        <a:lstStyle/>
        <a:p>
          <a:endParaRPr lang="ru-RU"/>
        </a:p>
      </dgm:t>
    </dgm:pt>
    <dgm:pt modelId="{2CCBDE89-7EAF-4AB8-B2E2-C8535DCB9F8A}" type="sibTrans" cxnId="{C62D7BAB-2D91-45CB-B495-8780A91EE6A6}">
      <dgm:prSet/>
      <dgm:spPr/>
      <dgm:t>
        <a:bodyPr/>
        <a:lstStyle/>
        <a:p>
          <a:endParaRPr lang="ru-RU"/>
        </a:p>
      </dgm:t>
    </dgm:pt>
    <dgm:pt modelId="{5F3632CF-1223-491B-A565-514B11C12D8F}">
      <dgm:prSet phldrT="[Текст]"/>
      <dgm:spPr/>
      <dgm:t>
        <a:bodyPr/>
        <a:lstStyle/>
        <a:p>
          <a:r>
            <a:rPr lang="ru-RU" b="1" dirty="0" smtClean="0">
              <a:solidFill>
                <a:schemeClr val="tx1"/>
              </a:solidFill>
            </a:rPr>
            <a:t>..призывают быть хорошими</a:t>
          </a:r>
          <a:endParaRPr lang="ru-RU" b="1" dirty="0">
            <a:solidFill>
              <a:schemeClr val="tx1"/>
            </a:solidFill>
          </a:endParaRPr>
        </a:p>
      </dgm:t>
    </dgm:pt>
    <dgm:pt modelId="{5928E85E-6B5E-4580-9DDE-3DC045C47995}" type="parTrans" cxnId="{A7C7EFFA-99D9-434A-ACBE-5403E01F0CA9}">
      <dgm:prSet/>
      <dgm:spPr/>
      <dgm:t>
        <a:bodyPr/>
        <a:lstStyle/>
        <a:p>
          <a:endParaRPr lang="ru-RU"/>
        </a:p>
      </dgm:t>
    </dgm:pt>
    <dgm:pt modelId="{CD34701C-BC51-40BB-BACF-3C8ABB99BE64}" type="sibTrans" cxnId="{A7C7EFFA-99D9-434A-ACBE-5403E01F0CA9}">
      <dgm:prSet/>
      <dgm:spPr/>
      <dgm:t>
        <a:bodyPr/>
        <a:lstStyle/>
        <a:p>
          <a:endParaRPr lang="ru-RU"/>
        </a:p>
      </dgm:t>
    </dgm:pt>
    <dgm:pt modelId="{BA0ECB5E-B1C4-493E-87ED-B7CAF1AD0F0F}">
      <dgm:prSet phldrT="[Текст]"/>
      <dgm:spPr/>
      <dgm:t>
        <a:bodyPr/>
        <a:lstStyle/>
        <a:p>
          <a:r>
            <a:rPr lang="ru-RU" b="1" dirty="0" smtClean="0">
              <a:solidFill>
                <a:schemeClr val="tx1"/>
              </a:solidFill>
            </a:rPr>
            <a:t>..помогают избавиться от искушения</a:t>
          </a:r>
          <a:endParaRPr lang="ru-RU" b="1" dirty="0">
            <a:solidFill>
              <a:schemeClr val="tx1"/>
            </a:solidFill>
          </a:endParaRPr>
        </a:p>
      </dgm:t>
    </dgm:pt>
    <dgm:pt modelId="{41C79CB1-1B76-4E73-859B-90C085429DB8}" type="parTrans" cxnId="{1E197206-2FD7-434A-8328-0B525DC7708D}">
      <dgm:prSet/>
      <dgm:spPr/>
      <dgm:t>
        <a:bodyPr/>
        <a:lstStyle/>
        <a:p>
          <a:endParaRPr lang="ru-RU"/>
        </a:p>
      </dgm:t>
    </dgm:pt>
    <dgm:pt modelId="{BF956181-B53B-4475-A3C3-B5A36F91B933}" type="sibTrans" cxnId="{1E197206-2FD7-434A-8328-0B525DC7708D}">
      <dgm:prSet/>
      <dgm:spPr/>
      <dgm:t>
        <a:bodyPr/>
        <a:lstStyle/>
        <a:p>
          <a:endParaRPr lang="ru-RU"/>
        </a:p>
      </dgm:t>
    </dgm:pt>
    <dgm:pt modelId="{E34163FF-8B95-47D7-85D8-50ADE009A394}">
      <dgm:prSet phldrT="[Текст]"/>
      <dgm:spPr/>
      <dgm:t>
        <a:bodyPr/>
        <a:lstStyle/>
        <a:p>
          <a:r>
            <a:rPr lang="ru-RU" b="1" dirty="0" smtClean="0">
              <a:solidFill>
                <a:schemeClr val="tx1"/>
              </a:solidFill>
            </a:rPr>
            <a:t>..ставят нас перед правильным выбором </a:t>
          </a:r>
          <a:endParaRPr lang="ru-RU" b="1" dirty="0">
            <a:solidFill>
              <a:schemeClr val="tx1"/>
            </a:solidFill>
          </a:endParaRPr>
        </a:p>
      </dgm:t>
    </dgm:pt>
    <dgm:pt modelId="{A8BC54AD-91BE-4159-B435-B3EC89FC6D23}" type="parTrans" cxnId="{A2B57435-6258-41D0-A880-DBB0E192B2F1}">
      <dgm:prSet/>
      <dgm:spPr/>
      <dgm:t>
        <a:bodyPr/>
        <a:lstStyle/>
        <a:p>
          <a:endParaRPr lang="ru-RU"/>
        </a:p>
      </dgm:t>
    </dgm:pt>
    <dgm:pt modelId="{70055CEB-E783-4CDC-9ED6-6696AA71256C}" type="sibTrans" cxnId="{A2B57435-6258-41D0-A880-DBB0E192B2F1}">
      <dgm:prSet/>
      <dgm:spPr/>
      <dgm:t>
        <a:bodyPr/>
        <a:lstStyle/>
        <a:p>
          <a:endParaRPr lang="ru-RU"/>
        </a:p>
      </dgm:t>
    </dgm:pt>
    <dgm:pt modelId="{7749883E-3200-436E-A08A-F4F62631F124}">
      <dgm:prSet/>
      <dgm:spPr/>
      <dgm:t>
        <a:bodyPr/>
        <a:lstStyle/>
        <a:p>
          <a:r>
            <a:rPr lang="ru-RU" b="1" dirty="0" smtClean="0">
              <a:solidFill>
                <a:schemeClr val="tx1"/>
              </a:solidFill>
            </a:rPr>
            <a:t>..дают установку: «Я этого не сделаю никогда»</a:t>
          </a:r>
          <a:endParaRPr lang="ru-RU" b="1" dirty="0">
            <a:solidFill>
              <a:schemeClr val="tx1"/>
            </a:solidFill>
          </a:endParaRPr>
        </a:p>
      </dgm:t>
    </dgm:pt>
    <dgm:pt modelId="{F107876F-5243-49A4-A539-FB03617391E0}" type="parTrans" cxnId="{3D406441-E8C4-4927-A93D-38929F3D06DB}">
      <dgm:prSet/>
      <dgm:spPr/>
      <dgm:t>
        <a:bodyPr/>
        <a:lstStyle/>
        <a:p>
          <a:endParaRPr lang="ru-RU"/>
        </a:p>
      </dgm:t>
    </dgm:pt>
    <dgm:pt modelId="{DB09B8C7-AA83-45AD-A0F4-9BB1F0F1A257}" type="sibTrans" cxnId="{3D406441-E8C4-4927-A93D-38929F3D06DB}">
      <dgm:prSet/>
      <dgm:spPr/>
      <dgm:t>
        <a:bodyPr/>
        <a:lstStyle/>
        <a:p>
          <a:endParaRPr lang="ru-RU"/>
        </a:p>
      </dgm:t>
    </dgm:pt>
    <dgm:pt modelId="{A6FC2273-5623-4BA6-BB05-1CDE5238866F}" type="pres">
      <dgm:prSet presAssocID="{E4455555-F4FB-489E-B74A-5C248CF1A5FE}" presName="cycle" presStyleCnt="0">
        <dgm:presLayoutVars>
          <dgm:chMax val="1"/>
          <dgm:dir/>
          <dgm:animLvl val="ctr"/>
          <dgm:resizeHandles val="exact"/>
        </dgm:presLayoutVars>
      </dgm:prSet>
      <dgm:spPr/>
      <dgm:t>
        <a:bodyPr/>
        <a:lstStyle/>
        <a:p>
          <a:endParaRPr lang="ru-RU"/>
        </a:p>
      </dgm:t>
    </dgm:pt>
    <dgm:pt modelId="{E8AE5894-0999-41DE-B816-37917DADF82C}" type="pres">
      <dgm:prSet presAssocID="{1F82D4D5-1003-41DB-8FAE-5A6C15B5FB1A}" presName="centerShape" presStyleLbl="node0" presStyleIdx="0" presStyleCnt="1"/>
      <dgm:spPr/>
      <dgm:t>
        <a:bodyPr/>
        <a:lstStyle/>
        <a:p>
          <a:endParaRPr lang="ru-RU"/>
        </a:p>
      </dgm:t>
    </dgm:pt>
    <dgm:pt modelId="{76774AFB-0AB9-4989-91F0-D674ABFC9D85}" type="pres">
      <dgm:prSet presAssocID="{0B4DFE89-09FC-47D1-B970-5D11BC8DFCDA}" presName="Name9" presStyleLbl="parChTrans1D2" presStyleIdx="0" presStyleCnt="6"/>
      <dgm:spPr/>
      <dgm:t>
        <a:bodyPr/>
        <a:lstStyle/>
        <a:p>
          <a:endParaRPr lang="ru-RU"/>
        </a:p>
      </dgm:t>
    </dgm:pt>
    <dgm:pt modelId="{752BD2A2-F9BC-4D44-BC10-531339092ACD}" type="pres">
      <dgm:prSet presAssocID="{0B4DFE89-09FC-47D1-B970-5D11BC8DFCDA}" presName="connTx" presStyleLbl="parChTrans1D2" presStyleIdx="0" presStyleCnt="6"/>
      <dgm:spPr/>
      <dgm:t>
        <a:bodyPr/>
        <a:lstStyle/>
        <a:p>
          <a:endParaRPr lang="ru-RU"/>
        </a:p>
      </dgm:t>
    </dgm:pt>
    <dgm:pt modelId="{5987AA7E-1FC8-4B4E-8EDB-3A1F76CDD41D}" type="pres">
      <dgm:prSet presAssocID="{001B5985-DEAE-42BD-A2E4-2A17B89DBAB9}" presName="node" presStyleLbl="node1" presStyleIdx="0" presStyleCnt="6" custRadScaleRad="101164" custRadScaleInc="-2171">
        <dgm:presLayoutVars>
          <dgm:bulletEnabled val="1"/>
        </dgm:presLayoutVars>
      </dgm:prSet>
      <dgm:spPr/>
      <dgm:t>
        <a:bodyPr/>
        <a:lstStyle/>
        <a:p>
          <a:endParaRPr lang="ru-RU"/>
        </a:p>
      </dgm:t>
    </dgm:pt>
    <dgm:pt modelId="{48124B23-768A-404B-8EDC-01766C159BD5}" type="pres">
      <dgm:prSet presAssocID="{08035973-E2EA-4A05-B1E1-A5356302B6DA}" presName="Name9" presStyleLbl="parChTrans1D2" presStyleIdx="1" presStyleCnt="6"/>
      <dgm:spPr/>
      <dgm:t>
        <a:bodyPr/>
        <a:lstStyle/>
        <a:p>
          <a:endParaRPr lang="ru-RU"/>
        </a:p>
      </dgm:t>
    </dgm:pt>
    <dgm:pt modelId="{FB578DDE-70AD-42DA-B3FF-AB32B4284C53}" type="pres">
      <dgm:prSet presAssocID="{08035973-E2EA-4A05-B1E1-A5356302B6DA}" presName="connTx" presStyleLbl="parChTrans1D2" presStyleIdx="1" presStyleCnt="6"/>
      <dgm:spPr/>
      <dgm:t>
        <a:bodyPr/>
        <a:lstStyle/>
        <a:p>
          <a:endParaRPr lang="ru-RU"/>
        </a:p>
      </dgm:t>
    </dgm:pt>
    <dgm:pt modelId="{EF49CFCA-A46B-4F7F-A6FD-5DDB0C9514D6}" type="pres">
      <dgm:prSet presAssocID="{BFDA54D7-F56C-436A-9FCC-EA321A953E8B}" presName="node" presStyleLbl="node1" presStyleIdx="1" presStyleCnt="6">
        <dgm:presLayoutVars>
          <dgm:bulletEnabled val="1"/>
        </dgm:presLayoutVars>
      </dgm:prSet>
      <dgm:spPr/>
      <dgm:t>
        <a:bodyPr/>
        <a:lstStyle/>
        <a:p>
          <a:endParaRPr lang="ru-RU"/>
        </a:p>
      </dgm:t>
    </dgm:pt>
    <dgm:pt modelId="{127C44FD-6EAB-4536-B912-65FC491FA49E}" type="pres">
      <dgm:prSet presAssocID="{5928E85E-6B5E-4580-9DDE-3DC045C47995}" presName="Name9" presStyleLbl="parChTrans1D2" presStyleIdx="2" presStyleCnt="6"/>
      <dgm:spPr/>
      <dgm:t>
        <a:bodyPr/>
        <a:lstStyle/>
        <a:p>
          <a:endParaRPr lang="ru-RU"/>
        </a:p>
      </dgm:t>
    </dgm:pt>
    <dgm:pt modelId="{66B010BA-DF4C-4F24-B7BA-B630A6B5549D}" type="pres">
      <dgm:prSet presAssocID="{5928E85E-6B5E-4580-9DDE-3DC045C47995}" presName="connTx" presStyleLbl="parChTrans1D2" presStyleIdx="2" presStyleCnt="6"/>
      <dgm:spPr/>
      <dgm:t>
        <a:bodyPr/>
        <a:lstStyle/>
        <a:p>
          <a:endParaRPr lang="ru-RU"/>
        </a:p>
      </dgm:t>
    </dgm:pt>
    <dgm:pt modelId="{D9EC981B-10AD-4529-AC1D-06671A32965B}" type="pres">
      <dgm:prSet presAssocID="{5F3632CF-1223-491B-A565-514B11C12D8F}" presName="node" presStyleLbl="node1" presStyleIdx="2" presStyleCnt="6">
        <dgm:presLayoutVars>
          <dgm:bulletEnabled val="1"/>
        </dgm:presLayoutVars>
      </dgm:prSet>
      <dgm:spPr/>
      <dgm:t>
        <a:bodyPr/>
        <a:lstStyle/>
        <a:p>
          <a:endParaRPr lang="ru-RU"/>
        </a:p>
      </dgm:t>
    </dgm:pt>
    <dgm:pt modelId="{536F1FBB-7E2B-469C-A17E-D940FFBC624B}" type="pres">
      <dgm:prSet presAssocID="{41C79CB1-1B76-4E73-859B-90C085429DB8}" presName="Name9" presStyleLbl="parChTrans1D2" presStyleIdx="3" presStyleCnt="6"/>
      <dgm:spPr/>
      <dgm:t>
        <a:bodyPr/>
        <a:lstStyle/>
        <a:p>
          <a:endParaRPr lang="ru-RU"/>
        </a:p>
      </dgm:t>
    </dgm:pt>
    <dgm:pt modelId="{D4AD61AC-7EEC-444F-968E-CB5CC6F8B294}" type="pres">
      <dgm:prSet presAssocID="{41C79CB1-1B76-4E73-859B-90C085429DB8}" presName="connTx" presStyleLbl="parChTrans1D2" presStyleIdx="3" presStyleCnt="6"/>
      <dgm:spPr/>
      <dgm:t>
        <a:bodyPr/>
        <a:lstStyle/>
        <a:p>
          <a:endParaRPr lang="ru-RU"/>
        </a:p>
      </dgm:t>
    </dgm:pt>
    <dgm:pt modelId="{0C7FFE7A-F8EE-42E9-889B-40446A73CDD6}" type="pres">
      <dgm:prSet presAssocID="{BA0ECB5E-B1C4-493E-87ED-B7CAF1AD0F0F}" presName="node" presStyleLbl="node1" presStyleIdx="3" presStyleCnt="6">
        <dgm:presLayoutVars>
          <dgm:bulletEnabled val="1"/>
        </dgm:presLayoutVars>
      </dgm:prSet>
      <dgm:spPr/>
      <dgm:t>
        <a:bodyPr/>
        <a:lstStyle/>
        <a:p>
          <a:endParaRPr lang="ru-RU"/>
        </a:p>
      </dgm:t>
    </dgm:pt>
    <dgm:pt modelId="{1716CFC8-C18B-48E7-82D8-3A6BA755EFAF}" type="pres">
      <dgm:prSet presAssocID="{A8BC54AD-91BE-4159-B435-B3EC89FC6D23}" presName="Name9" presStyleLbl="parChTrans1D2" presStyleIdx="4" presStyleCnt="6"/>
      <dgm:spPr/>
      <dgm:t>
        <a:bodyPr/>
        <a:lstStyle/>
        <a:p>
          <a:endParaRPr lang="ru-RU"/>
        </a:p>
      </dgm:t>
    </dgm:pt>
    <dgm:pt modelId="{2DF57630-0ECB-4F82-A6AE-C431B0A31E5B}" type="pres">
      <dgm:prSet presAssocID="{A8BC54AD-91BE-4159-B435-B3EC89FC6D23}" presName="connTx" presStyleLbl="parChTrans1D2" presStyleIdx="4" presStyleCnt="6"/>
      <dgm:spPr/>
      <dgm:t>
        <a:bodyPr/>
        <a:lstStyle/>
        <a:p>
          <a:endParaRPr lang="ru-RU"/>
        </a:p>
      </dgm:t>
    </dgm:pt>
    <dgm:pt modelId="{73D2AD5C-36F2-4B64-AA2F-5FC87CFED9BE}" type="pres">
      <dgm:prSet presAssocID="{E34163FF-8B95-47D7-85D8-50ADE009A394}" presName="node" presStyleLbl="node1" presStyleIdx="4" presStyleCnt="6">
        <dgm:presLayoutVars>
          <dgm:bulletEnabled val="1"/>
        </dgm:presLayoutVars>
      </dgm:prSet>
      <dgm:spPr/>
      <dgm:t>
        <a:bodyPr/>
        <a:lstStyle/>
        <a:p>
          <a:endParaRPr lang="ru-RU"/>
        </a:p>
      </dgm:t>
    </dgm:pt>
    <dgm:pt modelId="{BAC3C5D8-357D-47D1-B57D-1DD14127E271}" type="pres">
      <dgm:prSet presAssocID="{F107876F-5243-49A4-A539-FB03617391E0}" presName="Name9" presStyleLbl="parChTrans1D2" presStyleIdx="5" presStyleCnt="6"/>
      <dgm:spPr/>
      <dgm:t>
        <a:bodyPr/>
        <a:lstStyle/>
        <a:p>
          <a:endParaRPr lang="ru-RU"/>
        </a:p>
      </dgm:t>
    </dgm:pt>
    <dgm:pt modelId="{9EC41D87-52AB-4256-8EB4-5FCC2B4A4E76}" type="pres">
      <dgm:prSet presAssocID="{F107876F-5243-49A4-A539-FB03617391E0}" presName="connTx" presStyleLbl="parChTrans1D2" presStyleIdx="5" presStyleCnt="6"/>
      <dgm:spPr/>
      <dgm:t>
        <a:bodyPr/>
        <a:lstStyle/>
        <a:p>
          <a:endParaRPr lang="ru-RU"/>
        </a:p>
      </dgm:t>
    </dgm:pt>
    <dgm:pt modelId="{4A0F2FC3-BF84-4669-B80E-AA138F10DAE1}" type="pres">
      <dgm:prSet presAssocID="{7749883E-3200-436E-A08A-F4F62631F124}" presName="node" presStyleLbl="node1" presStyleIdx="5" presStyleCnt="6">
        <dgm:presLayoutVars>
          <dgm:bulletEnabled val="1"/>
        </dgm:presLayoutVars>
      </dgm:prSet>
      <dgm:spPr/>
      <dgm:t>
        <a:bodyPr/>
        <a:lstStyle/>
        <a:p>
          <a:endParaRPr lang="ru-RU"/>
        </a:p>
      </dgm:t>
    </dgm:pt>
  </dgm:ptLst>
  <dgm:cxnLst>
    <dgm:cxn modelId="{A6A34B8F-D230-4F89-B058-A1D929D21755}" type="presOf" srcId="{E34163FF-8B95-47D7-85D8-50ADE009A394}" destId="{73D2AD5C-36F2-4B64-AA2F-5FC87CFED9BE}" srcOrd="0" destOrd="0" presId="urn:microsoft.com/office/officeart/2005/8/layout/radial1"/>
    <dgm:cxn modelId="{B92FC10A-8251-4E05-B8AD-507C083E8330}" type="presOf" srcId="{A8BC54AD-91BE-4159-B435-B3EC89FC6D23}" destId="{2DF57630-0ECB-4F82-A6AE-C431B0A31E5B}" srcOrd="1" destOrd="0" presId="urn:microsoft.com/office/officeart/2005/8/layout/radial1"/>
    <dgm:cxn modelId="{CB7F0698-1496-4FA6-A8D8-B5A94F2E8D50}" type="presOf" srcId="{A8BC54AD-91BE-4159-B435-B3EC89FC6D23}" destId="{1716CFC8-C18B-48E7-82D8-3A6BA755EFAF}" srcOrd="0" destOrd="0" presId="urn:microsoft.com/office/officeart/2005/8/layout/radial1"/>
    <dgm:cxn modelId="{3B9D34E3-B6D3-4A8B-B3C1-E73B6EA9F8D0}" type="presOf" srcId="{5928E85E-6B5E-4580-9DDE-3DC045C47995}" destId="{127C44FD-6EAB-4536-B912-65FC491FA49E}" srcOrd="0" destOrd="0" presId="urn:microsoft.com/office/officeart/2005/8/layout/radial1"/>
    <dgm:cxn modelId="{C62D7BAB-2D91-45CB-B495-8780A91EE6A6}" srcId="{1F82D4D5-1003-41DB-8FAE-5A6C15B5FB1A}" destId="{BFDA54D7-F56C-436A-9FCC-EA321A953E8B}" srcOrd="1" destOrd="0" parTransId="{08035973-E2EA-4A05-B1E1-A5356302B6DA}" sibTransId="{2CCBDE89-7EAF-4AB8-B2E2-C8535DCB9F8A}"/>
    <dgm:cxn modelId="{3F792916-5F90-4A32-9146-30C56137A7BF}" type="presOf" srcId="{F107876F-5243-49A4-A539-FB03617391E0}" destId="{9EC41D87-52AB-4256-8EB4-5FCC2B4A4E76}" srcOrd="1" destOrd="0" presId="urn:microsoft.com/office/officeart/2005/8/layout/radial1"/>
    <dgm:cxn modelId="{1C9D341E-43E6-4269-86FD-AF2B29023551}" type="presOf" srcId="{08035973-E2EA-4A05-B1E1-A5356302B6DA}" destId="{FB578DDE-70AD-42DA-B3FF-AB32B4284C53}" srcOrd="1" destOrd="0" presId="urn:microsoft.com/office/officeart/2005/8/layout/radial1"/>
    <dgm:cxn modelId="{A2B57435-6258-41D0-A880-DBB0E192B2F1}" srcId="{1F82D4D5-1003-41DB-8FAE-5A6C15B5FB1A}" destId="{E34163FF-8B95-47D7-85D8-50ADE009A394}" srcOrd="4" destOrd="0" parTransId="{A8BC54AD-91BE-4159-B435-B3EC89FC6D23}" sibTransId="{70055CEB-E783-4CDC-9ED6-6696AA71256C}"/>
    <dgm:cxn modelId="{B66CAFD5-EDDE-4C6B-853E-E6A87B2B315B}" type="presOf" srcId="{BA0ECB5E-B1C4-493E-87ED-B7CAF1AD0F0F}" destId="{0C7FFE7A-F8EE-42E9-889B-40446A73CDD6}" srcOrd="0" destOrd="0" presId="urn:microsoft.com/office/officeart/2005/8/layout/radial1"/>
    <dgm:cxn modelId="{D52B69C1-545D-4788-852A-58B9FEFBBBBC}" type="presOf" srcId="{5928E85E-6B5E-4580-9DDE-3DC045C47995}" destId="{66B010BA-DF4C-4F24-B7BA-B630A6B5549D}" srcOrd="1" destOrd="0" presId="urn:microsoft.com/office/officeart/2005/8/layout/radial1"/>
    <dgm:cxn modelId="{D1AD59AB-F855-4D0D-924C-17993E572EE6}" type="presOf" srcId="{BFDA54D7-F56C-436A-9FCC-EA321A953E8B}" destId="{EF49CFCA-A46B-4F7F-A6FD-5DDB0C9514D6}" srcOrd="0" destOrd="0" presId="urn:microsoft.com/office/officeart/2005/8/layout/radial1"/>
    <dgm:cxn modelId="{5EB099FC-7A36-4DDE-B0C4-149BF3279142}" type="presOf" srcId="{001B5985-DEAE-42BD-A2E4-2A17B89DBAB9}" destId="{5987AA7E-1FC8-4B4E-8EDB-3A1F76CDD41D}" srcOrd="0" destOrd="0" presId="urn:microsoft.com/office/officeart/2005/8/layout/radial1"/>
    <dgm:cxn modelId="{44167F5D-2A6B-4962-AB07-B165E84370C8}" srcId="{1F82D4D5-1003-41DB-8FAE-5A6C15B5FB1A}" destId="{001B5985-DEAE-42BD-A2E4-2A17B89DBAB9}" srcOrd="0" destOrd="0" parTransId="{0B4DFE89-09FC-47D1-B970-5D11BC8DFCDA}" sibTransId="{0242AAD9-4FC6-4290-B661-36C3A8663929}"/>
    <dgm:cxn modelId="{200916BE-8BA8-4265-81A3-EE86CC46DC97}" srcId="{E4455555-F4FB-489E-B74A-5C248CF1A5FE}" destId="{1F82D4D5-1003-41DB-8FAE-5A6C15B5FB1A}" srcOrd="0" destOrd="0" parTransId="{BA674243-38A9-4672-A48C-BBC86D62DECC}" sibTransId="{67A00540-AE2B-4AAA-95B4-578ED872431C}"/>
    <dgm:cxn modelId="{FAFAB80C-51F1-4287-8289-726D8954DBE3}" type="presOf" srcId="{08035973-E2EA-4A05-B1E1-A5356302B6DA}" destId="{48124B23-768A-404B-8EDC-01766C159BD5}" srcOrd="0" destOrd="0" presId="urn:microsoft.com/office/officeart/2005/8/layout/radial1"/>
    <dgm:cxn modelId="{02A05199-0AF8-4CA2-BF57-1FBD1182F76D}" type="presOf" srcId="{7749883E-3200-436E-A08A-F4F62631F124}" destId="{4A0F2FC3-BF84-4669-B80E-AA138F10DAE1}" srcOrd="0" destOrd="0" presId="urn:microsoft.com/office/officeart/2005/8/layout/radial1"/>
    <dgm:cxn modelId="{CA220518-6276-41E4-BBF0-E25EB9EB0D96}" type="presOf" srcId="{E4455555-F4FB-489E-B74A-5C248CF1A5FE}" destId="{A6FC2273-5623-4BA6-BB05-1CDE5238866F}" srcOrd="0" destOrd="0" presId="urn:microsoft.com/office/officeart/2005/8/layout/radial1"/>
    <dgm:cxn modelId="{1E197206-2FD7-434A-8328-0B525DC7708D}" srcId="{1F82D4D5-1003-41DB-8FAE-5A6C15B5FB1A}" destId="{BA0ECB5E-B1C4-493E-87ED-B7CAF1AD0F0F}" srcOrd="3" destOrd="0" parTransId="{41C79CB1-1B76-4E73-859B-90C085429DB8}" sibTransId="{BF956181-B53B-4475-A3C3-B5A36F91B933}"/>
    <dgm:cxn modelId="{AA518936-C708-4FCD-B1F7-15AFC7EA7DA3}" type="presOf" srcId="{41C79CB1-1B76-4E73-859B-90C085429DB8}" destId="{536F1FBB-7E2B-469C-A17E-D940FFBC624B}" srcOrd="0" destOrd="0" presId="urn:microsoft.com/office/officeart/2005/8/layout/radial1"/>
    <dgm:cxn modelId="{295A7FD4-DD40-417B-9CC5-B5E260034481}" type="presOf" srcId="{1F82D4D5-1003-41DB-8FAE-5A6C15B5FB1A}" destId="{E8AE5894-0999-41DE-B816-37917DADF82C}" srcOrd="0" destOrd="0" presId="urn:microsoft.com/office/officeart/2005/8/layout/radial1"/>
    <dgm:cxn modelId="{D806B422-46D0-431B-8D2A-87432846E876}" type="presOf" srcId="{41C79CB1-1B76-4E73-859B-90C085429DB8}" destId="{D4AD61AC-7EEC-444F-968E-CB5CC6F8B294}" srcOrd="1" destOrd="0" presId="urn:microsoft.com/office/officeart/2005/8/layout/radial1"/>
    <dgm:cxn modelId="{D76243B6-C735-4F7A-8107-9CFB9E909B7B}" type="presOf" srcId="{F107876F-5243-49A4-A539-FB03617391E0}" destId="{BAC3C5D8-357D-47D1-B57D-1DD14127E271}" srcOrd="0" destOrd="0" presId="urn:microsoft.com/office/officeart/2005/8/layout/radial1"/>
    <dgm:cxn modelId="{0491ACBC-335E-41F8-925A-73364159D40C}" type="presOf" srcId="{0B4DFE89-09FC-47D1-B970-5D11BC8DFCDA}" destId="{752BD2A2-F9BC-4D44-BC10-531339092ACD}" srcOrd="1" destOrd="0" presId="urn:microsoft.com/office/officeart/2005/8/layout/radial1"/>
    <dgm:cxn modelId="{1A7D66A1-15B5-473A-B2F6-37432F2127F7}" type="presOf" srcId="{5F3632CF-1223-491B-A565-514B11C12D8F}" destId="{D9EC981B-10AD-4529-AC1D-06671A32965B}" srcOrd="0" destOrd="0" presId="urn:microsoft.com/office/officeart/2005/8/layout/radial1"/>
    <dgm:cxn modelId="{E57E1FE6-F588-4607-80FD-98921D7696E5}" type="presOf" srcId="{0B4DFE89-09FC-47D1-B970-5D11BC8DFCDA}" destId="{76774AFB-0AB9-4989-91F0-D674ABFC9D85}" srcOrd="0" destOrd="0" presId="urn:microsoft.com/office/officeart/2005/8/layout/radial1"/>
    <dgm:cxn modelId="{3D406441-E8C4-4927-A93D-38929F3D06DB}" srcId="{1F82D4D5-1003-41DB-8FAE-5A6C15B5FB1A}" destId="{7749883E-3200-436E-A08A-F4F62631F124}" srcOrd="5" destOrd="0" parTransId="{F107876F-5243-49A4-A539-FB03617391E0}" sibTransId="{DB09B8C7-AA83-45AD-A0F4-9BB1F0F1A257}"/>
    <dgm:cxn modelId="{A7C7EFFA-99D9-434A-ACBE-5403E01F0CA9}" srcId="{1F82D4D5-1003-41DB-8FAE-5A6C15B5FB1A}" destId="{5F3632CF-1223-491B-A565-514B11C12D8F}" srcOrd="2" destOrd="0" parTransId="{5928E85E-6B5E-4580-9DDE-3DC045C47995}" sibTransId="{CD34701C-BC51-40BB-BACF-3C8ABB99BE64}"/>
    <dgm:cxn modelId="{B3F596A1-3077-4F63-9058-DEA32C5C86FF}" type="presParOf" srcId="{A6FC2273-5623-4BA6-BB05-1CDE5238866F}" destId="{E8AE5894-0999-41DE-B816-37917DADF82C}" srcOrd="0" destOrd="0" presId="urn:microsoft.com/office/officeart/2005/8/layout/radial1"/>
    <dgm:cxn modelId="{907104AE-57E8-40D6-B079-6040CA1DB770}" type="presParOf" srcId="{A6FC2273-5623-4BA6-BB05-1CDE5238866F}" destId="{76774AFB-0AB9-4989-91F0-D674ABFC9D85}" srcOrd="1" destOrd="0" presId="urn:microsoft.com/office/officeart/2005/8/layout/radial1"/>
    <dgm:cxn modelId="{00118723-B40B-4F38-909A-D31493599529}" type="presParOf" srcId="{76774AFB-0AB9-4989-91F0-D674ABFC9D85}" destId="{752BD2A2-F9BC-4D44-BC10-531339092ACD}" srcOrd="0" destOrd="0" presId="urn:microsoft.com/office/officeart/2005/8/layout/radial1"/>
    <dgm:cxn modelId="{7CAFF7F2-B6E8-4013-8139-265BD6CA2ACD}" type="presParOf" srcId="{A6FC2273-5623-4BA6-BB05-1CDE5238866F}" destId="{5987AA7E-1FC8-4B4E-8EDB-3A1F76CDD41D}" srcOrd="2" destOrd="0" presId="urn:microsoft.com/office/officeart/2005/8/layout/radial1"/>
    <dgm:cxn modelId="{E47A3F12-AF79-43C0-A26C-A168DBBB9AEC}" type="presParOf" srcId="{A6FC2273-5623-4BA6-BB05-1CDE5238866F}" destId="{48124B23-768A-404B-8EDC-01766C159BD5}" srcOrd="3" destOrd="0" presId="urn:microsoft.com/office/officeart/2005/8/layout/radial1"/>
    <dgm:cxn modelId="{5D1F4FD3-F9F1-4D3D-BFF7-A40727ED4829}" type="presParOf" srcId="{48124B23-768A-404B-8EDC-01766C159BD5}" destId="{FB578DDE-70AD-42DA-B3FF-AB32B4284C53}" srcOrd="0" destOrd="0" presId="urn:microsoft.com/office/officeart/2005/8/layout/radial1"/>
    <dgm:cxn modelId="{2A9A6CAA-3B84-441D-940A-D2667DF2BACB}" type="presParOf" srcId="{A6FC2273-5623-4BA6-BB05-1CDE5238866F}" destId="{EF49CFCA-A46B-4F7F-A6FD-5DDB0C9514D6}" srcOrd="4" destOrd="0" presId="urn:microsoft.com/office/officeart/2005/8/layout/radial1"/>
    <dgm:cxn modelId="{2548798C-B3D2-44A4-9492-9CEC7761913A}" type="presParOf" srcId="{A6FC2273-5623-4BA6-BB05-1CDE5238866F}" destId="{127C44FD-6EAB-4536-B912-65FC491FA49E}" srcOrd="5" destOrd="0" presId="urn:microsoft.com/office/officeart/2005/8/layout/radial1"/>
    <dgm:cxn modelId="{1E7F6A57-A18F-401C-B785-D5182656D564}" type="presParOf" srcId="{127C44FD-6EAB-4536-B912-65FC491FA49E}" destId="{66B010BA-DF4C-4F24-B7BA-B630A6B5549D}" srcOrd="0" destOrd="0" presId="urn:microsoft.com/office/officeart/2005/8/layout/radial1"/>
    <dgm:cxn modelId="{9EA18771-616C-45FC-9CA5-BF9EF0196E2F}" type="presParOf" srcId="{A6FC2273-5623-4BA6-BB05-1CDE5238866F}" destId="{D9EC981B-10AD-4529-AC1D-06671A32965B}" srcOrd="6" destOrd="0" presId="urn:microsoft.com/office/officeart/2005/8/layout/radial1"/>
    <dgm:cxn modelId="{223C13CB-E48D-4B35-BD0D-6A8859C73BFB}" type="presParOf" srcId="{A6FC2273-5623-4BA6-BB05-1CDE5238866F}" destId="{536F1FBB-7E2B-469C-A17E-D940FFBC624B}" srcOrd="7" destOrd="0" presId="urn:microsoft.com/office/officeart/2005/8/layout/radial1"/>
    <dgm:cxn modelId="{77AFBF0F-622E-4326-8868-3BBC7B4FE33A}" type="presParOf" srcId="{536F1FBB-7E2B-469C-A17E-D940FFBC624B}" destId="{D4AD61AC-7EEC-444F-968E-CB5CC6F8B294}" srcOrd="0" destOrd="0" presId="urn:microsoft.com/office/officeart/2005/8/layout/radial1"/>
    <dgm:cxn modelId="{679B99AB-694A-4367-8AA0-0535D510D20B}" type="presParOf" srcId="{A6FC2273-5623-4BA6-BB05-1CDE5238866F}" destId="{0C7FFE7A-F8EE-42E9-889B-40446A73CDD6}" srcOrd="8" destOrd="0" presId="urn:microsoft.com/office/officeart/2005/8/layout/radial1"/>
    <dgm:cxn modelId="{25D2B5F7-15C1-4FAF-AFD6-B1EC56BDBCCA}" type="presParOf" srcId="{A6FC2273-5623-4BA6-BB05-1CDE5238866F}" destId="{1716CFC8-C18B-48E7-82D8-3A6BA755EFAF}" srcOrd="9" destOrd="0" presId="urn:microsoft.com/office/officeart/2005/8/layout/radial1"/>
    <dgm:cxn modelId="{21AD8878-AAD4-41B3-A7DB-9DC7F4E9218D}" type="presParOf" srcId="{1716CFC8-C18B-48E7-82D8-3A6BA755EFAF}" destId="{2DF57630-0ECB-4F82-A6AE-C431B0A31E5B}" srcOrd="0" destOrd="0" presId="urn:microsoft.com/office/officeart/2005/8/layout/radial1"/>
    <dgm:cxn modelId="{24760767-3E68-4702-B105-E0DBE0B2E2F6}" type="presParOf" srcId="{A6FC2273-5623-4BA6-BB05-1CDE5238866F}" destId="{73D2AD5C-36F2-4B64-AA2F-5FC87CFED9BE}" srcOrd="10" destOrd="0" presId="urn:microsoft.com/office/officeart/2005/8/layout/radial1"/>
    <dgm:cxn modelId="{4CDAA4F4-1F88-4597-B06A-0004403B5237}" type="presParOf" srcId="{A6FC2273-5623-4BA6-BB05-1CDE5238866F}" destId="{BAC3C5D8-357D-47D1-B57D-1DD14127E271}" srcOrd="11" destOrd="0" presId="urn:microsoft.com/office/officeart/2005/8/layout/radial1"/>
    <dgm:cxn modelId="{A8655E93-794C-4513-ACC3-766E62AA849E}" type="presParOf" srcId="{BAC3C5D8-357D-47D1-B57D-1DD14127E271}" destId="{9EC41D87-52AB-4256-8EB4-5FCC2B4A4E76}" srcOrd="0" destOrd="0" presId="urn:microsoft.com/office/officeart/2005/8/layout/radial1"/>
    <dgm:cxn modelId="{4EFAFE57-36FA-43C0-9E76-47D051325583}" type="presParOf" srcId="{A6FC2273-5623-4BA6-BB05-1CDE5238866F}" destId="{4A0F2FC3-BF84-4669-B80E-AA138F10DAE1}" srcOrd="12" destOrd="0" presId="urn:microsoft.com/office/officeart/2005/8/layout/radial1"/>
  </dgm:cxnLst>
  <dgm:bg/>
  <dgm:whole/>
</dgm:dataModel>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27.09.2012</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27.09.2012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27.09.2012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27.09.2012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27.09.2012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27.09.2012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27.09.2012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27.09.2012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B106E36-FD25-4E2D-B0AA-010F637433A0}" type="datetimeFigureOut">
              <a:rPr lang="ru-RU" smtClean="0"/>
              <a:pPr/>
              <a:t>27.09.2012</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27.09.2012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27.09.2012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B106E36-FD25-4E2D-B0AA-010F637433A0}" type="datetimeFigureOut">
              <a:rPr lang="ru-RU" smtClean="0"/>
              <a:pPr/>
              <a:t>27.09.2012</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25C68B6-61C2-468F-89AB-4B9F7531AA68}"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spd="slow">
    <p:wipe/>
  </p:transition>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6.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b="1" dirty="0" smtClean="0">
                <a:latin typeface="Monotype Corsiva" pitchFamily="66" charset="0"/>
              </a:rPr>
              <a:t/>
            </a:r>
            <a:br>
              <a:rPr lang="ru-RU" sz="3200" b="1" dirty="0" smtClean="0">
                <a:latin typeface="Monotype Corsiva" pitchFamily="66" charset="0"/>
              </a:rPr>
            </a:br>
            <a:r>
              <a:rPr lang="ru-RU" sz="3200" b="1" dirty="0" smtClean="0">
                <a:latin typeface="Monotype Corsiva" pitchFamily="66" charset="0"/>
              </a:rPr>
              <a:t>		</a:t>
            </a:r>
            <a:br>
              <a:rPr lang="ru-RU" sz="3200" b="1" dirty="0" smtClean="0">
                <a:latin typeface="Monotype Corsiva" pitchFamily="66" charset="0"/>
              </a:rPr>
            </a:br>
            <a:r>
              <a:rPr lang="ru-RU" sz="3200" b="1" dirty="0" smtClean="0">
                <a:latin typeface="Monotype Corsiva" pitchFamily="66" charset="0"/>
              </a:rPr>
              <a:t/>
            </a:r>
            <a:br>
              <a:rPr lang="ru-RU" sz="3200" b="1" dirty="0" smtClean="0">
                <a:latin typeface="Monotype Corsiva" pitchFamily="66" charset="0"/>
              </a:rPr>
            </a:br>
            <a:r>
              <a:rPr lang="ru-RU" sz="3200" b="1" dirty="0" smtClean="0">
                <a:latin typeface="Monotype Corsiva" pitchFamily="66" charset="0"/>
              </a:rPr>
              <a:t/>
            </a:r>
            <a:br>
              <a:rPr lang="ru-RU" sz="3200" b="1" dirty="0" smtClean="0">
                <a:latin typeface="Monotype Corsiva" pitchFamily="66" charset="0"/>
              </a:rPr>
            </a:br>
            <a:r>
              <a:rPr lang="ru-RU" sz="3200" b="1" dirty="0" smtClean="0">
                <a:latin typeface="Monotype Corsiva" pitchFamily="66" charset="0"/>
              </a:rPr>
              <a:t/>
            </a:r>
            <a:br>
              <a:rPr lang="ru-RU" sz="3200" b="1" dirty="0" smtClean="0">
                <a:latin typeface="Monotype Corsiva" pitchFamily="66" charset="0"/>
              </a:rPr>
            </a:br>
            <a:r>
              <a:rPr lang="ru-RU" sz="3200" b="1" dirty="0" smtClean="0">
                <a:latin typeface="Monotype Corsiva" pitchFamily="66" charset="0"/>
              </a:rPr>
              <a:t/>
            </a:r>
            <a:br>
              <a:rPr lang="ru-RU" sz="3200" b="1" dirty="0" smtClean="0">
                <a:latin typeface="Monotype Corsiva" pitchFamily="66" charset="0"/>
              </a:rPr>
            </a:br>
            <a:r>
              <a:rPr lang="ru-RU" sz="3200" b="1" dirty="0" smtClean="0">
                <a:latin typeface="Monotype Corsiva" pitchFamily="66" charset="0"/>
              </a:rPr>
              <a:t/>
            </a:r>
            <a:br>
              <a:rPr lang="ru-RU" sz="3200" b="1" dirty="0" smtClean="0">
                <a:latin typeface="Monotype Corsiva" pitchFamily="66" charset="0"/>
              </a:rPr>
            </a:br>
            <a:r>
              <a:rPr lang="ru-RU" sz="3200" b="1" dirty="0" smtClean="0">
                <a:latin typeface="Monotype Corsiva" pitchFamily="66" charset="0"/>
              </a:rPr>
              <a:t/>
            </a:r>
            <a:br>
              <a:rPr lang="ru-RU" sz="3200" b="1" dirty="0" smtClean="0">
                <a:latin typeface="Monotype Corsiva" pitchFamily="66" charset="0"/>
              </a:rPr>
            </a:br>
            <a:r>
              <a:rPr lang="ru-RU" sz="3200" b="1" dirty="0" smtClean="0">
                <a:latin typeface="Monotype Corsiva" pitchFamily="66" charset="0"/>
              </a:rPr>
              <a:t>	    </a:t>
            </a:r>
            <a:r>
              <a:rPr lang="ru-RU" sz="3200" dirty="0" smtClean="0"/>
              <a:t/>
            </a:r>
            <a:br>
              <a:rPr lang="ru-RU" sz="3200" dirty="0" smtClean="0"/>
            </a:br>
            <a:r>
              <a:rPr lang="ru-RU" sz="3200" dirty="0" smtClean="0"/>
              <a:t>	</a:t>
            </a:r>
            <a:r>
              <a:rPr lang="ru-RU" sz="3200" b="1" dirty="0" smtClean="0">
                <a:solidFill>
                  <a:srgbClr val="FF0000"/>
                </a:solidFill>
                <a:latin typeface="Monotype Corsiva" pitchFamily="66" charset="0"/>
              </a:rPr>
              <a:t>Подготовка к написанию сочинения по 		прочитанному тексту Ю.А. </a:t>
            </a:r>
            <a:r>
              <a:rPr lang="ru-RU" sz="3200" b="1" dirty="0" err="1" smtClean="0">
                <a:solidFill>
                  <a:srgbClr val="FF0000"/>
                </a:solidFill>
                <a:latin typeface="Monotype Corsiva" pitchFamily="66" charset="0"/>
              </a:rPr>
              <a:t>Шрейдера</a:t>
            </a:r>
            <a:r>
              <a:rPr lang="ru-RU" sz="3200" b="1" dirty="0" smtClean="0">
                <a:solidFill>
                  <a:srgbClr val="FF0000"/>
                </a:solidFill>
                <a:latin typeface="Monotype Corsiva" pitchFamily="66" charset="0"/>
              </a:rPr>
              <a:t>.</a:t>
            </a:r>
            <a:br>
              <a:rPr lang="ru-RU" sz="3200" b="1" dirty="0" smtClean="0">
                <a:solidFill>
                  <a:srgbClr val="FF0000"/>
                </a:solidFill>
                <a:latin typeface="Monotype Corsiva" pitchFamily="66" charset="0"/>
              </a:rPr>
            </a:br>
            <a:r>
              <a:rPr lang="ru-RU" sz="3200" b="1" dirty="0" smtClean="0">
                <a:solidFill>
                  <a:srgbClr val="FF0000"/>
                </a:solidFill>
                <a:latin typeface="Monotype Corsiva" pitchFamily="66" charset="0"/>
              </a:rPr>
              <a:t>		        </a:t>
            </a:r>
            <a:r>
              <a:rPr lang="ru-RU" sz="2000" dirty="0" smtClean="0">
                <a:solidFill>
                  <a:srgbClr val="FF0000"/>
                </a:solidFill>
                <a:latin typeface="Arial" pitchFamily="34" charset="0"/>
                <a:cs typeface="Arial" pitchFamily="34" charset="0"/>
              </a:rPr>
              <a:t>(Задание «С» ЕГЭ)</a:t>
            </a:r>
            <a:r>
              <a:rPr lang="ru-RU" sz="3200" b="1" dirty="0" smtClean="0">
                <a:solidFill>
                  <a:srgbClr val="FF0000"/>
                </a:solidFill>
                <a:latin typeface="Monotype Corsiva" pitchFamily="66" charset="0"/>
              </a:rPr>
              <a:t/>
            </a:r>
            <a:br>
              <a:rPr lang="ru-RU" sz="3200" b="1" dirty="0" smtClean="0">
                <a:solidFill>
                  <a:srgbClr val="FF0000"/>
                </a:solidFill>
                <a:latin typeface="Monotype Corsiva" pitchFamily="66" charset="0"/>
              </a:rPr>
            </a:br>
            <a:r>
              <a:rPr lang="ru-RU" sz="3200" b="1" dirty="0" smtClean="0">
                <a:solidFill>
                  <a:srgbClr val="FF0000"/>
                </a:solidFill>
                <a:latin typeface="Monotype Corsiva" pitchFamily="66" charset="0"/>
              </a:rPr>
              <a:t/>
            </a:r>
            <a:br>
              <a:rPr lang="ru-RU" sz="3200" b="1" dirty="0" smtClean="0">
                <a:solidFill>
                  <a:srgbClr val="FF0000"/>
                </a:solidFill>
                <a:latin typeface="Monotype Corsiva" pitchFamily="66" charset="0"/>
              </a:rPr>
            </a:br>
            <a:r>
              <a:rPr lang="ru-RU" sz="3200" b="1" dirty="0" smtClean="0">
                <a:solidFill>
                  <a:schemeClr val="tx1"/>
                </a:solidFill>
                <a:latin typeface="Monotype Corsiva" pitchFamily="66" charset="0"/>
              </a:rPr>
              <a:t/>
            </a:r>
            <a:br>
              <a:rPr lang="ru-RU" sz="3200" b="1" dirty="0" smtClean="0">
                <a:solidFill>
                  <a:schemeClr val="tx1"/>
                </a:solidFill>
                <a:latin typeface="Monotype Corsiva" pitchFamily="66" charset="0"/>
              </a:rPr>
            </a:br>
            <a:r>
              <a:rPr lang="ru-RU" sz="3200" b="1" dirty="0" smtClean="0">
                <a:solidFill>
                  <a:schemeClr val="tx1"/>
                </a:solidFill>
                <a:latin typeface="Monotype Corsiva" pitchFamily="66" charset="0"/>
              </a:rPr>
              <a:t>             </a:t>
            </a:r>
            <a:r>
              <a:rPr lang="ru-RU" sz="3200" b="1" dirty="0" smtClean="0">
                <a:solidFill>
                  <a:srgbClr val="00B050"/>
                </a:solidFill>
                <a:latin typeface="Monotype Corsiva" pitchFamily="66" charset="0"/>
              </a:rPr>
              <a:t>Прежде чем написать, я задаю себе три  </a:t>
            </a:r>
            <a:br>
              <a:rPr lang="ru-RU" sz="3200" b="1" dirty="0" smtClean="0">
                <a:solidFill>
                  <a:srgbClr val="00B050"/>
                </a:solidFill>
                <a:latin typeface="Monotype Corsiva" pitchFamily="66" charset="0"/>
              </a:rPr>
            </a:br>
            <a:r>
              <a:rPr lang="ru-RU" sz="3200" b="1" dirty="0" smtClean="0">
                <a:solidFill>
                  <a:srgbClr val="00B050"/>
                </a:solidFill>
                <a:latin typeface="Monotype Corsiva" pitchFamily="66" charset="0"/>
              </a:rPr>
              <a:t>              вопроса: что хочу написать, как  </a:t>
            </a:r>
            <a:br>
              <a:rPr lang="ru-RU" sz="3200" b="1" dirty="0" smtClean="0">
                <a:solidFill>
                  <a:srgbClr val="00B050"/>
                </a:solidFill>
                <a:latin typeface="Monotype Corsiva" pitchFamily="66" charset="0"/>
              </a:rPr>
            </a:br>
            <a:r>
              <a:rPr lang="ru-RU" sz="3200" b="1" dirty="0" smtClean="0">
                <a:solidFill>
                  <a:srgbClr val="00B050"/>
                </a:solidFill>
                <a:latin typeface="Monotype Corsiva" pitchFamily="66" charset="0"/>
              </a:rPr>
              <a:t>              написать и для чего написать.</a:t>
            </a:r>
            <a:br>
              <a:rPr lang="ru-RU" sz="3200" b="1" dirty="0" smtClean="0">
                <a:solidFill>
                  <a:srgbClr val="00B050"/>
                </a:solidFill>
                <a:latin typeface="Monotype Corsiva" pitchFamily="66" charset="0"/>
              </a:rPr>
            </a:br>
            <a:r>
              <a:rPr lang="ru-RU" sz="3200" b="1" dirty="0" smtClean="0">
                <a:solidFill>
                  <a:srgbClr val="00B050"/>
                </a:solidFill>
                <a:latin typeface="Monotype Corsiva" pitchFamily="66" charset="0"/>
              </a:rPr>
              <a:t>				                   М. Горький.</a:t>
            </a:r>
            <a:br>
              <a:rPr lang="ru-RU" sz="3200" b="1" dirty="0" smtClean="0">
                <a:solidFill>
                  <a:srgbClr val="00B050"/>
                </a:solidFill>
                <a:latin typeface="Monotype Corsiva" pitchFamily="66" charset="0"/>
              </a:rPr>
            </a:br>
            <a:endParaRPr lang="ru-RU" sz="3200" dirty="0">
              <a:solidFill>
                <a:srgbClr val="00B050"/>
              </a:solidFill>
            </a:endParaRPr>
          </a:p>
        </p:txBody>
      </p:sp>
      <p:pic>
        <p:nvPicPr>
          <p:cNvPr id="3" name="Рисунок 2"/>
          <p:cNvPicPr>
            <a:picLocks noChangeAspect="1"/>
          </p:cNvPicPr>
          <p:nvPr/>
        </p:nvPicPr>
        <p:blipFill>
          <a:blip r:embed="rId2"/>
          <a:srcRect/>
          <a:stretch>
            <a:fillRect/>
          </a:stretch>
        </p:blipFill>
        <p:spPr bwMode="auto">
          <a:xfrm>
            <a:off x="1071538" y="2786058"/>
            <a:ext cx="1470116" cy="1714512"/>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708392" cy="1143000"/>
          </a:xfrm>
        </p:spPr>
        <p:txBody>
          <a:bodyPr>
            <a:normAutofit fontScale="90000"/>
          </a:bodyPr>
          <a:lstStyle/>
          <a:p>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t>
            </a:r>
            <a:br>
              <a:rPr lang="ru-RU" sz="1400" dirty="0" smtClean="0"/>
            </a:br>
            <a:r>
              <a:rPr lang="ru-RU" sz="1400" dirty="0" smtClean="0"/>
              <a:t>		</a:t>
            </a:r>
            <a:r>
              <a:rPr lang="ru-RU" sz="2000" dirty="0" smtClean="0">
                <a:solidFill>
                  <a:schemeClr val="tx2"/>
                </a:solidFill>
              </a:rPr>
              <a:t>Мораль тем сильна, что формулирует абсолютные 		запреты, которые не следует преступать никогда. 			Иначе это не мораль, а беспомощный призыв быть 		хорошими…</a:t>
            </a:r>
            <a:br>
              <a:rPr lang="ru-RU" sz="2000" dirty="0" smtClean="0">
                <a:solidFill>
                  <a:schemeClr val="tx2"/>
                </a:solidFill>
              </a:rPr>
            </a:br>
            <a:r>
              <a:rPr lang="ru-RU" sz="2000" dirty="0" smtClean="0">
                <a:solidFill>
                  <a:schemeClr val="tx2"/>
                </a:solidFill>
              </a:rPr>
              <a:t>		Когда человек попадает в этически напряжённую </a:t>
            </a:r>
            <a:br>
              <a:rPr lang="ru-RU" sz="2000" dirty="0" smtClean="0">
                <a:solidFill>
                  <a:schemeClr val="tx2"/>
                </a:solidFill>
              </a:rPr>
            </a:br>
            <a:r>
              <a:rPr lang="ru-RU" sz="2000" dirty="0" smtClean="0">
                <a:solidFill>
                  <a:schemeClr val="tx2"/>
                </a:solidFill>
              </a:rPr>
              <a:t>		ситуацию, понимая, что ему предстоит </a:t>
            </a:r>
            <a:r>
              <a:rPr lang="ru-RU" sz="2000" dirty="0" smtClean="0"/>
              <a:t>нелёгкий и опасный </a:t>
            </a:r>
            <a:r>
              <a:rPr lang="ru-RU" sz="2000" dirty="0" smtClean="0">
                <a:solidFill>
                  <a:schemeClr val="tx2"/>
                </a:solidFill>
              </a:rPr>
              <a:t>выбор</a:t>
            </a:r>
            <a:r>
              <a:rPr lang="ru-RU" sz="2000" dirty="0" smtClean="0"/>
              <a:t>, </a:t>
            </a:r>
            <a:r>
              <a:rPr lang="ru-RU" sz="2000" b="1" dirty="0" smtClean="0">
                <a:solidFill>
                  <a:srgbClr val="C00000"/>
                </a:solidFill>
              </a:rPr>
              <a:t>очень полезно заранее определить для себя, чего не следует делать ни в коем случае</a:t>
            </a:r>
            <a:r>
              <a:rPr lang="ru-RU" sz="2000" dirty="0" smtClean="0"/>
              <a:t>. Здесь нужен не конкретный расчёт вариантов, а </a:t>
            </a:r>
            <a:r>
              <a:rPr lang="ru-RU" sz="2000" b="1" dirty="0" smtClean="0">
                <a:solidFill>
                  <a:srgbClr val="C00000"/>
                </a:solidFill>
              </a:rPr>
              <a:t>ясное понимание, «я этого не сделаю никогда, хотя это мне будут настойчиво предлагать». </a:t>
            </a:r>
            <a:r>
              <a:rPr lang="ru-RU" sz="2000" dirty="0" smtClean="0"/>
              <a:t>Такая предварительная </a:t>
            </a:r>
            <a:r>
              <a:rPr lang="ru-RU" sz="2000" dirty="0" smtClean="0">
                <a:solidFill>
                  <a:schemeClr val="tx2"/>
                </a:solidFill>
                <a:effectLst>
                  <a:outerShdw blurRad="38100" dist="38100" dir="2700000" algn="tl">
                    <a:srgbClr val="000000">
                      <a:alpha val="43137"/>
                    </a:srgbClr>
                  </a:outerShdw>
                </a:effectLst>
              </a:rPr>
              <a:t>установка очень </a:t>
            </a:r>
            <a:r>
              <a:rPr lang="ru-RU" sz="2000" dirty="0" smtClean="0"/>
              <a:t>помогает не сделать непоправимый выбор, которого человек впоследствии будет стыдиться.</a:t>
            </a:r>
            <a:br>
              <a:rPr lang="ru-RU" sz="2000" dirty="0" smtClean="0"/>
            </a:br>
            <a:r>
              <a:rPr lang="ru-RU" sz="2000" dirty="0" smtClean="0"/>
              <a:t>Хорошие варианты могут подвернуться по дороге, но они легче придут в голову, если будет прочно отсечено всё, что абсолютно не дозволено делать. Если ты поставил себя в недвусмысленную позицию по отношению к </a:t>
            </a:r>
            <a:r>
              <a:rPr lang="ru-RU" sz="2000" dirty="0" smtClean="0">
                <a:solidFill>
                  <a:schemeClr val="tx2"/>
                </a:solidFill>
                <a:effectLst/>
              </a:rPr>
              <a:t>злу, то добро найдет </a:t>
            </a:r>
            <a:r>
              <a:rPr lang="ru-RU" sz="2000" dirty="0" smtClean="0"/>
              <a:t>тебя само</a:t>
            </a:r>
            <a:r>
              <a:rPr lang="ru-RU" sz="2000" b="1" dirty="0" smtClean="0">
                <a:solidFill>
                  <a:srgbClr val="C00000"/>
                </a:solidFill>
              </a:rPr>
              <a:t>. Главное – избавиться от искушения </a:t>
            </a:r>
            <a:r>
              <a:rPr lang="ru-RU" sz="2000" dirty="0" smtClean="0"/>
              <a:t>в том, </a:t>
            </a:r>
            <a:r>
              <a:rPr lang="ru-RU" sz="2000" b="1" dirty="0" smtClean="0">
                <a:solidFill>
                  <a:srgbClr val="C00000"/>
                </a:solidFill>
              </a:rPr>
              <a:t>что</a:t>
            </a:r>
            <a:r>
              <a:rPr lang="ru-RU" sz="2000" dirty="0" smtClean="0"/>
              <a:t> в силу обстоятельств то или иное </a:t>
            </a:r>
            <a:r>
              <a:rPr lang="ru-RU" sz="2000" b="1" dirty="0" smtClean="0">
                <a:solidFill>
                  <a:srgbClr val="C00000"/>
                </a:solidFill>
              </a:rPr>
              <a:t>зло может быть оправдано</a:t>
            </a:r>
            <a:r>
              <a:rPr lang="ru-RU" sz="2000" dirty="0" smtClean="0"/>
              <a:t>. Это самая распространённая и опасная приманка. Более того, сущность зла в том</a:t>
            </a:r>
            <a:r>
              <a:rPr lang="ru-RU" sz="2000" dirty="0" smtClean="0">
                <a:solidFill>
                  <a:schemeClr val="tx2"/>
                </a:solidFill>
              </a:rPr>
              <a:t>, что оно маскируется под добро, под то, что в данных условиях выглядит лучшим выходом.				</a:t>
            </a:r>
            <a:r>
              <a:rPr lang="ru-RU" sz="2000" dirty="0" smtClean="0"/>
              <a:t>		                                                                                  						(</a:t>
            </a:r>
            <a:r>
              <a:rPr lang="ru-RU" sz="2000" dirty="0" err="1" smtClean="0"/>
              <a:t>Ю.Шрейдер</a:t>
            </a:r>
            <a:r>
              <a:rPr lang="ru-RU" sz="2000" dirty="0" smtClean="0"/>
              <a:t>)</a:t>
            </a:r>
            <a:r>
              <a:rPr lang="ru-RU" sz="1200" dirty="0" smtClean="0"/>
              <a:t/>
            </a:r>
            <a:br>
              <a:rPr lang="ru-RU" sz="1200" dirty="0" smtClean="0"/>
            </a:br>
            <a:endParaRPr lang="ru-RU" sz="1400" dirty="0"/>
          </a:p>
        </p:txBody>
      </p:sp>
      <p:pic>
        <p:nvPicPr>
          <p:cNvPr id="3" name="Рисунок 2"/>
          <p:cNvPicPr/>
          <p:nvPr/>
        </p:nvPicPr>
        <p:blipFill>
          <a:blip r:embed="rId2"/>
          <a:srcRect/>
          <a:stretch>
            <a:fillRect/>
          </a:stretch>
        </p:blipFill>
        <p:spPr bwMode="auto">
          <a:xfrm>
            <a:off x="1428728" y="142852"/>
            <a:ext cx="1584960" cy="1905000"/>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Выделяем смысловые единицы текста.</a:t>
            </a:r>
            <a:endParaRPr lang="ru-RU" dirty="0"/>
          </a:p>
        </p:txBody>
      </p:sp>
      <p:graphicFrame>
        <p:nvGraphicFramePr>
          <p:cNvPr id="4" name="Содержимое 3"/>
          <p:cNvGraphicFramePr>
            <a:graphicFrameLocks noGrp="1"/>
          </p:cNvGraphicFramePr>
          <p:nvPr>
            <p:ph idx="1"/>
          </p:nvPr>
        </p:nvGraphicFramePr>
        <p:xfrm>
          <a:off x="857224" y="1447800"/>
          <a:ext cx="8077226" cy="52673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2976" y="214290"/>
            <a:ext cx="8001024" cy="2357454"/>
          </a:xfrm>
        </p:spPr>
        <p:txBody>
          <a:bodyPr>
            <a:normAutofit fontScale="90000"/>
          </a:bodyPr>
          <a:lstStyle/>
          <a:p>
            <a:pPr>
              <a:lnSpc>
                <a:spcPct val="80000"/>
              </a:lnSpc>
            </a:pP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t>
            </a:r>
            <a:r>
              <a:rPr lang="ru-RU" sz="2200" b="1" dirty="0" smtClean="0">
                <a:solidFill>
                  <a:schemeClr val="accent2">
                    <a:lumMod val="75000"/>
                  </a:schemeClr>
                </a:solidFill>
                <a:latin typeface="Arial" pitchFamily="34" charset="0"/>
                <a:cs typeface="Arial" pitchFamily="34" charset="0"/>
              </a:rPr>
              <a:t>3.Определяем позицию автора</a:t>
            </a:r>
            <a:br>
              <a:rPr lang="ru-RU" sz="2200" b="1" dirty="0" smtClean="0">
                <a:solidFill>
                  <a:schemeClr val="accent2">
                    <a:lumMod val="75000"/>
                  </a:schemeClr>
                </a:solidFill>
                <a:latin typeface="Arial" pitchFamily="34" charset="0"/>
                <a:cs typeface="Arial" pitchFamily="34" charset="0"/>
              </a:rPr>
            </a:br>
            <a:r>
              <a:rPr lang="ru-RU" sz="2200" b="1" dirty="0" smtClean="0">
                <a:solidFill>
                  <a:schemeClr val="accent2">
                    <a:lumMod val="75000"/>
                  </a:schemeClr>
                </a:solidFill>
                <a:latin typeface="Arial" pitchFamily="34" charset="0"/>
                <a:cs typeface="Arial" pitchFamily="34" charset="0"/>
              </a:rPr>
              <a:t>				 исходного текста. </a:t>
            </a:r>
            <a:r>
              <a:rPr lang="ru-RU" sz="2700" b="1" dirty="0" smtClean="0"/>
              <a:t/>
            </a:r>
            <a:br>
              <a:rPr lang="ru-RU" sz="2700" b="1" dirty="0" smtClean="0"/>
            </a:br>
            <a:r>
              <a:rPr lang="ru-RU" sz="2700" b="1" dirty="0" smtClean="0"/>
              <a:t/>
            </a:r>
            <a:br>
              <a:rPr lang="ru-RU" sz="2700" b="1" dirty="0" smtClean="0"/>
            </a:br>
            <a:r>
              <a:rPr lang="ru-RU" sz="2700" b="1" dirty="0" smtClean="0"/>
              <a:t>	    </a:t>
            </a:r>
            <a:r>
              <a:rPr lang="ru-RU" sz="1800" b="1" dirty="0" smtClean="0">
                <a:solidFill>
                  <a:schemeClr val="tx1"/>
                </a:solidFill>
              </a:rPr>
              <a:t>Проблема</a:t>
            </a:r>
            <a:r>
              <a:rPr lang="ru-RU" sz="1800" dirty="0" smtClean="0">
                <a:solidFill>
                  <a:schemeClr val="tx1"/>
                </a:solidFill>
              </a:rPr>
              <a:t> – сложный (проблемный) вопрос, а позиция автора – это:</a:t>
            </a:r>
            <a:r>
              <a:rPr lang="ru-RU" sz="1800" b="1" dirty="0" smtClean="0">
                <a:solidFill>
                  <a:schemeClr val="tx1"/>
                </a:solidFill>
              </a:rPr>
              <a:t/>
            </a:r>
            <a:br>
              <a:rPr lang="ru-RU" sz="1800" b="1" dirty="0" smtClean="0">
                <a:solidFill>
                  <a:schemeClr val="tx1"/>
                </a:solidFill>
              </a:rPr>
            </a:br>
            <a:r>
              <a:rPr lang="ru-RU" sz="1800" b="1" dirty="0" smtClean="0">
                <a:solidFill>
                  <a:schemeClr val="tx1"/>
                </a:solidFill>
              </a:rPr>
              <a:t>			ответ автора на этот вопрос;</a:t>
            </a:r>
            <a:br>
              <a:rPr lang="ru-RU" sz="1800" b="1" dirty="0" smtClean="0">
                <a:solidFill>
                  <a:schemeClr val="tx1"/>
                </a:solidFill>
              </a:rPr>
            </a:br>
            <a:r>
              <a:rPr lang="ru-RU" sz="1800" b="1" dirty="0" smtClean="0">
                <a:solidFill>
                  <a:schemeClr val="tx1"/>
                </a:solidFill>
              </a:rPr>
              <a:t>			авторская оценка проблемы;</a:t>
            </a:r>
            <a:br>
              <a:rPr lang="ru-RU" sz="1800" b="1" dirty="0" smtClean="0">
                <a:solidFill>
                  <a:schemeClr val="tx1"/>
                </a:solidFill>
              </a:rPr>
            </a:br>
            <a:r>
              <a:rPr lang="ru-RU" sz="1800" b="1" dirty="0" smtClean="0">
                <a:solidFill>
                  <a:schemeClr val="tx1"/>
                </a:solidFill>
              </a:rPr>
              <a:t>			путь решения проблемы.</a:t>
            </a:r>
            <a:r>
              <a:rPr lang="ru-RU" sz="2000" b="1" dirty="0" smtClean="0">
                <a:solidFill>
                  <a:schemeClr val="tx1"/>
                </a:solidFill>
              </a:rPr>
              <a:t/>
            </a:r>
            <a:br>
              <a:rPr lang="ru-RU" sz="2000" b="1" dirty="0" smtClean="0">
                <a:solidFill>
                  <a:schemeClr val="tx1"/>
                </a:solidFill>
              </a:rPr>
            </a:br>
            <a:r>
              <a:rPr lang="ru-RU" sz="2000" b="1" dirty="0" smtClean="0"/>
              <a:t/>
            </a:r>
            <a:br>
              <a:rPr lang="ru-RU" sz="20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2700" dirty="0" smtClean="0">
                <a:solidFill>
                  <a:schemeClr val="accent2">
                    <a:lumMod val="75000"/>
                  </a:schemeClr>
                </a:solidFill>
                <a:latin typeface="Arial" pitchFamily="34" charset="0"/>
                <a:cs typeface="Arial" pitchFamily="34" charset="0"/>
              </a:rPr>
              <a:t> </a:t>
            </a: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endParaRPr lang="ru-RU" sz="1800" dirty="0"/>
          </a:p>
        </p:txBody>
      </p:sp>
      <p:sp>
        <p:nvSpPr>
          <p:cNvPr id="5" name="Стрелка вправо 4"/>
          <p:cNvSpPr/>
          <p:nvPr/>
        </p:nvSpPr>
        <p:spPr>
          <a:xfrm>
            <a:off x="3143240" y="1214422"/>
            <a:ext cx="785818"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Стрелка вправо 5"/>
          <p:cNvSpPr/>
          <p:nvPr/>
        </p:nvSpPr>
        <p:spPr>
          <a:xfrm>
            <a:off x="3143240" y="1428736"/>
            <a:ext cx="785818"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вправо 6"/>
          <p:cNvSpPr/>
          <p:nvPr/>
        </p:nvSpPr>
        <p:spPr>
          <a:xfrm>
            <a:off x="3143240" y="1643050"/>
            <a:ext cx="785818"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Прямоугольник 7"/>
          <p:cNvSpPr/>
          <p:nvPr/>
        </p:nvSpPr>
        <p:spPr>
          <a:xfrm>
            <a:off x="1142976" y="1785927"/>
            <a:ext cx="7858180" cy="2431435"/>
          </a:xfrm>
          <a:prstGeom prst="rect">
            <a:avLst/>
          </a:prstGeom>
        </p:spPr>
        <p:txBody>
          <a:bodyPr wrap="square">
            <a:spAutoFit/>
          </a:bodyPr>
          <a:lstStyle/>
          <a:p>
            <a:r>
              <a:rPr lang="ru-RU" sz="1600" dirty="0" smtClean="0">
                <a:effectLst>
                  <a:outerShdw blurRad="38100" dist="38100" dir="2700000" algn="tl">
                    <a:srgbClr val="000000">
                      <a:alpha val="43137"/>
                    </a:srgbClr>
                  </a:outerShdw>
                </a:effectLst>
                <a:latin typeface="+mj-lt"/>
              </a:rPr>
              <a:t>Формулировка авторской  позиции - это ответы на вопросы:</a:t>
            </a:r>
            <a:br>
              <a:rPr lang="ru-RU" sz="1600" dirty="0" smtClean="0">
                <a:effectLst>
                  <a:outerShdw blurRad="38100" dist="38100" dir="2700000" algn="tl">
                    <a:srgbClr val="000000">
                      <a:alpha val="43137"/>
                    </a:srgbClr>
                  </a:outerShdw>
                </a:effectLst>
                <a:latin typeface="+mj-lt"/>
              </a:rPr>
            </a:br>
            <a:r>
              <a:rPr lang="ru-RU" sz="1600" dirty="0" smtClean="0">
                <a:effectLst>
                  <a:outerShdw blurRad="38100" dist="38100" dir="2700000" algn="tl">
                    <a:srgbClr val="000000">
                      <a:alpha val="43137"/>
                    </a:srgbClr>
                  </a:outerShdw>
                </a:effectLst>
                <a:latin typeface="+mj-lt"/>
              </a:rPr>
              <a:t>- Что хотел сказать автор?</a:t>
            </a:r>
            <a:br>
              <a:rPr lang="ru-RU" sz="1600" dirty="0" smtClean="0">
                <a:effectLst>
                  <a:outerShdw blurRad="38100" dist="38100" dir="2700000" algn="tl">
                    <a:srgbClr val="000000">
                      <a:alpha val="43137"/>
                    </a:srgbClr>
                  </a:outerShdw>
                </a:effectLst>
                <a:latin typeface="+mj-lt"/>
              </a:rPr>
            </a:br>
            <a:r>
              <a:rPr lang="ru-RU" sz="1600" dirty="0" smtClean="0">
                <a:effectLst>
                  <a:outerShdw blurRad="38100" dist="38100" dir="2700000" algn="tl">
                    <a:srgbClr val="000000">
                      <a:alpha val="43137"/>
                    </a:srgbClr>
                  </a:outerShdw>
                </a:effectLst>
                <a:latin typeface="+mj-lt"/>
              </a:rPr>
              <a:t>- Ради чего он это всё написал?</a:t>
            </a:r>
            <a:br>
              <a:rPr lang="ru-RU" sz="1600" dirty="0" smtClean="0">
                <a:effectLst>
                  <a:outerShdw blurRad="38100" dist="38100" dir="2700000" algn="tl">
                    <a:srgbClr val="000000">
                      <a:alpha val="43137"/>
                    </a:srgbClr>
                  </a:outerShdw>
                </a:effectLst>
                <a:latin typeface="+mj-lt"/>
              </a:rPr>
            </a:br>
            <a:r>
              <a:rPr lang="ru-RU" sz="1600" dirty="0" smtClean="0">
                <a:effectLst>
                  <a:outerShdw blurRad="38100" dist="38100" dir="2700000" algn="tl">
                    <a:srgbClr val="000000">
                      <a:alpha val="43137"/>
                    </a:srgbClr>
                  </a:outerShdw>
                </a:effectLst>
                <a:latin typeface="+mj-lt"/>
              </a:rPr>
              <a:t>- Как он сам относится к поставленной проблеме? </a:t>
            </a:r>
            <a:br>
              <a:rPr lang="ru-RU" sz="1600" dirty="0" smtClean="0">
                <a:effectLst>
                  <a:outerShdw blurRad="38100" dist="38100" dir="2700000" algn="tl">
                    <a:srgbClr val="000000">
                      <a:alpha val="43137"/>
                    </a:srgbClr>
                  </a:outerShdw>
                </a:effectLst>
                <a:latin typeface="+mj-lt"/>
              </a:rPr>
            </a:br>
            <a:r>
              <a:rPr lang="ru-RU" sz="1600" dirty="0" smtClean="0">
                <a:effectLst>
                  <a:outerShdw blurRad="38100" dist="38100" dir="2700000" algn="tl">
                    <a:srgbClr val="000000">
                      <a:alpha val="43137"/>
                    </a:srgbClr>
                  </a:outerShdw>
                </a:effectLst>
                <a:latin typeface="+mj-lt"/>
              </a:rPr>
              <a:t>- Чему учит текст?..</a:t>
            </a:r>
          </a:p>
          <a:p>
            <a:pPr>
              <a:buFontTx/>
              <a:buChar char="-"/>
            </a:pPr>
            <a:r>
              <a:rPr lang="ru-RU" sz="1600" dirty="0" smtClean="0">
                <a:effectLst>
                  <a:outerShdw blurRad="38100" dist="38100" dir="2700000" algn="tl">
                    <a:srgbClr val="000000">
                      <a:alpha val="43137"/>
                    </a:srgbClr>
                  </a:outerShdw>
                </a:effectLst>
                <a:latin typeface="+mj-lt"/>
              </a:rPr>
              <a:t> Как автор оценивает описываемую конкретную ситуацию, поступки </a:t>
            </a:r>
          </a:p>
          <a:p>
            <a:r>
              <a:rPr lang="ru-RU" sz="1600" dirty="0" smtClean="0">
                <a:effectLst>
                  <a:outerShdw blurRad="38100" dist="38100" dir="2700000" algn="tl">
                    <a:srgbClr val="000000">
                      <a:alpha val="43137"/>
                    </a:srgbClr>
                  </a:outerShdw>
                </a:effectLst>
                <a:latin typeface="+mj-lt"/>
              </a:rPr>
              <a:t> героев? </a:t>
            </a:r>
          </a:p>
          <a:p>
            <a:r>
              <a:rPr lang="ru-RU" b="1" i="1" u="sng" dirty="0" smtClean="0">
                <a:solidFill>
                  <a:schemeClr val="tx2"/>
                </a:solidFill>
              </a:rPr>
              <a:t/>
            </a:r>
            <a:br>
              <a:rPr lang="ru-RU" b="1" i="1" u="sng" dirty="0" smtClean="0">
                <a:solidFill>
                  <a:schemeClr val="tx2"/>
                </a:solidFill>
              </a:rPr>
            </a:br>
            <a:endParaRPr lang="ru-RU" dirty="0">
              <a:solidFill>
                <a:schemeClr val="tx2"/>
              </a:solidFill>
            </a:endParaRPr>
          </a:p>
        </p:txBody>
      </p:sp>
      <p:pic>
        <p:nvPicPr>
          <p:cNvPr id="9" name="Picture 2"/>
          <p:cNvPicPr>
            <a:picLocks noChangeAspect="1" noChangeArrowheads="1"/>
          </p:cNvPicPr>
          <p:nvPr/>
        </p:nvPicPr>
        <p:blipFill>
          <a:blip r:embed="rId2"/>
          <a:srcRect/>
          <a:stretch>
            <a:fillRect/>
          </a:stretch>
        </p:blipFill>
        <p:spPr bwMode="auto">
          <a:xfrm>
            <a:off x="1071538" y="214290"/>
            <a:ext cx="1200150" cy="1609725"/>
          </a:xfrm>
          <a:prstGeom prst="rect">
            <a:avLst/>
          </a:prstGeom>
          <a:noFill/>
          <a:ln w="9525">
            <a:noFill/>
            <a:miter lim="800000"/>
            <a:headEnd/>
            <a:tailEnd/>
          </a:ln>
          <a:effectLst/>
        </p:spPr>
      </p:pic>
      <p:sp>
        <p:nvSpPr>
          <p:cNvPr id="10" name="AutoShape 5"/>
          <p:cNvSpPr>
            <a:spLocks noChangeArrowheads="1"/>
          </p:cNvSpPr>
          <p:nvPr/>
        </p:nvSpPr>
        <p:spPr bwMode="auto">
          <a:xfrm>
            <a:off x="1928794" y="0"/>
            <a:ext cx="1544638" cy="690562"/>
          </a:xfrm>
          <a:prstGeom prst="wedgeEllipseCallout">
            <a:avLst>
              <a:gd name="adj1" fmla="val -43750"/>
              <a:gd name="adj2" fmla="val 70000"/>
            </a:avLst>
          </a:prstGeom>
          <a:solidFill>
            <a:srgbClr val="F2DBDB"/>
          </a:solidFill>
          <a:ln w="9525" algn="ctr">
            <a:solidFill>
              <a:srgbClr val="943634"/>
            </a:solid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ru-RU" sz="1400" b="1" i="0" u="none" strike="noStrike" cap="none" normalizeH="0" baseline="0" dirty="0" smtClean="0">
                <a:ln>
                  <a:noFill/>
                </a:ln>
                <a:solidFill>
                  <a:srgbClr val="632423"/>
                </a:solidFill>
                <a:effectLst/>
                <a:latin typeface="Calibri" pitchFamily="34" charset="0"/>
                <a:cs typeface="Arial" pitchFamily="34" charset="0"/>
              </a:rPr>
              <a:t>Вспомним теорию…</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Прямоугольник 10"/>
          <p:cNvSpPr/>
          <p:nvPr/>
        </p:nvSpPr>
        <p:spPr>
          <a:xfrm>
            <a:off x="1000100" y="3718679"/>
            <a:ext cx="8143900" cy="3139321"/>
          </a:xfrm>
          <a:prstGeom prst="rect">
            <a:avLst/>
          </a:prstGeom>
        </p:spPr>
        <p:txBody>
          <a:bodyPr wrap="square">
            <a:spAutoFit/>
          </a:bodyPr>
          <a:lstStyle/>
          <a:p>
            <a:pPr algn="ctr"/>
            <a:r>
              <a:rPr lang="ru-RU" b="1" dirty="0" smtClean="0">
                <a:solidFill>
                  <a:srgbClr val="00B050"/>
                </a:solidFill>
              </a:rPr>
              <a:t>           Сформулируйте позицию автора, </a:t>
            </a:r>
          </a:p>
          <a:p>
            <a:pPr algn="ctr"/>
            <a:r>
              <a:rPr lang="ru-RU" b="1" dirty="0" smtClean="0">
                <a:solidFill>
                  <a:srgbClr val="00B050"/>
                </a:solidFill>
              </a:rPr>
              <a:t>           используя следующие речевые обороты:</a:t>
            </a:r>
          </a:p>
          <a:p>
            <a:r>
              <a:rPr lang="ru-RU" dirty="0" smtClean="0">
                <a:latin typeface="+mj-lt"/>
              </a:rPr>
              <a:t>Автор отстаивает </a:t>
            </a:r>
            <a:r>
              <a:rPr lang="ru-RU" i="1" dirty="0" smtClean="0">
                <a:latin typeface="+mj-lt"/>
              </a:rPr>
              <a:t>(что?),</a:t>
            </a:r>
            <a:r>
              <a:rPr lang="ru-RU" dirty="0" smtClean="0">
                <a:latin typeface="+mj-lt"/>
              </a:rPr>
              <a:t>доказывает </a:t>
            </a:r>
            <a:r>
              <a:rPr lang="ru-RU" i="1" dirty="0" smtClean="0">
                <a:latin typeface="+mj-lt"/>
              </a:rPr>
              <a:t>(что?), </a:t>
            </a:r>
            <a:r>
              <a:rPr lang="ru-RU" dirty="0" smtClean="0">
                <a:latin typeface="+mj-lt"/>
              </a:rPr>
              <a:t>убеждает </a:t>
            </a:r>
            <a:r>
              <a:rPr lang="ru-RU" i="1" dirty="0" smtClean="0">
                <a:latin typeface="+mj-lt"/>
              </a:rPr>
              <a:t>(кого в чем?), </a:t>
            </a:r>
            <a:r>
              <a:rPr lang="ru-RU" dirty="0" smtClean="0">
                <a:latin typeface="+mj-lt"/>
              </a:rPr>
              <a:t>призывает к….</a:t>
            </a:r>
          </a:p>
          <a:p>
            <a:pPr lvl="0" algn="just" eaLnBrk="0" fontAlgn="base" hangingPunct="0">
              <a:spcBef>
                <a:spcPct val="0"/>
              </a:spcBef>
              <a:spcAft>
                <a:spcPct val="0"/>
              </a:spcAft>
              <a:tabLst>
                <a:tab pos="-76200" algn="l"/>
              </a:tabLst>
            </a:pPr>
            <a:r>
              <a:rPr lang="ru-RU" dirty="0" smtClean="0">
                <a:latin typeface="Arial" pitchFamily="34" charset="0"/>
                <a:cs typeface="Arial" pitchFamily="34" charset="0"/>
              </a:rPr>
              <a:t>«Автор считает, что…».</a:t>
            </a:r>
          </a:p>
          <a:p>
            <a:pPr lvl="0" algn="just" eaLnBrk="0" fontAlgn="base" hangingPunct="0">
              <a:spcBef>
                <a:spcPct val="0"/>
              </a:spcBef>
              <a:spcAft>
                <a:spcPct val="0"/>
              </a:spcAft>
              <a:tabLst>
                <a:tab pos="-76200" algn="l"/>
              </a:tabLst>
            </a:pPr>
            <a:r>
              <a:rPr lang="ru-RU" dirty="0" smtClean="0">
                <a:latin typeface="Arial" pitchFamily="34" charset="0"/>
                <a:cs typeface="Arial" pitchFamily="34" charset="0"/>
              </a:rPr>
              <a:t>«Автор глубоко убежден в том, что…».</a:t>
            </a:r>
          </a:p>
          <a:p>
            <a:pPr lvl="0" algn="just" eaLnBrk="0" fontAlgn="base" hangingPunct="0">
              <a:spcBef>
                <a:spcPct val="0"/>
              </a:spcBef>
              <a:spcAft>
                <a:spcPct val="0"/>
              </a:spcAft>
              <a:tabLst>
                <a:tab pos="-76200" algn="l"/>
              </a:tabLst>
            </a:pPr>
            <a:r>
              <a:rPr lang="ru-RU" dirty="0" smtClean="0">
                <a:latin typeface="Arial" pitchFamily="34" charset="0"/>
                <a:cs typeface="Arial" pitchFamily="34" charset="0"/>
              </a:rPr>
              <a:t>«С автором трудно спорить относительно…».</a:t>
            </a:r>
          </a:p>
          <a:p>
            <a:pPr lvl="0" algn="just" eaLnBrk="0" fontAlgn="base" hangingPunct="0">
              <a:spcBef>
                <a:spcPct val="0"/>
              </a:spcBef>
              <a:spcAft>
                <a:spcPct val="0"/>
              </a:spcAft>
              <a:tabLst>
                <a:tab pos="-76200" algn="l"/>
              </a:tabLst>
            </a:pPr>
            <a:r>
              <a:rPr lang="ru-RU" dirty="0" smtClean="0">
                <a:latin typeface="Arial" pitchFamily="34" charset="0"/>
                <a:cs typeface="Arial" pitchFamily="34" charset="0"/>
              </a:rPr>
              <a:t>«Позиция автора сформулирована весьма чётко: …».</a:t>
            </a:r>
          </a:p>
          <a:p>
            <a:endParaRPr lang="ru-RU" dirty="0" smtClean="0">
              <a:effectLst>
                <a:outerShdw blurRad="38100" dist="38100" dir="2700000" algn="tl">
                  <a:srgbClr val="000000">
                    <a:alpha val="43137"/>
                  </a:srgbClr>
                </a:outerShdw>
              </a:effectLst>
              <a:latin typeface="+mj-lt"/>
            </a:endParaRPr>
          </a:p>
          <a:p>
            <a:endParaRPr lang="ru-RU" dirty="0" smtClean="0">
              <a:latin typeface="+mj-lt"/>
            </a:endParaRPr>
          </a:p>
          <a:p>
            <a:pPr algn="ctr"/>
            <a:endParaRPr lang="ru-RU" dirty="0"/>
          </a:p>
        </p:txBody>
      </p:sp>
      <p:pic>
        <p:nvPicPr>
          <p:cNvPr id="12" name="Picture 2"/>
          <p:cNvPicPr>
            <a:picLocks noChangeAspect="1" noChangeArrowheads="1"/>
          </p:cNvPicPr>
          <p:nvPr/>
        </p:nvPicPr>
        <p:blipFill>
          <a:blip r:embed="rId3"/>
          <a:srcRect/>
          <a:stretch>
            <a:fillRect/>
          </a:stretch>
        </p:blipFill>
        <p:spPr bwMode="auto">
          <a:xfrm>
            <a:off x="8358214" y="5857892"/>
            <a:ext cx="571504" cy="717962"/>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00100" y="-357214"/>
            <a:ext cx="8143900" cy="1143000"/>
          </a:xfrm>
        </p:spPr>
        <p:txBody>
          <a:bodyPr>
            <a:normAutofit fontScale="90000"/>
          </a:bodyPr>
          <a:lstStyle/>
          <a:p>
            <a:pPr lvl="0" eaLnBrk="0" fontAlgn="base" hangingPunct="0">
              <a:spcAft>
                <a:spcPct val="0"/>
              </a:spcAft>
            </a:pPr>
            <a:r>
              <a:rPr lang="ru-RU" sz="2400" b="1" dirty="0" smtClean="0">
                <a:solidFill>
                  <a:schemeClr val="accent2">
                    <a:lumMod val="75000"/>
                  </a:schemeClr>
                </a:solidFill>
                <a:latin typeface="Arial" pitchFamily="34" charset="0"/>
                <a:cs typeface="Arial" pitchFamily="34" charset="0"/>
              </a:rPr>
              <a:t>         </a:t>
            </a:r>
            <a:br>
              <a:rPr lang="ru-RU" sz="2400" b="1" dirty="0" smtClean="0">
                <a:solidFill>
                  <a:schemeClr val="accent2">
                    <a:lumMod val="75000"/>
                  </a:schemeClr>
                </a:solidFill>
                <a:latin typeface="Arial" pitchFamily="34" charset="0"/>
                <a:cs typeface="Arial" pitchFamily="34" charset="0"/>
              </a:rPr>
            </a:br>
            <a:r>
              <a:rPr lang="ru-RU" sz="2400" b="1" dirty="0" smtClean="0">
                <a:solidFill>
                  <a:schemeClr val="accent2">
                    <a:lumMod val="75000"/>
                  </a:schemeClr>
                </a:solidFill>
                <a:latin typeface="Arial" pitchFamily="34" charset="0"/>
                <a:cs typeface="Arial" pitchFamily="34" charset="0"/>
              </a:rPr>
              <a:t/>
            </a:r>
            <a:br>
              <a:rPr lang="ru-RU" sz="2400" b="1" dirty="0" smtClean="0">
                <a:solidFill>
                  <a:schemeClr val="accent2">
                    <a:lumMod val="75000"/>
                  </a:schemeClr>
                </a:solidFill>
                <a:latin typeface="Arial" pitchFamily="34" charset="0"/>
                <a:cs typeface="Arial" pitchFamily="34" charset="0"/>
              </a:rPr>
            </a:br>
            <a:r>
              <a:rPr lang="ru-RU" sz="2400" b="1" dirty="0" smtClean="0">
                <a:solidFill>
                  <a:schemeClr val="accent2">
                    <a:lumMod val="75000"/>
                  </a:schemeClr>
                </a:solidFill>
                <a:latin typeface="Arial" pitchFamily="34" charset="0"/>
                <a:cs typeface="Arial" pitchFamily="34" charset="0"/>
              </a:rPr>
              <a:t/>
            </a:r>
            <a:br>
              <a:rPr lang="ru-RU" sz="2400" b="1" dirty="0" smtClean="0">
                <a:solidFill>
                  <a:schemeClr val="accent2">
                    <a:lumMod val="75000"/>
                  </a:schemeClr>
                </a:solidFill>
                <a:latin typeface="Arial" pitchFamily="34" charset="0"/>
                <a:cs typeface="Arial" pitchFamily="34" charset="0"/>
              </a:rPr>
            </a:br>
            <a:r>
              <a:rPr lang="ru-RU" sz="2400" b="1" dirty="0" smtClean="0">
                <a:solidFill>
                  <a:schemeClr val="accent2">
                    <a:lumMod val="75000"/>
                  </a:schemeClr>
                </a:solidFill>
                <a:latin typeface="Arial" pitchFamily="34" charset="0"/>
                <a:cs typeface="Arial" pitchFamily="34" charset="0"/>
              </a:rPr>
              <a:t> </a:t>
            </a:r>
            <a:br>
              <a:rPr lang="ru-RU" sz="2400" b="1" dirty="0" smtClean="0">
                <a:solidFill>
                  <a:schemeClr val="accent2">
                    <a:lumMod val="75000"/>
                  </a:schemeClr>
                </a:solidFill>
                <a:latin typeface="Arial" pitchFamily="34" charset="0"/>
                <a:cs typeface="Arial" pitchFamily="34" charset="0"/>
              </a:rPr>
            </a:br>
            <a:r>
              <a:rPr lang="ru-RU" sz="2400" b="1" dirty="0" smtClean="0">
                <a:solidFill>
                  <a:schemeClr val="accent2">
                    <a:lumMod val="75000"/>
                  </a:schemeClr>
                </a:solidFill>
                <a:latin typeface="Arial" pitchFamily="34" charset="0"/>
                <a:cs typeface="Arial" pitchFamily="34" charset="0"/>
              </a:rPr>
              <a:t/>
            </a:r>
            <a:br>
              <a:rPr lang="ru-RU" sz="2400" b="1" dirty="0" smtClean="0">
                <a:solidFill>
                  <a:schemeClr val="accent2">
                    <a:lumMod val="75000"/>
                  </a:schemeClr>
                </a:solidFill>
                <a:latin typeface="Arial" pitchFamily="34" charset="0"/>
                <a:cs typeface="Arial" pitchFamily="34" charset="0"/>
              </a:rPr>
            </a:br>
            <a:r>
              <a:rPr lang="ru-RU" sz="2400" b="1" dirty="0" smtClean="0">
                <a:solidFill>
                  <a:schemeClr val="accent2">
                    <a:lumMod val="75000"/>
                  </a:schemeClr>
                </a:solidFill>
                <a:latin typeface="Arial" pitchFamily="34" charset="0"/>
                <a:cs typeface="Arial" pitchFamily="34" charset="0"/>
              </a:rPr>
              <a:t>          		       </a:t>
            </a:r>
            <a:r>
              <a:rPr lang="ru-RU" sz="2200" b="1" dirty="0" smtClean="0">
                <a:solidFill>
                  <a:schemeClr val="accent2">
                    <a:lumMod val="75000"/>
                  </a:schemeClr>
                </a:solidFill>
                <a:latin typeface="Arial" pitchFamily="34" charset="0"/>
                <a:cs typeface="Arial" pitchFamily="34" charset="0"/>
              </a:rPr>
              <a:t>4.Высказываем собственное мнение и </a:t>
            </a:r>
            <a:br>
              <a:rPr lang="ru-RU" sz="2200" b="1" dirty="0" smtClean="0">
                <a:solidFill>
                  <a:schemeClr val="accent2">
                    <a:lumMod val="75000"/>
                  </a:schemeClr>
                </a:solidFill>
                <a:latin typeface="Arial" pitchFamily="34" charset="0"/>
                <a:cs typeface="Arial" pitchFamily="34" charset="0"/>
              </a:rPr>
            </a:br>
            <a:r>
              <a:rPr lang="ru-RU" sz="2200" b="1" dirty="0" smtClean="0">
                <a:solidFill>
                  <a:schemeClr val="accent2">
                    <a:lumMod val="75000"/>
                  </a:schemeClr>
                </a:solidFill>
                <a:latin typeface="Arial" pitchFamily="34" charset="0"/>
                <a:cs typeface="Arial" pitchFamily="34" charset="0"/>
              </a:rPr>
              <a:t>                          			 аргументируем его.</a:t>
            </a:r>
            <a:r>
              <a:rPr lang="ru-RU" sz="2400" b="1" dirty="0" smtClean="0">
                <a:solidFill>
                  <a:schemeClr val="accent2">
                    <a:lumMod val="75000"/>
                  </a:schemeClr>
                </a:solidFill>
                <a:latin typeface="Arial" pitchFamily="34" charset="0"/>
                <a:cs typeface="Arial" pitchFamily="34" charset="0"/>
              </a:rPr>
              <a:t/>
            </a:r>
            <a:br>
              <a:rPr lang="ru-RU" sz="2400" b="1" dirty="0" smtClean="0">
                <a:solidFill>
                  <a:schemeClr val="accent2">
                    <a:lumMod val="75000"/>
                  </a:schemeClr>
                </a:solidFill>
                <a:latin typeface="Arial" pitchFamily="34" charset="0"/>
                <a:cs typeface="Arial" pitchFamily="34" charset="0"/>
              </a:rPr>
            </a:br>
            <a:r>
              <a:rPr lang="ru-RU" sz="2400" b="1" dirty="0" smtClean="0">
                <a:solidFill>
                  <a:schemeClr val="accent2">
                    <a:lumMod val="75000"/>
                  </a:schemeClr>
                </a:solidFill>
                <a:latin typeface="Arial" pitchFamily="34" charset="0"/>
                <a:cs typeface="Arial" pitchFamily="34" charset="0"/>
              </a:rPr>
              <a:t>	   </a:t>
            </a:r>
            <a:r>
              <a:rPr lang="ru-RU" sz="1600" b="1" dirty="0" smtClean="0">
                <a:solidFill>
                  <a:schemeClr val="tx1">
                    <a:lumMod val="85000"/>
                    <a:lumOff val="15000"/>
                  </a:schemeClr>
                </a:solidFill>
                <a:effectLst/>
              </a:rPr>
              <a:t>ВАШЕ мнение – маленький текст-рассуждение  внутри  всего сочинения , 	     который строится по схеме:     </a:t>
            </a:r>
            <a:r>
              <a:rPr lang="ru-RU" sz="1600" dirty="0" smtClean="0">
                <a:solidFill>
                  <a:schemeClr val="tx1">
                    <a:lumMod val="85000"/>
                    <a:lumOff val="15000"/>
                  </a:schemeClr>
                </a:solidFill>
                <a:effectLst/>
              </a:rPr>
              <a:t>-</a:t>
            </a:r>
            <a:r>
              <a:rPr lang="ru-RU" sz="1600" dirty="0" smtClean="0">
                <a:solidFill>
                  <a:schemeClr val="tx1">
                    <a:lumMod val="85000"/>
                    <a:lumOff val="15000"/>
                  </a:schemeClr>
                </a:solidFill>
                <a:effectLst/>
                <a:ea typeface="Times New Roman" pitchFamily="18" charset="0"/>
                <a:cs typeface="Arial" pitchFamily="34" charset="0"/>
              </a:rPr>
              <a:t>тезис (положение, которое надо доказать); </a:t>
            </a:r>
            <a:br>
              <a:rPr lang="ru-RU" sz="1600" dirty="0" smtClean="0">
                <a:solidFill>
                  <a:schemeClr val="tx1">
                    <a:lumMod val="85000"/>
                    <a:lumOff val="15000"/>
                  </a:schemeClr>
                </a:solidFill>
                <a:effectLst/>
                <a:ea typeface="Times New Roman" pitchFamily="18" charset="0"/>
                <a:cs typeface="Arial" pitchFamily="34" charset="0"/>
              </a:rPr>
            </a:br>
            <a:r>
              <a:rPr lang="ru-RU" sz="1600" dirty="0" smtClean="0">
                <a:solidFill>
                  <a:schemeClr val="tx1">
                    <a:lumMod val="85000"/>
                    <a:lumOff val="15000"/>
                  </a:schemeClr>
                </a:solidFill>
                <a:effectLst/>
                <a:ea typeface="Times New Roman" pitchFamily="18" charset="0"/>
                <a:cs typeface="Arial" pitchFamily="34" charset="0"/>
              </a:rPr>
              <a:t>		                                          -аргументация (доказательства, доводы); </a:t>
            </a:r>
            <a:br>
              <a:rPr lang="ru-RU" sz="1600" dirty="0" smtClean="0">
                <a:solidFill>
                  <a:schemeClr val="tx1">
                    <a:lumMod val="85000"/>
                    <a:lumOff val="15000"/>
                  </a:schemeClr>
                </a:solidFill>
                <a:effectLst/>
                <a:ea typeface="Times New Roman" pitchFamily="18" charset="0"/>
                <a:cs typeface="Arial" pitchFamily="34" charset="0"/>
              </a:rPr>
            </a:br>
            <a:r>
              <a:rPr lang="ru-RU" sz="1600" dirty="0" smtClean="0">
                <a:solidFill>
                  <a:schemeClr val="tx1">
                    <a:lumMod val="85000"/>
                    <a:lumOff val="15000"/>
                  </a:schemeClr>
                </a:solidFill>
                <a:effectLst/>
                <a:ea typeface="Times New Roman" pitchFamily="18" charset="0"/>
                <a:cs typeface="Arial" pitchFamily="34" charset="0"/>
              </a:rPr>
              <a:t>		                                          -вывод (общий итог). </a:t>
            </a:r>
            <a:r>
              <a:rPr lang="ru-RU" sz="1800" dirty="0" smtClean="0">
                <a:solidFill>
                  <a:schemeClr val="tx1"/>
                </a:solidFill>
                <a:effectLst/>
                <a:latin typeface="Arial" pitchFamily="34" charset="0"/>
                <a:cs typeface="Arial" pitchFamily="34" charset="0"/>
              </a:rPr>
              <a:t/>
            </a:r>
            <a:br>
              <a:rPr lang="ru-RU" sz="1800" dirty="0" smtClean="0">
                <a:solidFill>
                  <a:schemeClr val="tx1"/>
                </a:solidFill>
                <a:effectLst/>
                <a:latin typeface="Arial" pitchFamily="34" charset="0"/>
                <a:cs typeface="Arial" pitchFamily="34" charset="0"/>
              </a:rPr>
            </a:br>
            <a:r>
              <a:rPr lang="ru-RU" sz="1800" b="1" dirty="0" smtClean="0">
                <a:solidFill>
                  <a:schemeClr val="accent2">
                    <a:lumMod val="75000"/>
                  </a:schemeClr>
                </a:solidFill>
                <a:latin typeface="Arial" pitchFamily="34" charset="0"/>
                <a:cs typeface="Arial" pitchFamily="34" charset="0"/>
              </a:rPr>
              <a:t/>
            </a:r>
            <a:br>
              <a:rPr lang="ru-RU" sz="1800" b="1" dirty="0" smtClean="0">
                <a:solidFill>
                  <a:schemeClr val="accent2">
                    <a:lumMod val="75000"/>
                  </a:schemeClr>
                </a:solidFill>
                <a:latin typeface="Arial" pitchFamily="34" charset="0"/>
                <a:cs typeface="Arial" pitchFamily="34" charset="0"/>
              </a:rPr>
            </a:br>
            <a:endParaRPr lang="ru-RU" sz="1800" b="1" dirty="0">
              <a:solidFill>
                <a:schemeClr val="accent2">
                  <a:lumMod val="75000"/>
                </a:schemeClr>
              </a:solidFill>
            </a:endParaRPr>
          </a:p>
        </p:txBody>
      </p:sp>
      <p:sp>
        <p:nvSpPr>
          <p:cNvPr id="35843" name="Rectangle 3"/>
          <p:cNvSpPr>
            <a:spLocks noChangeArrowheads="1"/>
          </p:cNvSpPr>
          <p:nvPr/>
        </p:nvSpPr>
        <p:spPr bwMode="auto">
          <a:xfrm>
            <a:off x="2143108" y="1643050"/>
            <a:ext cx="6715172" cy="584775"/>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Arial Black" pitchFamily="34" charset="0"/>
                <a:ea typeface="Times New Roman" pitchFamily="18" charset="0"/>
                <a:cs typeface="Times New Roman" pitchFamily="18" charset="0"/>
              </a:rPr>
              <a:t>! </a:t>
            </a:r>
            <a:r>
              <a:rPr kumimoji="0" lang="ru-RU" sz="1600" b="1" i="0" u="none" strike="noStrike" cap="none" normalizeH="0" baseline="0" dirty="0" smtClean="0">
                <a:ln>
                  <a:noFill/>
                </a:ln>
                <a:solidFill>
                  <a:schemeClr val="accent1">
                    <a:lumMod val="75000"/>
                  </a:schemeClr>
                </a:solidFill>
                <a:effectLst/>
                <a:latin typeface="+mj-lt"/>
                <a:ea typeface="Times New Roman" pitchFamily="18" charset="0"/>
                <a:cs typeface="Times New Roman" pitchFamily="18" charset="0"/>
              </a:rPr>
              <a:t>От тезиса к аргументам можно поставить вопрос «Почему?», а аргументы отвечают: «…потому что…».</a:t>
            </a:r>
            <a:endParaRPr kumimoji="0" lang="ru-RU" sz="1600" b="1" i="0" u="none" strike="noStrike" cap="none" normalizeH="0" baseline="0" dirty="0" smtClean="0">
              <a:ln>
                <a:noFill/>
              </a:ln>
              <a:solidFill>
                <a:schemeClr val="accent1">
                  <a:lumMod val="75000"/>
                </a:schemeClr>
              </a:solidFill>
              <a:effectLst/>
              <a:latin typeface="+mj-lt"/>
              <a:cs typeface="Arial" pitchFamily="34" charset="0"/>
            </a:endParaRPr>
          </a:p>
        </p:txBody>
      </p:sp>
      <p:sp>
        <p:nvSpPr>
          <p:cNvPr id="9217" name="Rectangle 1"/>
          <p:cNvSpPr>
            <a:spLocks noChangeArrowheads="1"/>
          </p:cNvSpPr>
          <p:nvPr/>
        </p:nvSpPr>
        <p:spPr bwMode="auto">
          <a:xfrm>
            <a:off x="1071538" y="2214554"/>
            <a:ext cx="8072462" cy="1200329"/>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solidFill>
                  <a:srgbClr val="990000"/>
                </a:solidFill>
                <a:effectLst/>
                <a:latin typeface="+mj-lt"/>
                <a:ea typeface="Times New Roman" pitchFamily="18" charset="0"/>
                <a:cs typeface="Arial" pitchFamily="34" charset="0"/>
              </a:rPr>
              <a:t>        : </a:t>
            </a:r>
            <a:r>
              <a:rPr kumimoji="0" lang="ru-RU" sz="1400" b="1" i="0" u="none" strike="noStrike" cap="none" normalizeH="0" baseline="0" dirty="0" smtClean="0">
                <a:ln>
                  <a:noFill/>
                </a:ln>
                <a:solidFill>
                  <a:schemeClr val="tx1">
                    <a:lumMod val="85000"/>
                    <a:lumOff val="15000"/>
                  </a:schemeClr>
                </a:solidFill>
                <a:effectLst/>
                <a:latin typeface="+mj-lt"/>
                <a:ea typeface="Times New Roman" pitchFamily="18" charset="0"/>
                <a:cs typeface="Arial" pitchFamily="34" charset="0"/>
              </a:rPr>
              <a:t>Тезис. «</a:t>
            </a:r>
            <a:r>
              <a:rPr kumimoji="0" lang="ru-RU" sz="1400" i="0" u="none" strike="noStrike" cap="none" normalizeH="0" baseline="0" dirty="0" smtClean="0">
                <a:ln>
                  <a:noFill/>
                </a:ln>
                <a:solidFill>
                  <a:schemeClr val="tx1">
                    <a:lumMod val="85000"/>
                    <a:lumOff val="15000"/>
                  </a:schemeClr>
                </a:solidFill>
                <a:effectLst/>
                <a:latin typeface="+mj-lt"/>
                <a:ea typeface="Times New Roman" pitchFamily="18" charset="0"/>
                <a:cs typeface="Arial" pitchFamily="34" charset="0"/>
              </a:rPr>
              <a:t>Истинная</a:t>
            </a:r>
            <a:r>
              <a:rPr kumimoji="0" lang="ru-RU" sz="1400" i="0" u="none" strike="noStrike" cap="none" normalizeH="0" dirty="0" smtClean="0">
                <a:ln>
                  <a:noFill/>
                </a:ln>
                <a:solidFill>
                  <a:schemeClr val="tx1">
                    <a:lumMod val="85000"/>
                    <a:lumOff val="15000"/>
                  </a:schemeClr>
                </a:solidFill>
                <a:effectLst/>
                <a:latin typeface="+mj-lt"/>
                <a:ea typeface="Times New Roman" pitchFamily="18" charset="0"/>
                <a:cs typeface="Arial" pitchFamily="34" charset="0"/>
              </a:rPr>
              <a:t> красота человека определяется богатством его</a:t>
            </a:r>
          </a:p>
          <a:p>
            <a:pPr marL="0" marR="0" lvl="0" indent="0" algn="just" defTabSz="914400" rtl="0" eaLnBrk="1" fontAlgn="base" latinLnBrk="0" hangingPunct="1">
              <a:lnSpc>
                <a:spcPct val="100000"/>
              </a:lnSpc>
              <a:spcBef>
                <a:spcPct val="0"/>
              </a:spcBef>
              <a:spcAft>
                <a:spcPct val="0"/>
              </a:spcAft>
              <a:buClrTx/>
              <a:buSzTx/>
              <a:buFontTx/>
              <a:buNone/>
              <a:tabLst/>
            </a:pPr>
            <a:r>
              <a:rPr lang="ru-RU" sz="1400" dirty="0" smtClean="0">
                <a:solidFill>
                  <a:schemeClr val="tx1">
                    <a:lumMod val="85000"/>
                    <a:lumOff val="15000"/>
                  </a:schemeClr>
                </a:solidFill>
                <a:latin typeface="+mj-lt"/>
                <a:ea typeface="Times New Roman" pitchFamily="18" charset="0"/>
                <a:cs typeface="Arial" pitchFamily="34" charset="0"/>
              </a:rPr>
              <a:t>      </a:t>
            </a:r>
            <a:r>
              <a:rPr kumimoji="0" lang="ru-RU" sz="1400" i="0" u="none" strike="noStrike" cap="none" normalizeH="0" dirty="0" smtClean="0">
                <a:ln>
                  <a:noFill/>
                </a:ln>
                <a:solidFill>
                  <a:schemeClr val="tx1">
                    <a:lumMod val="85000"/>
                    <a:lumOff val="15000"/>
                  </a:schemeClr>
                </a:solidFill>
                <a:effectLst/>
                <a:latin typeface="+mj-lt"/>
                <a:ea typeface="Times New Roman" pitchFamily="18" charset="0"/>
                <a:cs typeface="Arial" pitchFamily="34" charset="0"/>
              </a:rPr>
              <a:t>  внутреннего мира». </a:t>
            </a:r>
            <a:r>
              <a:rPr kumimoji="0" lang="ru-RU" sz="1400" b="0" i="0" u="none" strike="noStrike" cap="none" normalizeH="0" baseline="0" dirty="0" smtClean="0">
                <a:ln>
                  <a:noFill/>
                </a:ln>
                <a:solidFill>
                  <a:schemeClr val="tx1">
                    <a:lumMod val="85000"/>
                    <a:lumOff val="15000"/>
                  </a:schemeClr>
                </a:solidFill>
                <a:effectLst/>
                <a:latin typeface="+mj-lt"/>
                <a:ea typeface="Times New Roman" pitchFamily="18" charset="0"/>
                <a:cs typeface="Times New Roman" pitchFamily="18" charset="0"/>
              </a:rPr>
              <a:t>Почему?</a:t>
            </a:r>
            <a:endParaRPr kumimoji="0" lang="ru-RU" sz="1400" b="0" i="0" u="none" strike="noStrike" cap="none" normalizeH="0" baseline="0" dirty="0" smtClean="0">
              <a:ln>
                <a:noFill/>
              </a:ln>
              <a:solidFill>
                <a:schemeClr val="tx1">
                  <a:lumMod val="85000"/>
                  <a:lumOff val="15000"/>
                </a:schemeClr>
              </a:solidFill>
              <a:effectLst/>
              <a:latin typeface="+mj-lt"/>
              <a:cs typeface="Arial" pitchFamily="34" charset="0"/>
            </a:endParaRPr>
          </a:p>
          <a:p>
            <a:pPr lvl="0" algn="just" eaLnBrk="0" fontAlgn="base" hangingPunct="0">
              <a:spcBef>
                <a:spcPct val="0"/>
              </a:spcBef>
              <a:spcAft>
                <a:spcPct val="0"/>
              </a:spcAft>
            </a:pPr>
            <a:r>
              <a:rPr kumimoji="0" lang="ru-RU" sz="1400" b="1" i="0" u="none" strike="noStrike" cap="none" normalizeH="0" baseline="0" dirty="0" smtClean="0">
                <a:ln>
                  <a:noFill/>
                </a:ln>
                <a:solidFill>
                  <a:schemeClr val="tx1">
                    <a:lumMod val="85000"/>
                    <a:lumOff val="15000"/>
                  </a:schemeClr>
                </a:solidFill>
                <a:effectLst/>
                <a:latin typeface="+mj-lt"/>
                <a:ea typeface="Times New Roman" pitchFamily="18" charset="0"/>
                <a:cs typeface="Arial" pitchFamily="34" charset="0"/>
              </a:rPr>
              <a:t> Аргумент </a:t>
            </a:r>
            <a:r>
              <a:rPr kumimoji="0" lang="ru-RU" sz="1400" b="0" i="0" u="none" strike="noStrike" cap="none" normalizeH="0" baseline="0" dirty="0" smtClean="0">
                <a:ln>
                  <a:noFill/>
                </a:ln>
                <a:solidFill>
                  <a:schemeClr val="tx1">
                    <a:lumMod val="85000"/>
                    <a:lumOff val="15000"/>
                  </a:schemeClr>
                </a:solidFill>
                <a:effectLst/>
                <a:latin typeface="+mj-lt"/>
                <a:ea typeface="Times New Roman" pitchFamily="18" charset="0"/>
                <a:cs typeface="Arial" pitchFamily="34" charset="0"/>
              </a:rPr>
              <a:t>(потому что):  «Если у человека доброе сердце, он великодушен, благороден, способен мыслить и творить, он красив. Если же он,</a:t>
            </a:r>
            <a:r>
              <a:rPr kumimoji="0" lang="ru-RU" sz="1400" b="0" i="0" u="none" strike="noStrike" cap="none" normalizeH="0" dirty="0" smtClean="0">
                <a:ln>
                  <a:noFill/>
                </a:ln>
                <a:solidFill>
                  <a:schemeClr val="tx1">
                    <a:lumMod val="85000"/>
                    <a:lumOff val="15000"/>
                  </a:schemeClr>
                </a:solidFill>
                <a:effectLst/>
                <a:latin typeface="+mj-lt"/>
                <a:ea typeface="Times New Roman" pitchFamily="18" charset="0"/>
                <a:cs typeface="Arial" pitchFamily="34" charset="0"/>
              </a:rPr>
              <a:t> наделенный от природы хорошими внешними данными, холоден, высокомерен, способен </a:t>
            </a:r>
            <a:r>
              <a:rPr lang="ru-RU" sz="1400" dirty="0" smtClean="0">
                <a:solidFill>
                  <a:schemeClr val="tx1">
                    <a:lumMod val="85000"/>
                    <a:lumOff val="15000"/>
                  </a:schemeClr>
                </a:solidFill>
                <a:latin typeface="+mj-lt"/>
                <a:ea typeface="Times New Roman" pitchFamily="18" charset="0"/>
                <a:cs typeface="Arial" pitchFamily="34" charset="0"/>
              </a:rPr>
              <a:t>жить за счёт других, его красота </a:t>
            </a:r>
            <a:endParaRPr kumimoji="0" lang="ru-RU" sz="1400" b="0" i="0" u="none" strike="noStrike" cap="none" normalizeH="0" dirty="0" smtClean="0">
              <a:ln>
                <a:noFill/>
              </a:ln>
              <a:solidFill>
                <a:schemeClr val="tx1">
                  <a:lumMod val="85000"/>
                  <a:lumOff val="15000"/>
                </a:schemeClr>
              </a:solidFill>
              <a:effectLst/>
              <a:latin typeface="+mj-lt"/>
              <a:ea typeface="Times New Roman" pitchFamily="18" charset="0"/>
              <a:cs typeface="Arial" pitchFamily="34" charset="0"/>
            </a:endParaRPr>
          </a:p>
        </p:txBody>
      </p:sp>
      <p:sp>
        <p:nvSpPr>
          <p:cNvPr id="9" name="Прямоугольник 8"/>
          <p:cNvSpPr/>
          <p:nvPr/>
        </p:nvSpPr>
        <p:spPr>
          <a:xfrm>
            <a:off x="1071538" y="3357562"/>
            <a:ext cx="8072462" cy="2369880"/>
          </a:xfrm>
          <a:prstGeom prst="rect">
            <a:avLst/>
          </a:prstGeom>
        </p:spPr>
        <p:txBody>
          <a:bodyPr wrap="square">
            <a:spAutoFit/>
          </a:bodyPr>
          <a:lstStyle/>
          <a:p>
            <a:pPr lvl="0" algn="just" eaLnBrk="0" fontAlgn="base" hangingPunct="0">
              <a:spcBef>
                <a:spcPct val="0"/>
              </a:spcBef>
              <a:spcAft>
                <a:spcPct val="0"/>
              </a:spcAft>
            </a:pPr>
            <a:r>
              <a:rPr lang="ru-RU" sz="1400" dirty="0" smtClean="0">
                <a:solidFill>
                  <a:schemeClr val="tx1">
                    <a:lumMod val="85000"/>
                    <a:lumOff val="15000"/>
                  </a:schemeClr>
                </a:solidFill>
                <a:latin typeface="+mj-lt"/>
                <a:ea typeface="Times New Roman" pitchFamily="18" charset="0"/>
                <a:cs typeface="Arial" pitchFamily="34" charset="0"/>
              </a:rPr>
              <a:t>меркнет и не оценивается по достоинству. Возьмём в качестве примера двух героинь романа Л.Н. Толстого Наташу Ростову и </a:t>
            </a:r>
            <a:r>
              <a:rPr lang="ru-RU" sz="1400" dirty="0" err="1" smtClean="0">
                <a:solidFill>
                  <a:schemeClr val="tx1">
                    <a:lumMod val="85000"/>
                    <a:lumOff val="15000"/>
                  </a:schemeClr>
                </a:solidFill>
                <a:latin typeface="+mj-lt"/>
                <a:ea typeface="Times New Roman" pitchFamily="18" charset="0"/>
                <a:cs typeface="Arial" pitchFamily="34" charset="0"/>
              </a:rPr>
              <a:t>Элен</a:t>
            </a:r>
            <a:r>
              <a:rPr lang="ru-RU" sz="1400" dirty="0" smtClean="0">
                <a:solidFill>
                  <a:schemeClr val="tx1">
                    <a:lumMod val="85000"/>
                    <a:lumOff val="15000"/>
                  </a:schemeClr>
                </a:solidFill>
                <a:latin typeface="+mj-lt"/>
                <a:ea typeface="Times New Roman" pitchFamily="18" charset="0"/>
                <a:cs typeface="Arial" pitchFamily="34" charset="0"/>
              </a:rPr>
              <a:t> Курагину…».</a:t>
            </a:r>
          </a:p>
          <a:p>
            <a:r>
              <a:rPr lang="ru-RU" sz="1400" b="1" dirty="0" smtClean="0">
                <a:solidFill>
                  <a:schemeClr val="tx1">
                    <a:lumMod val="85000"/>
                    <a:lumOff val="15000"/>
                  </a:schemeClr>
                </a:solidFill>
                <a:latin typeface="Arial Black" pitchFamily="34" charset="0"/>
                <a:ea typeface="Times New Roman" pitchFamily="18" charset="0"/>
                <a:cs typeface="Times New Roman" pitchFamily="18" charset="0"/>
              </a:rPr>
              <a:t>		               </a:t>
            </a:r>
            <a:r>
              <a:rPr lang="ru-RU" sz="1400" b="1" dirty="0" smtClean="0">
                <a:solidFill>
                  <a:srgbClr val="FF0000"/>
                </a:solidFill>
                <a:latin typeface="Arial Black" pitchFamily="34" charset="0"/>
                <a:ea typeface="Times New Roman" pitchFamily="18" charset="0"/>
                <a:cs typeface="Times New Roman" pitchFamily="18" charset="0"/>
              </a:rPr>
              <a:t>!</a:t>
            </a:r>
            <a:r>
              <a:rPr lang="ru-RU" sz="1400" b="1" dirty="0" smtClean="0">
                <a:solidFill>
                  <a:schemeClr val="tx1">
                    <a:lumMod val="85000"/>
                    <a:lumOff val="15000"/>
                  </a:schemeClr>
                </a:solidFill>
                <a:latin typeface="+mj-lt"/>
              </a:rPr>
              <a:t>  Используем:</a:t>
            </a:r>
          </a:p>
          <a:p>
            <a:r>
              <a:rPr lang="ru-RU" sz="1400" b="1" dirty="0" smtClean="0">
                <a:solidFill>
                  <a:srgbClr val="663300"/>
                </a:solidFill>
                <a:latin typeface="+mj-lt"/>
              </a:rPr>
              <a:t>Примеры</a:t>
            </a:r>
            <a:r>
              <a:rPr lang="ru-RU" sz="1400" dirty="0" smtClean="0">
                <a:solidFill>
                  <a:srgbClr val="663300"/>
                </a:solidFill>
                <a:latin typeface="+mj-lt"/>
              </a:rPr>
              <a:t> из </a:t>
            </a:r>
            <a:r>
              <a:rPr lang="ru-RU" sz="1400" dirty="0" err="1" smtClean="0">
                <a:solidFill>
                  <a:srgbClr val="663300"/>
                </a:solidFill>
                <a:latin typeface="+mj-lt"/>
              </a:rPr>
              <a:t>худ-ой</a:t>
            </a:r>
            <a:r>
              <a:rPr lang="ru-RU" sz="1400" dirty="0" smtClean="0">
                <a:solidFill>
                  <a:srgbClr val="663300"/>
                </a:solidFill>
                <a:latin typeface="+mj-lt"/>
              </a:rPr>
              <a:t>, </a:t>
            </a:r>
            <a:r>
              <a:rPr lang="ru-RU" sz="1400" dirty="0" err="1" smtClean="0">
                <a:solidFill>
                  <a:srgbClr val="663300"/>
                </a:solidFill>
                <a:latin typeface="+mj-lt"/>
              </a:rPr>
              <a:t>истор-ой</a:t>
            </a:r>
            <a:r>
              <a:rPr lang="ru-RU" sz="1400" dirty="0" smtClean="0">
                <a:solidFill>
                  <a:srgbClr val="663300"/>
                </a:solidFill>
                <a:latin typeface="+mj-lt"/>
              </a:rPr>
              <a:t>, научно-популярной </a:t>
            </a:r>
            <a:r>
              <a:rPr lang="ru-RU" sz="1400" dirty="0" err="1" smtClean="0">
                <a:solidFill>
                  <a:srgbClr val="663300"/>
                </a:solidFill>
                <a:latin typeface="+mj-lt"/>
              </a:rPr>
              <a:t>лит-ры</a:t>
            </a:r>
            <a:r>
              <a:rPr lang="ru-RU" sz="1400" dirty="0" smtClean="0">
                <a:solidFill>
                  <a:srgbClr val="663300"/>
                </a:solidFill>
                <a:latin typeface="+mj-lt"/>
              </a:rPr>
              <a:t>, худ. фильмов, периодической печати,</a:t>
            </a:r>
            <a:r>
              <a:rPr lang="ru-RU" sz="1400" i="1" dirty="0" smtClean="0">
                <a:solidFill>
                  <a:srgbClr val="663300"/>
                </a:solidFill>
                <a:latin typeface="+mj-lt"/>
              </a:rPr>
              <a:t> </a:t>
            </a:r>
            <a:r>
              <a:rPr lang="ru-RU" sz="1400" dirty="0" smtClean="0">
                <a:solidFill>
                  <a:srgbClr val="663300"/>
                </a:solidFill>
                <a:latin typeface="+mj-lt"/>
              </a:rPr>
              <a:t>теле- и радиопередач, реальные факты из жизни. пословицы, поговорки, афоризмы (нужно обязательно пояснить их смысл, связать с тезисом).</a:t>
            </a:r>
            <a:r>
              <a:rPr lang="ru-RU" sz="1400" dirty="0" smtClean="0">
                <a:solidFill>
                  <a:srgbClr val="663300"/>
                </a:solidFill>
                <a:effectLst>
                  <a:outerShdw blurRad="38100" dist="38100" dir="2700000" algn="tl">
                    <a:srgbClr val="000000">
                      <a:alpha val="43137"/>
                    </a:srgbClr>
                  </a:outerShdw>
                </a:effectLst>
                <a:latin typeface="+mj-lt"/>
              </a:rPr>
              <a:t> </a:t>
            </a:r>
          </a:p>
          <a:p>
            <a:pPr lvl="0" algn="just" eaLnBrk="0" fontAlgn="base" hangingPunct="0">
              <a:spcBef>
                <a:spcPct val="0"/>
              </a:spcBef>
              <a:spcAft>
                <a:spcPct val="0"/>
              </a:spcAft>
            </a:pPr>
            <a:endParaRPr lang="ru-RU" sz="2800" dirty="0" smtClean="0">
              <a:solidFill>
                <a:schemeClr val="tx2"/>
              </a:solidFill>
              <a:latin typeface="+mj-lt"/>
              <a:ea typeface="Times New Roman" pitchFamily="18" charset="0"/>
              <a:cs typeface="Arial" pitchFamily="34" charset="0"/>
            </a:endParaRPr>
          </a:p>
          <a:p>
            <a:pPr lvl="0" algn="just" eaLnBrk="0" fontAlgn="base" hangingPunct="0">
              <a:spcBef>
                <a:spcPct val="0"/>
              </a:spcBef>
              <a:spcAft>
                <a:spcPct val="0"/>
              </a:spcAft>
            </a:pPr>
            <a:endParaRPr lang="ru-RU" sz="1600" dirty="0" smtClean="0">
              <a:solidFill>
                <a:schemeClr val="tx2"/>
              </a:solidFill>
              <a:latin typeface="+mj-lt"/>
              <a:ea typeface="Times New Roman" pitchFamily="18" charset="0"/>
              <a:cs typeface="Arial" pitchFamily="34" charset="0"/>
            </a:endParaRPr>
          </a:p>
          <a:p>
            <a:pPr lvl="0" algn="just" eaLnBrk="0" fontAlgn="base" hangingPunct="0">
              <a:spcBef>
                <a:spcPct val="0"/>
              </a:spcBef>
              <a:spcAft>
                <a:spcPct val="0"/>
              </a:spcAft>
            </a:pPr>
            <a:endParaRPr lang="ru-RU" sz="1600" dirty="0">
              <a:latin typeface="+mj-lt"/>
            </a:endParaRPr>
          </a:p>
        </p:txBody>
      </p:sp>
      <p:pic>
        <p:nvPicPr>
          <p:cNvPr id="10" name="Picture 2"/>
          <p:cNvPicPr>
            <a:picLocks noChangeAspect="1" noChangeArrowheads="1"/>
          </p:cNvPicPr>
          <p:nvPr/>
        </p:nvPicPr>
        <p:blipFill>
          <a:blip r:embed="rId2"/>
          <a:srcRect/>
          <a:stretch>
            <a:fillRect/>
          </a:stretch>
        </p:blipFill>
        <p:spPr bwMode="auto">
          <a:xfrm>
            <a:off x="1000100" y="500042"/>
            <a:ext cx="1200150" cy="1609725"/>
          </a:xfrm>
          <a:prstGeom prst="rect">
            <a:avLst/>
          </a:prstGeom>
          <a:noFill/>
          <a:ln w="9525">
            <a:noFill/>
            <a:miter lim="800000"/>
            <a:headEnd/>
            <a:tailEnd/>
          </a:ln>
          <a:effectLst/>
        </p:spPr>
      </p:pic>
      <p:sp>
        <p:nvSpPr>
          <p:cNvPr id="11" name="AutoShape 5"/>
          <p:cNvSpPr>
            <a:spLocks noChangeArrowheads="1"/>
          </p:cNvSpPr>
          <p:nvPr/>
        </p:nvSpPr>
        <p:spPr bwMode="auto">
          <a:xfrm>
            <a:off x="1857356" y="0"/>
            <a:ext cx="1544638" cy="690562"/>
          </a:xfrm>
          <a:prstGeom prst="wedgeEllipseCallout">
            <a:avLst>
              <a:gd name="adj1" fmla="val -43750"/>
              <a:gd name="adj2" fmla="val 70000"/>
            </a:avLst>
          </a:prstGeom>
          <a:solidFill>
            <a:srgbClr val="F2DBDB"/>
          </a:solidFill>
          <a:ln w="9525" algn="ctr">
            <a:solidFill>
              <a:srgbClr val="943634"/>
            </a:solid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ru-RU" sz="1400" b="1" i="0" u="none" strike="noStrike" cap="none" normalizeH="0" baseline="0" dirty="0" smtClean="0">
                <a:ln>
                  <a:noFill/>
                </a:ln>
                <a:solidFill>
                  <a:srgbClr val="632423"/>
                </a:solidFill>
                <a:effectLst/>
                <a:latin typeface="Calibri" pitchFamily="34" charset="0"/>
                <a:cs typeface="Arial" pitchFamily="34" charset="0"/>
              </a:rPr>
              <a:t>Вспомним теорию…</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useBgFill="1">
        <p:nvSpPr>
          <p:cNvPr id="12" name="Oval 4"/>
          <p:cNvSpPr>
            <a:spLocks noChangeArrowheads="1"/>
          </p:cNvSpPr>
          <p:nvPr/>
        </p:nvSpPr>
        <p:spPr bwMode="auto">
          <a:xfrm>
            <a:off x="1142976" y="2285992"/>
            <a:ext cx="338138" cy="300038"/>
          </a:xfrm>
          <a:prstGeom prst="ellipse">
            <a:avLst/>
          </a:prstGeom>
          <a:ln w="9525">
            <a:solidFill>
              <a:schemeClr val="accent2">
                <a:lumMod val="75000"/>
              </a:schemeClr>
            </a:solidFill>
            <a:round/>
            <a:headEnd/>
            <a:tailEnd/>
          </a:ln>
          <a:effectLst/>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ru-RU" dirty="0">
                <a:solidFill>
                  <a:schemeClr val="accent2">
                    <a:lumMod val="75000"/>
                  </a:schemeClr>
                </a:solidFill>
              </a:rPr>
              <a:t>Н</a:t>
            </a:r>
          </a:p>
        </p:txBody>
      </p:sp>
      <p:sp>
        <p:nvSpPr>
          <p:cNvPr id="13" name="Прямоугольник 12"/>
          <p:cNvSpPr/>
          <p:nvPr/>
        </p:nvSpPr>
        <p:spPr>
          <a:xfrm>
            <a:off x="1071538" y="4714884"/>
            <a:ext cx="8072462" cy="2954655"/>
          </a:xfrm>
          <a:prstGeom prst="rect">
            <a:avLst/>
          </a:prstGeom>
        </p:spPr>
        <p:txBody>
          <a:bodyPr wrap="square">
            <a:spAutoFit/>
          </a:bodyPr>
          <a:lstStyle/>
          <a:p>
            <a:r>
              <a:rPr lang="ru-RU" b="1" dirty="0" smtClean="0">
                <a:solidFill>
                  <a:srgbClr val="00B050"/>
                </a:solidFill>
              </a:rPr>
              <a:t>	</a:t>
            </a:r>
            <a:r>
              <a:rPr lang="ru-RU" b="1" dirty="0" smtClean="0">
                <a:solidFill>
                  <a:srgbClr val="00B050"/>
                </a:solidFill>
                <a:latin typeface="+mj-lt"/>
              </a:rPr>
              <a:t>Начните свое высказывание, используя следующие</a:t>
            </a:r>
            <a:br>
              <a:rPr lang="ru-RU" b="1" dirty="0" smtClean="0">
                <a:solidFill>
                  <a:srgbClr val="00B050"/>
                </a:solidFill>
                <a:latin typeface="+mj-lt"/>
              </a:rPr>
            </a:br>
            <a:r>
              <a:rPr lang="ru-RU" b="1" dirty="0" smtClean="0">
                <a:solidFill>
                  <a:srgbClr val="00B050"/>
                </a:solidFill>
                <a:latin typeface="+mj-lt"/>
              </a:rPr>
              <a:t>                       		речевые обороты:</a:t>
            </a:r>
          </a:p>
          <a:p>
            <a:r>
              <a:rPr lang="ru-RU" sz="1600" dirty="0" smtClean="0">
                <a:latin typeface="+mj-lt"/>
              </a:rPr>
              <a:t>«Я разделяю позицию автора… и хочу доказать на примере… ».</a:t>
            </a:r>
          </a:p>
          <a:p>
            <a:r>
              <a:rPr lang="ru-RU" sz="1600" dirty="0" smtClean="0">
                <a:latin typeface="+mj-lt"/>
                <a:ea typeface="Times New Roman" pitchFamily="18" charset="0"/>
                <a:cs typeface="Arial" pitchFamily="34" charset="0"/>
              </a:rPr>
              <a:t>«Позиция автора близка (</a:t>
            </a:r>
            <a:r>
              <a:rPr lang="ru-RU" sz="1600" i="1" dirty="0" smtClean="0">
                <a:latin typeface="+mj-lt"/>
                <a:ea typeface="Times New Roman" pitchFamily="18" charset="0"/>
                <a:cs typeface="Arial" pitchFamily="34" charset="0"/>
              </a:rPr>
              <a:t>понятна</a:t>
            </a:r>
            <a:r>
              <a:rPr lang="ru-RU" sz="1600" dirty="0" smtClean="0">
                <a:latin typeface="+mj-lt"/>
                <a:ea typeface="Times New Roman" pitchFamily="18" charset="0"/>
                <a:cs typeface="Arial" pitchFamily="34" charset="0"/>
              </a:rPr>
              <a:t>) мне, и я могу привести один пример…».</a:t>
            </a:r>
          </a:p>
          <a:p>
            <a:pPr lvl="0" algn="just" eaLnBrk="0" fontAlgn="base" hangingPunct="0">
              <a:spcBef>
                <a:spcPct val="0"/>
              </a:spcBef>
              <a:spcAft>
                <a:spcPct val="0"/>
              </a:spcAft>
            </a:pPr>
            <a:r>
              <a:rPr lang="ru-RU" sz="1600" dirty="0" smtClean="0">
                <a:latin typeface="+mj-lt"/>
                <a:ea typeface="Times New Roman" pitchFamily="18" charset="0"/>
                <a:cs typeface="Arial" pitchFamily="34" charset="0"/>
              </a:rPr>
              <a:t>«Проблема глубже, чем кажется на первый взгляд (</a:t>
            </a:r>
            <a:r>
              <a:rPr lang="ru-RU" sz="1600" i="1" dirty="0" smtClean="0">
                <a:latin typeface="+mj-lt"/>
                <a:ea typeface="Times New Roman" pitchFamily="18" charset="0"/>
                <a:cs typeface="Arial" pitchFamily="34" charset="0"/>
              </a:rPr>
              <a:t>собственные</a:t>
            </a:r>
          </a:p>
          <a:p>
            <a:pPr lvl="0" algn="just" eaLnBrk="0" fontAlgn="base" hangingPunct="0">
              <a:spcBef>
                <a:spcPct val="0"/>
              </a:spcBef>
              <a:spcAft>
                <a:spcPct val="0"/>
              </a:spcAft>
            </a:pPr>
            <a:r>
              <a:rPr lang="ru-RU" sz="1600" i="1" dirty="0" smtClean="0">
                <a:latin typeface="+mj-lt"/>
                <a:ea typeface="Times New Roman" pitchFamily="18" charset="0"/>
                <a:cs typeface="Arial" pitchFamily="34" charset="0"/>
              </a:rPr>
              <a:t>  аргументы</a:t>
            </a:r>
            <a:r>
              <a:rPr lang="ru-RU" sz="1600" dirty="0" smtClean="0">
                <a:latin typeface="+mj-lt"/>
                <a:ea typeface="Times New Roman" pitchFamily="18" charset="0"/>
                <a:cs typeface="Arial" pitchFamily="34" charset="0"/>
              </a:rPr>
              <a:t>)…».</a:t>
            </a:r>
          </a:p>
          <a:p>
            <a:pPr lvl="0" algn="just" eaLnBrk="0" fontAlgn="base" hangingPunct="0">
              <a:spcBef>
                <a:spcPct val="0"/>
              </a:spcBef>
              <a:spcAft>
                <a:spcPct val="0"/>
              </a:spcAft>
            </a:pPr>
            <a:r>
              <a:rPr lang="ru-RU" sz="1600" dirty="0" smtClean="0">
                <a:latin typeface="+mj-lt"/>
              </a:rPr>
              <a:t> «Каждый может привести множество аргументов в защиту авторской</a:t>
            </a:r>
          </a:p>
          <a:p>
            <a:pPr lvl="0" algn="just" eaLnBrk="0" fontAlgn="base" hangingPunct="0">
              <a:spcBef>
                <a:spcPct val="0"/>
              </a:spcBef>
              <a:spcAft>
                <a:spcPct val="0"/>
              </a:spcAft>
            </a:pPr>
            <a:r>
              <a:rPr lang="ru-RU" sz="1600" dirty="0" smtClean="0">
                <a:latin typeface="+mj-lt"/>
              </a:rPr>
              <a:t>   позиции. Во-первых,…»</a:t>
            </a:r>
            <a:endParaRPr lang="ru-RU" sz="1600" dirty="0" smtClean="0">
              <a:latin typeface="+mj-lt"/>
              <a:ea typeface="Times New Roman" pitchFamily="18" charset="0"/>
              <a:cs typeface="Arial" pitchFamily="34" charset="0"/>
            </a:endParaRPr>
          </a:p>
          <a:p>
            <a:endParaRPr lang="ru-RU" dirty="0" smtClean="0">
              <a:solidFill>
                <a:schemeClr val="tx2"/>
              </a:solidFill>
              <a:latin typeface="+mj-lt"/>
              <a:ea typeface="Times New Roman" pitchFamily="18" charset="0"/>
              <a:cs typeface="Arial" pitchFamily="34" charset="0"/>
            </a:endParaRPr>
          </a:p>
          <a:p>
            <a:endParaRPr lang="ru-RU" b="1" dirty="0" smtClean="0">
              <a:solidFill>
                <a:srgbClr val="00B050"/>
              </a:solidFill>
              <a:latin typeface="+mj-lt"/>
            </a:endParaRPr>
          </a:p>
          <a:p>
            <a:endParaRPr lang="ru-RU" dirty="0"/>
          </a:p>
        </p:txBody>
      </p:sp>
      <p:pic>
        <p:nvPicPr>
          <p:cNvPr id="14" name="Picture 2"/>
          <p:cNvPicPr>
            <a:picLocks noChangeAspect="1" noChangeArrowheads="1"/>
          </p:cNvPicPr>
          <p:nvPr/>
        </p:nvPicPr>
        <p:blipFill>
          <a:blip r:embed="rId3"/>
          <a:srcRect/>
          <a:stretch>
            <a:fillRect/>
          </a:stretch>
        </p:blipFill>
        <p:spPr bwMode="auto">
          <a:xfrm>
            <a:off x="8358214" y="5929330"/>
            <a:ext cx="571504" cy="717962"/>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57290" y="0"/>
            <a:ext cx="7481910" cy="1832082"/>
          </a:xfrm>
        </p:spPr>
        <p:txBody>
          <a:bodyPr>
            <a:normAutofit/>
          </a:bodyPr>
          <a:lstStyle/>
          <a:p>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endParaRPr lang="ru-RU" sz="2200" dirty="0"/>
          </a:p>
        </p:txBody>
      </p:sp>
      <p:sp>
        <p:nvSpPr>
          <p:cNvPr id="3" name="Подзаголовок 2"/>
          <p:cNvSpPr>
            <a:spLocks noGrp="1"/>
          </p:cNvSpPr>
          <p:nvPr>
            <p:ph type="subTitle" idx="1"/>
          </p:nvPr>
        </p:nvSpPr>
        <p:spPr>
          <a:xfrm>
            <a:off x="1285852" y="142852"/>
            <a:ext cx="7406640" cy="3102622"/>
          </a:xfrm>
        </p:spPr>
        <p:txBody>
          <a:bodyPr>
            <a:normAutofit fontScale="25000" lnSpcReduction="20000"/>
          </a:bodyPr>
          <a:lstStyle/>
          <a:p>
            <a:pPr>
              <a:lnSpc>
                <a:spcPct val="120000"/>
              </a:lnSpc>
              <a:spcBef>
                <a:spcPts val="0"/>
              </a:spcBef>
            </a:pPr>
            <a:r>
              <a:rPr lang="ru-RU" sz="9600" b="1" dirty="0" smtClean="0">
                <a:solidFill>
                  <a:schemeClr val="accent4">
                    <a:lumMod val="75000"/>
                  </a:schemeClr>
                </a:solidFill>
                <a:latin typeface="Arial Black" pitchFamily="34" charset="0"/>
              </a:rPr>
              <a:t>		Аргументируем мнение, </a:t>
            </a:r>
          </a:p>
          <a:p>
            <a:pPr>
              <a:lnSpc>
                <a:spcPct val="120000"/>
              </a:lnSpc>
              <a:spcBef>
                <a:spcPts val="0"/>
              </a:spcBef>
            </a:pPr>
            <a:r>
              <a:rPr lang="ru-RU" sz="9600" b="1" dirty="0" smtClean="0">
                <a:solidFill>
                  <a:schemeClr val="accent4">
                    <a:lumMod val="75000"/>
                  </a:schemeClr>
                </a:solidFill>
                <a:latin typeface="Arial Black" pitchFamily="34" charset="0"/>
              </a:rPr>
              <a:t>                   используя афоризмы :</a:t>
            </a:r>
            <a:r>
              <a:rPr lang="ru-RU" sz="9600" b="1" dirty="0" smtClean="0">
                <a:solidFill>
                  <a:schemeClr val="accent4">
                    <a:lumMod val="75000"/>
                  </a:schemeClr>
                </a:solidFill>
                <a:latin typeface="Monotype Corsiva" pitchFamily="66" charset="0"/>
              </a:rPr>
              <a:t/>
            </a:r>
            <a:br>
              <a:rPr lang="ru-RU" sz="9600" b="1" dirty="0" smtClean="0">
                <a:solidFill>
                  <a:schemeClr val="accent4">
                    <a:lumMod val="75000"/>
                  </a:schemeClr>
                </a:solidFill>
                <a:latin typeface="Monotype Corsiva" pitchFamily="66" charset="0"/>
              </a:rPr>
            </a:br>
            <a:r>
              <a:rPr lang="ru-RU" sz="9600" b="1" dirty="0" smtClean="0">
                <a:solidFill>
                  <a:schemeClr val="accent4">
                    <a:lumMod val="75000"/>
                  </a:schemeClr>
                </a:solidFill>
                <a:latin typeface="Monotype Corsiva" pitchFamily="66" charset="0"/>
              </a:rPr>
              <a:t>Человек в морали подчиняется разуму .</a:t>
            </a:r>
          </a:p>
          <a:p>
            <a:pPr>
              <a:lnSpc>
                <a:spcPct val="120000"/>
              </a:lnSpc>
              <a:spcBef>
                <a:spcPts val="0"/>
              </a:spcBef>
            </a:pPr>
            <a:r>
              <a:rPr lang="ru-RU" sz="9600" b="1" dirty="0" smtClean="0">
                <a:solidFill>
                  <a:schemeClr val="accent4">
                    <a:lumMod val="75000"/>
                  </a:schemeClr>
                </a:solidFill>
                <a:latin typeface="Monotype Corsiva" pitchFamily="66" charset="0"/>
              </a:rPr>
              <a:t>		Рене Декарт, французский философ.</a:t>
            </a:r>
            <a:br>
              <a:rPr lang="ru-RU" sz="9600" b="1" dirty="0" smtClean="0">
                <a:solidFill>
                  <a:schemeClr val="accent4">
                    <a:lumMod val="75000"/>
                  </a:schemeClr>
                </a:solidFill>
                <a:latin typeface="Monotype Corsiva" pitchFamily="66" charset="0"/>
              </a:rPr>
            </a:br>
            <a:endParaRPr lang="ru-RU" sz="9600" b="1" dirty="0" smtClean="0">
              <a:solidFill>
                <a:schemeClr val="accent4">
                  <a:lumMod val="75000"/>
                </a:schemeClr>
              </a:solidFill>
              <a:latin typeface="Monotype Corsiva" pitchFamily="66" charset="0"/>
            </a:endParaRPr>
          </a:p>
          <a:p>
            <a:pPr>
              <a:lnSpc>
                <a:spcPct val="120000"/>
              </a:lnSpc>
              <a:spcBef>
                <a:spcPts val="0"/>
              </a:spcBef>
            </a:pPr>
            <a:r>
              <a:rPr lang="ru-RU" sz="9600" b="1" dirty="0" smtClean="0">
                <a:solidFill>
                  <a:schemeClr val="accent4">
                    <a:lumMod val="75000"/>
                  </a:schemeClr>
                </a:solidFill>
                <a:latin typeface="Monotype Corsiva" pitchFamily="66" charset="0"/>
              </a:rPr>
              <a:t>Чтобы  быть добродетельным , надо научиться  прислушиваться к голосу истины в своей душе .</a:t>
            </a:r>
          </a:p>
          <a:p>
            <a:pPr>
              <a:lnSpc>
                <a:spcPct val="120000"/>
              </a:lnSpc>
              <a:spcBef>
                <a:spcPts val="0"/>
              </a:spcBef>
            </a:pPr>
            <a:r>
              <a:rPr lang="ru-RU" sz="9600" b="1" dirty="0" smtClean="0">
                <a:solidFill>
                  <a:schemeClr val="accent4">
                    <a:lumMod val="75000"/>
                  </a:schemeClr>
                </a:solidFill>
                <a:latin typeface="Monotype Corsiva" pitchFamily="66" charset="0"/>
              </a:rPr>
              <a:t>			 Сократ, афинский философ.</a:t>
            </a:r>
          </a:p>
          <a:p>
            <a:pPr>
              <a:lnSpc>
                <a:spcPct val="120000"/>
              </a:lnSpc>
              <a:spcBef>
                <a:spcPts val="0"/>
              </a:spcBef>
            </a:pPr>
            <a:r>
              <a:rPr lang="ru-RU" sz="9600" b="1" dirty="0" smtClean="0">
                <a:solidFill>
                  <a:schemeClr val="accent4">
                    <a:lumMod val="75000"/>
                  </a:schemeClr>
                </a:solidFill>
                <a:latin typeface="Monotype Corsiva" pitchFamily="66" charset="0"/>
              </a:rPr>
              <a:t>Поступай , как должно , и  будь, что будет.</a:t>
            </a:r>
          </a:p>
          <a:p>
            <a:pPr>
              <a:lnSpc>
                <a:spcPct val="120000"/>
              </a:lnSpc>
              <a:spcBef>
                <a:spcPts val="0"/>
              </a:spcBef>
            </a:pPr>
            <a:r>
              <a:rPr lang="ru-RU" sz="9600" b="1" dirty="0" smtClean="0">
                <a:solidFill>
                  <a:schemeClr val="accent4">
                    <a:lumMod val="75000"/>
                  </a:schemeClr>
                </a:solidFill>
                <a:latin typeface="Monotype Corsiva" pitchFamily="66" charset="0"/>
              </a:rPr>
              <a:t>					(Автор  неизвестен)</a:t>
            </a:r>
          </a:p>
          <a:p>
            <a:endParaRPr lang="ru-RU" sz="6200" b="1" dirty="0" smtClean="0">
              <a:solidFill>
                <a:schemeClr val="accent4">
                  <a:lumMod val="75000"/>
                </a:schemeClr>
              </a:solidFill>
              <a:latin typeface="Monotype Corsiva" pitchFamily="66" charset="0"/>
            </a:endParaRPr>
          </a:p>
          <a:p>
            <a:endParaRPr lang="ru-RU" sz="6200" b="1" dirty="0">
              <a:solidFill>
                <a:schemeClr val="accent4">
                  <a:lumMod val="75000"/>
                </a:schemeClr>
              </a:solidFill>
              <a:latin typeface="Monotype Corsiva" pitchFamily="66" charset="0"/>
            </a:endParaRPr>
          </a:p>
        </p:txBody>
      </p:sp>
      <p:pic>
        <p:nvPicPr>
          <p:cNvPr id="4" name="Рисунок 3" descr="C:\Users\Булатова\Pictures\6 (2).jpg"/>
          <p:cNvPicPr/>
          <p:nvPr/>
        </p:nvPicPr>
        <p:blipFill>
          <a:blip r:embed="rId2"/>
          <a:srcRect/>
          <a:stretch>
            <a:fillRect/>
          </a:stretch>
        </p:blipFill>
        <p:spPr bwMode="auto">
          <a:xfrm>
            <a:off x="1214414" y="3929066"/>
            <a:ext cx="2552700" cy="2511425"/>
          </a:xfrm>
          <a:prstGeom prst="rect">
            <a:avLst/>
          </a:prstGeom>
          <a:noFill/>
          <a:ln w="9525">
            <a:noFill/>
            <a:miter lim="800000"/>
            <a:headEnd/>
            <a:tailEnd/>
          </a:ln>
        </p:spPr>
      </p:pic>
      <p:pic>
        <p:nvPicPr>
          <p:cNvPr id="1026" name="Picture 2"/>
          <p:cNvPicPr>
            <a:picLocks noChangeAspect="1" noChangeArrowheads="1"/>
          </p:cNvPicPr>
          <p:nvPr/>
        </p:nvPicPr>
        <p:blipFill>
          <a:blip r:embed="rId3"/>
          <a:srcRect/>
          <a:stretch>
            <a:fillRect/>
          </a:stretch>
        </p:blipFill>
        <p:spPr bwMode="auto">
          <a:xfrm>
            <a:off x="7715272" y="1928802"/>
            <a:ext cx="714380" cy="946024"/>
          </a:xfrm>
          <a:prstGeom prst="rect">
            <a:avLst/>
          </a:prstGeom>
          <a:noFill/>
          <a:ln w="9525">
            <a:noFill/>
            <a:miter lim="800000"/>
            <a:headEnd/>
            <a:tailEnd/>
          </a:ln>
        </p:spPr>
      </p:pic>
      <p:pic>
        <p:nvPicPr>
          <p:cNvPr id="1027" name="Picture 3"/>
          <p:cNvPicPr>
            <a:picLocks noChangeAspect="1" noChangeArrowheads="1"/>
          </p:cNvPicPr>
          <p:nvPr/>
        </p:nvPicPr>
        <p:blipFill>
          <a:blip r:embed="rId4" cstate="print"/>
          <a:srcRect/>
          <a:stretch>
            <a:fillRect/>
          </a:stretch>
        </p:blipFill>
        <p:spPr bwMode="auto">
          <a:xfrm>
            <a:off x="7643834" y="642918"/>
            <a:ext cx="785818" cy="960689"/>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85852" y="0"/>
            <a:ext cx="7498080" cy="1143000"/>
          </a:xfrm>
        </p:spPr>
        <p:txBody>
          <a:bodyPr>
            <a:normAutofit fontScale="90000"/>
          </a:bodyPr>
          <a:lstStyle/>
          <a:p>
            <a:r>
              <a:rPr lang="ru-RU" sz="2400" dirty="0" smtClean="0"/>
              <a:t>Примеры из художественных произведений, где герои благодаря внутренним моральным запретам делали правильный выбор в сложной жизненной ситуации. </a:t>
            </a:r>
            <a:endParaRPr lang="ru-RU" sz="2400" dirty="0"/>
          </a:p>
        </p:txBody>
      </p:sp>
      <p:sp>
        <p:nvSpPr>
          <p:cNvPr id="4" name="Прямоугольник 3"/>
          <p:cNvSpPr/>
          <p:nvPr/>
        </p:nvSpPr>
        <p:spPr>
          <a:xfrm>
            <a:off x="1000100" y="1142984"/>
            <a:ext cx="8001056" cy="5724644"/>
          </a:xfrm>
          <a:prstGeom prst="rect">
            <a:avLst/>
          </a:prstGeom>
        </p:spPr>
        <p:txBody>
          <a:bodyPr wrap="square">
            <a:spAutoFit/>
          </a:bodyPr>
          <a:lstStyle/>
          <a:p>
            <a:r>
              <a:rPr lang="ru-RU" sz="1400" dirty="0" smtClean="0"/>
              <a:t>	</a:t>
            </a:r>
            <a:r>
              <a:rPr lang="ru-RU" sz="1600" dirty="0" smtClean="0"/>
              <a:t>В повести А.С. Пушкина «Капитанская дочка»  Петр Гринев  отказался целовать руку Емельяну Пугачеву. Ответственность перед родиной, государыней, которой присягал, перед родителями и всем дворянством русским, и, наконец, Машей ― возлюбленной, не позволила сделать это. Поцеловать руку ― значит предать все жизненные идеалы, предать честь. Не поцеловать ― пойти на плаху. Гринев выбирает смерть. </a:t>
            </a:r>
          </a:p>
          <a:p>
            <a:r>
              <a:rPr lang="ru-RU" sz="1600" dirty="0" smtClean="0"/>
              <a:t>	Герой рассказа М.Шолохова «Судьба человека» Андрей Соколов, постоянно испытывая, как и все в плену, постоянный голод, непосильный труд, жестокие побои, травлю собаками и – главное – постоянное унижение, выдерживает всё, символическим доказательством чего может служить его моральный поединок с лагерным комендантом Мюллером, когда Соколов отказывается пить за победу немецкого оружия и, отвергая хлеб с салом, демонстрирует «свое, русское достоинство и гордость».</a:t>
            </a:r>
          </a:p>
          <a:p>
            <a:r>
              <a:rPr lang="ru-RU" sz="1600" dirty="0" smtClean="0"/>
              <a:t>	В романе М.Шолохова «Тихий  Дон»  Григорий Мелехов всё время стоит перед необходимостью выбора. Судьба бросает его то к белым, то к красным. Но внутренние моральные запреты  не дают ему колебаться, когда Григорий спасает от смерти своего кровного врага Степана Астахова, хотя мог бы, воспользовавшись ситуацией, поступить иначе,  он запрещает уничтожать и раздевать пленных красноармейцев, выступает против отвратительного мародерства своего отца.</a:t>
            </a:r>
          </a:p>
          <a:p>
            <a:endParaRPr lang="ru-RU" sz="1600" dirty="0" smtClean="0"/>
          </a:p>
          <a:p>
            <a:endParaRPr lang="ru-RU" sz="1600" dirty="0" smtClean="0"/>
          </a:p>
          <a:p>
            <a:r>
              <a:rPr lang="ru-RU" sz="1600" dirty="0" smtClean="0"/>
              <a:t>							</a:t>
            </a:r>
            <a:r>
              <a:rPr lang="ru-RU" dirty="0" smtClean="0"/>
              <a:t>И Т. Д.</a:t>
            </a:r>
          </a:p>
          <a:p>
            <a:endParaRPr lang="ru-RU" sz="1600" dirty="0" smtClean="0"/>
          </a:p>
          <a:p>
            <a:endParaRPr lang="ru-RU" sz="1400" dirty="0"/>
          </a:p>
        </p:txBody>
      </p:sp>
      <p:pic>
        <p:nvPicPr>
          <p:cNvPr id="5" name="Рисунок 4"/>
          <p:cNvPicPr/>
          <p:nvPr/>
        </p:nvPicPr>
        <p:blipFill>
          <a:blip r:embed="rId2"/>
          <a:srcRect/>
          <a:stretch>
            <a:fillRect/>
          </a:stretch>
        </p:blipFill>
        <p:spPr bwMode="auto">
          <a:xfrm>
            <a:off x="4214810" y="5643578"/>
            <a:ext cx="1357322" cy="1071546"/>
          </a:xfrm>
          <a:prstGeom prst="rect">
            <a:avLst/>
          </a:prstGeom>
          <a:solidFill>
            <a:schemeClr val="accent3">
              <a:lumMod val="75000"/>
            </a:schemeClr>
          </a:solid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1538" y="0"/>
            <a:ext cx="8072462" cy="1143000"/>
          </a:xfrm>
        </p:spPr>
        <p:txBody>
          <a:bodyPr>
            <a:normAutofit fontScale="90000"/>
          </a:bodyPr>
          <a:lstStyle/>
          <a:p>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t>
            </a:r>
            <a:r>
              <a:rPr lang="ru-RU" sz="2200" b="1" dirty="0" smtClean="0">
                <a:solidFill>
                  <a:schemeClr val="accent2">
                    <a:lumMod val="75000"/>
                  </a:schemeClr>
                </a:solidFill>
                <a:cs typeface="Arial" pitchFamily="34" charset="0"/>
              </a:rPr>
              <a:t>5. Обобщаем сказанное, делаем вывод. </a:t>
            </a:r>
            <a:r>
              <a:rPr lang="ru-RU" sz="2200" b="1" dirty="0" smtClean="0">
                <a:solidFill>
                  <a:schemeClr val="accent2">
                    <a:lumMod val="75000"/>
                  </a:schemeClr>
                </a:solidFill>
              </a:rPr>
              <a:t/>
            </a:r>
            <a:br>
              <a:rPr lang="ru-RU" sz="2200" b="1" dirty="0" smtClean="0">
                <a:solidFill>
                  <a:schemeClr val="accent2">
                    <a:lumMod val="75000"/>
                  </a:schemeClr>
                </a:solidFill>
              </a:rPr>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i="1" dirty="0" smtClean="0"/>
              <a:t/>
            </a:r>
            <a:br>
              <a:rPr lang="ru-RU" sz="1800" i="1" dirty="0" smtClean="0"/>
            </a:br>
            <a:r>
              <a:rPr lang="ru-RU" sz="1800" b="1" dirty="0" smtClean="0"/>
              <a:t/>
            </a:r>
            <a:br>
              <a:rPr lang="ru-RU" sz="1800" b="1" dirty="0" smtClean="0"/>
            </a:br>
            <a:endParaRPr lang="ru-RU" sz="1800" dirty="0"/>
          </a:p>
        </p:txBody>
      </p:sp>
      <p:pic>
        <p:nvPicPr>
          <p:cNvPr id="5" name="Picture 2"/>
          <p:cNvPicPr>
            <a:picLocks noChangeAspect="1" noChangeArrowheads="1"/>
          </p:cNvPicPr>
          <p:nvPr/>
        </p:nvPicPr>
        <p:blipFill>
          <a:blip r:embed="rId2"/>
          <a:srcRect/>
          <a:stretch>
            <a:fillRect/>
          </a:stretch>
        </p:blipFill>
        <p:spPr bwMode="auto">
          <a:xfrm>
            <a:off x="1000100" y="0"/>
            <a:ext cx="1200150" cy="1609725"/>
          </a:xfrm>
          <a:prstGeom prst="rect">
            <a:avLst/>
          </a:prstGeom>
          <a:noFill/>
          <a:ln w="9525">
            <a:noFill/>
            <a:miter lim="800000"/>
            <a:headEnd/>
            <a:tailEnd/>
          </a:ln>
          <a:effectLst/>
        </p:spPr>
      </p:pic>
      <p:sp>
        <p:nvSpPr>
          <p:cNvPr id="6" name="AutoShape 5"/>
          <p:cNvSpPr>
            <a:spLocks noChangeArrowheads="1"/>
          </p:cNvSpPr>
          <p:nvPr/>
        </p:nvSpPr>
        <p:spPr bwMode="auto">
          <a:xfrm>
            <a:off x="2000232" y="0"/>
            <a:ext cx="1428760" cy="690562"/>
          </a:xfrm>
          <a:prstGeom prst="wedgeEllipseCallout">
            <a:avLst>
              <a:gd name="adj1" fmla="val -53415"/>
              <a:gd name="adj2" fmla="val 29465"/>
            </a:avLst>
          </a:prstGeom>
          <a:solidFill>
            <a:srgbClr val="F2DBDB"/>
          </a:solidFill>
          <a:ln w="9525" algn="ctr">
            <a:solidFill>
              <a:srgbClr val="943634"/>
            </a:solid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ru-RU" sz="1400" b="1" i="0" u="none" strike="noStrike" cap="none" normalizeH="0" baseline="0" dirty="0" smtClean="0">
                <a:ln>
                  <a:noFill/>
                </a:ln>
                <a:solidFill>
                  <a:srgbClr val="632423"/>
                </a:solidFill>
                <a:effectLst/>
                <a:latin typeface="Calibri" pitchFamily="34" charset="0"/>
                <a:cs typeface="Arial" pitchFamily="34" charset="0"/>
              </a:rPr>
              <a:t>Вспомним теорию…</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Прямоугольник 6"/>
          <p:cNvSpPr/>
          <p:nvPr/>
        </p:nvSpPr>
        <p:spPr>
          <a:xfrm>
            <a:off x="1071538" y="571480"/>
            <a:ext cx="7858180" cy="3170099"/>
          </a:xfrm>
          <a:prstGeom prst="rect">
            <a:avLst/>
          </a:prstGeom>
        </p:spPr>
        <p:txBody>
          <a:bodyPr wrap="square">
            <a:spAutoFit/>
          </a:bodyPr>
          <a:lstStyle/>
          <a:p>
            <a:r>
              <a:rPr lang="ru-RU" dirty="0" smtClean="0">
                <a:latin typeface="+mj-lt"/>
              </a:rPr>
              <a:t> 		    </a:t>
            </a:r>
            <a:r>
              <a:rPr lang="ru-RU" sz="1400" dirty="0" smtClean="0">
                <a:latin typeface="+mj-lt"/>
              </a:rPr>
              <a:t>«Конец – делу венец» – вот  девиз всякого, кто заканчивает работу 		       над сочинением.  Концовка призвана подвести итог, сделать 			       сочинение цельным, законченным.</a:t>
            </a:r>
          </a:p>
          <a:p>
            <a:r>
              <a:rPr lang="ru-RU" sz="1400" b="1" dirty="0" smtClean="0">
                <a:latin typeface="+mj-lt"/>
              </a:rPr>
              <a:t>		       В заключительной части можно:</a:t>
            </a:r>
          </a:p>
          <a:p>
            <a:pPr>
              <a:buFontTx/>
              <a:buChar char="-"/>
            </a:pPr>
            <a:r>
              <a:rPr lang="ru-RU" sz="1400" dirty="0" smtClean="0">
                <a:latin typeface="+mj-lt"/>
              </a:rPr>
              <a:t>подчеркнуть солидарность с автором, </a:t>
            </a:r>
          </a:p>
          <a:p>
            <a:pPr>
              <a:buFontTx/>
              <a:buChar char="-"/>
            </a:pPr>
            <a:r>
              <a:rPr lang="ru-RU" sz="1400" dirty="0" smtClean="0">
                <a:latin typeface="+mj-lt"/>
              </a:rPr>
              <a:t> передать общее впечатление о прочитанном тексте, </a:t>
            </a:r>
          </a:p>
          <a:p>
            <a:pPr>
              <a:buFontTx/>
              <a:buChar char="-"/>
            </a:pPr>
            <a:r>
              <a:rPr lang="ru-RU" sz="1400" dirty="0" smtClean="0">
                <a:latin typeface="+mj-lt"/>
              </a:rPr>
              <a:t> сказать, какой урок или вывод для себя сделан. </a:t>
            </a:r>
          </a:p>
          <a:p>
            <a:r>
              <a:rPr lang="ru-RU" sz="1400" dirty="0" smtClean="0">
                <a:latin typeface="+mj-lt"/>
              </a:rPr>
              <a:t>- можно призвать к совместному действию и т.д.</a:t>
            </a:r>
          </a:p>
          <a:p>
            <a:r>
              <a:rPr lang="ru-RU" sz="1400" dirty="0" smtClean="0">
                <a:latin typeface="+mj-lt"/>
              </a:rPr>
              <a:t>	:«Так давайте же сохраним природу родного края». </a:t>
            </a:r>
          </a:p>
          <a:p>
            <a:endParaRPr lang="ru-RU" sz="1400" dirty="0" smtClean="0">
              <a:latin typeface="+mj-lt"/>
            </a:endParaRPr>
          </a:p>
          <a:p>
            <a:r>
              <a:rPr lang="ru-RU" sz="1400" dirty="0" smtClean="0">
                <a:latin typeface="+mj-lt"/>
              </a:rPr>
              <a:t>Украшает концовку и уместно приведенная цитата, афоризм, пословица.</a:t>
            </a:r>
          </a:p>
          <a:p>
            <a:endParaRPr lang="ru-RU" sz="1400" dirty="0" smtClean="0">
              <a:latin typeface="+mj-lt"/>
            </a:endParaRPr>
          </a:p>
          <a:p>
            <a:r>
              <a:rPr lang="ru-RU" sz="1400" dirty="0" smtClean="0">
                <a:latin typeface="+mj-lt"/>
              </a:rPr>
              <a:t>                   : «Итак, как говорил древний философ Сократ: «Мудрость, знание – высшая добродетель». </a:t>
            </a:r>
            <a:endParaRPr lang="ru-RU" sz="1400" dirty="0">
              <a:latin typeface="+mj-lt"/>
            </a:endParaRPr>
          </a:p>
        </p:txBody>
      </p:sp>
      <p:sp useBgFill="1">
        <p:nvSpPr>
          <p:cNvPr id="8" name="Oval 4"/>
          <p:cNvSpPr>
            <a:spLocks noChangeArrowheads="1"/>
          </p:cNvSpPr>
          <p:nvPr/>
        </p:nvSpPr>
        <p:spPr bwMode="auto">
          <a:xfrm>
            <a:off x="1643042" y="2357430"/>
            <a:ext cx="338138" cy="300038"/>
          </a:xfrm>
          <a:prstGeom prst="ellipse">
            <a:avLst/>
          </a:prstGeom>
          <a:ln w="9525">
            <a:solidFill>
              <a:schemeClr val="accent2">
                <a:lumMod val="75000"/>
              </a:schemeClr>
            </a:solidFill>
            <a:round/>
            <a:headEnd/>
            <a:tailEnd/>
          </a:ln>
          <a:effectLst/>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ru-RU" dirty="0">
                <a:solidFill>
                  <a:schemeClr val="accent2">
                    <a:lumMod val="75000"/>
                  </a:schemeClr>
                </a:solidFill>
              </a:rPr>
              <a:t>Н</a:t>
            </a:r>
          </a:p>
        </p:txBody>
      </p:sp>
      <p:sp>
        <p:nvSpPr>
          <p:cNvPr id="10" name="Прямоугольник 9"/>
          <p:cNvSpPr/>
          <p:nvPr/>
        </p:nvSpPr>
        <p:spPr>
          <a:xfrm>
            <a:off x="1142976" y="3786190"/>
            <a:ext cx="7858180" cy="2585323"/>
          </a:xfrm>
          <a:prstGeom prst="rect">
            <a:avLst/>
          </a:prstGeom>
        </p:spPr>
        <p:txBody>
          <a:bodyPr wrap="square">
            <a:spAutoFit/>
          </a:bodyPr>
          <a:lstStyle/>
          <a:p>
            <a:r>
              <a:rPr lang="ru-RU" b="1" dirty="0" smtClean="0">
                <a:solidFill>
                  <a:srgbClr val="00B050"/>
                </a:solidFill>
              </a:rPr>
              <a:t>		Сделайте обобщение, используя  следующие</a:t>
            </a:r>
            <a:br>
              <a:rPr lang="ru-RU" b="1" dirty="0" smtClean="0">
                <a:solidFill>
                  <a:srgbClr val="00B050"/>
                </a:solidFill>
              </a:rPr>
            </a:br>
            <a:r>
              <a:rPr lang="ru-RU" b="1" dirty="0" smtClean="0">
                <a:solidFill>
                  <a:srgbClr val="00B050"/>
                </a:solidFill>
              </a:rPr>
              <a:t>                       		речевые обороты: </a:t>
            </a:r>
          </a:p>
          <a:p>
            <a:r>
              <a:rPr lang="ru-RU" dirty="0" smtClean="0">
                <a:solidFill>
                  <a:srgbClr val="663300"/>
                </a:solidFill>
              </a:rPr>
              <a:t>В заключен</a:t>
            </a:r>
            <a:r>
              <a:rPr lang="ru-RU" u="sng" dirty="0" smtClean="0">
                <a:solidFill>
                  <a:srgbClr val="663300"/>
                </a:solidFill>
              </a:rPr>
              <a:t>ие </a:t>
            </a:r>
            <a:r>
              <a:rPr lang="ru-RU" dirty="0" smtClean="0">
                <a:solidFill>
                  <a:srgbClr val="663300"/>
                </a:solidFill>
              </a:rPr>
              <a:t>хочу подчеркнуть…</a:t>
            </a:r>
            <a:br>
              <a:rPr lang="ru-RU" dirty="0" smtClean="0">
                <a:solidFill>
                  <a:srgbClr val="663300"/>
                </a:solidFill>
              </a:rPr>
            </a:br>
            <a:r>
              <a:rPr lang="ru-RU" dirty="0" smtClean="0">
                <a:solidFill>
                  <a:srgbClr val="663300"/>
                </a:solidFill>
              </a:rPr>
              <a:t>В заключен</a:t>
            </a:r>
            <a:r>
              <a:rPr lang="ru-RU" u="sng" dirty="0" smtClean="0">
                <a:solidFill>
                  <a:srgbClr val="663300"/>
                </a:solidFill>
              </a:rPr>
              <a:t>ие </a:t>
            </a:r>
            <a:r>
              <a:rPr lang="ru-RU" dirty="0" smtClean="0">
                <a:solidFill>
                  <a:srgbClr val="663300"/>
                </a:solidFill>
              </a:rPr>
              <a:t>хотелось бы отметить…</a:t>
            </a:r>
            <a:br>
              <a:rPr lang="ru-RU" dirty="0" smtClean="0">
                <a:solidFill>
                  <a:srgbClr val="663300"/>
                </a:solidFill>
              </a:rPr>
            </a:br>
            <a:r>
              <a:rPr lang="ru-RU" dirty="0" smtClean="0">
                <a:solidFill>
                  <a:srgbClr val="663300"/>
                </a:solidFill>
              </a:rPr>
              <a:t>В заключен</a:t>
            </a:r>
            <a:r>
              <a:rPr lang="ru-RU" u="sng" dirty="0" smtClean="0">
                <a:solidFill>
                  <a:srgbClr val="663300"/>
                </a:solidFill>
              </a:rPr>
              <a:t>ие </a:t>
            </a:r>
            <a:r>
              <a:rPr lang="ru-RU" dirty="0" smtClean="0">
                <a:solidFill>
                  <a:srgbClr val="663300"/>
                </a:solidFill>
              </a:rPr>
              <a:t>хотелось бы ещё раз обратить внимание на…</a:t>
            </a:r>
            <a:br>
              <a:rPr lang="ru-RU" dirty="0" smtClean="0">
                <a:solidFill>
                  <a:srgbClr val="663300"/>
                </a:solidFill>
              </a:rPr>
            </a:br>
            <a:r>
              <a:rPr lang="ru-RU" dirty="0" smtClean="0">
                <a:solidFill>
                  <a:srgbClr val="663300"/>
                </a:solidFill>
              </a:rPr>
              <a:t>Обобщая сказанное, можно сделать вывод…</a:t>
            </a:r>
          </a:p>
          <a:p>
            <a:r>
              <a:rPr lang="ru-RU" dirty="0" smtClean="0">
                <a:solidFill>
                  <a:srgbClr val="663300"/>
                </a:solidFill>
              </a:rPr>
              <a:t>Прочитав этот текст, начинаешь с новой силой понимать…</a:t>
            </a:r>
          </a:p>
          <a:p>
            <a:r>
              <a:rPr lang="ru-RU" dirty="0" smtClean="0">
                <a:solidFill>
                  <a:srgbClr val="663300"/>
                </a:solidFill>
              </a:rPr>
              <a:t>Когда я прочитал этот текст, то подумал  (задумался) о том, что….</a:t>
            </a:r>
          </a:p>
          <a:p>
            <a:endParaRPr lang="ru-RU" dirty="0"/>
          </a:p>
        </p:txBody>
      </p:sp>
      <p:sp useBgFill="1">
        <p:nvSpPr>
          <p:cNvPr id="11" name="Oval 4"/>
          <p:cNvSpPr>
            <a:spLocks noChangeArrowheads="1"/>
          </p:cNvSpPr>
          <p:nvPr/>
        </p:nvSpPr>
        <p:spPr bwMode="auto">
          <a:xfrm>
            <a:off x="1643042" y="3143248"/>
            <a:ext cx="338138" cy="300038"/>
          </a:xfrm>
          <a:prstGeom prst="ellipse">
            <a:avLst/>
          </a:prstGeom>
          <a:ln w="9525">
            <a:solidFill>
              <a:schemeClr val="accent2">
                <a:lumMod val="75000"/>
              </a:schemeClr>
            </a:solidFill>
            <a:round/>
            <a:headEnd/>
            <a:tailEnd/>
          </a:ln>
          <a:effectLst/>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ru-RU" dirty="0">
                <a:solidFill>
                  <a:schemeClr val="accent2">
                    <a:lumMod val="75000"/>
                  </a:schemeClr>
                </a:solidFill>
              </a:rPr>
              <a:t>Н</a:t>
            </a:r>
          </a:p>
        </p:txBody>
      </p:sp>
      <p:pic>
        <p:nvPicPr>
          <p:cNvPr id="9" name="Picture 2"/>
          <p:cNvPicPr>
            <a:picLocks noChangeAspect="1" noChangeArrowheads="1"/>
          </p:cNvPicPr>
          <p:nvPr/>
        </p:nvPicPr>
        <p:blipFill>
          <a:blip r:embed="rId3"/>
          <a:srcRect/>
          <a:stretch>
            <a:fillRect/>
          </a:stretch>
        </p:blipFill>
        <p:spPr bwMode="auto">
          <a:xfrm>
            <a:off x="8286776" y="5929330"/>
            <a:ext cx="571504" cy="717962"/>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4400" b="1" dirty="0" smtClean="0"/>
              <a:t/>
            </a:r>
            <a:br>
              <a:rPr lang="ru-RU" sz="4400" b="1" dirty="0" smtClean="0"/>
            </a:br>
            <a:r>
              <a:rPr lang="ru-RU" sz="4400" b="1" dirty="0" smtClean="0"/>
              <a:t/>
            </a:r>
            <a:br>
              <a:rPr lang="ru-RU" sz="4400" b="1" dirty="0" smtClean="0"/>
            </a:br>
            <a:r>
              <a:rPr lang="ru-RU" sz="4400" b="1" dirty="0" smtClean="0"/>
              <a:t/>
            </a:r>
            <a:br>
              <a:rPr lang="ru-RU" sz="4400" b="1" dirty="0" smtClean="0"/>
            </a:br>
            <a:r>
              <a:rPr lang="ru-RU" sz="4400" b="1" dirty="0" smtClean="0"/>
              <a:t/>
            </a:r>
            <a:br>
              <a:rPr lang="ru-RU" sz="4400" b="1" dirty="0" smtClean="0"/>
            </a:br>
            <a:r>
              <a:rPr lang="ru-RU" sz="4400" b="1" dirty="0" smtClean="0"/>
              <a:t/>
            </a:r>
            <a:br>
              <a:rPr lang="ru-RU" sz="4400" b="1" dirty="0" smtClean="0"/>
            </a:br>
            <a:r>
              <a:rPr lang="ru-RU" sz="4400" b="1" dirty="0" smtClean="0"/>
              <a:t/>
            </a:r>
            <a:br>
              <a:rPr lang="ru-RU" sz="4400" b="1" dirty="0" smtClean="0"/>
            </a:br>
            <a:r>
              <a:rPr lang="ru-RU" sz="4400" b="1" dirty="0" smtClean="0"/>
              <a:t>	</a:t>
            </a:r>
            <a:br>
              <a:rPr lang="ru-RU" sz="4400" b="1" dirty="0" smtClean="0"/>
            </a:br>
            <a:r>
              <a:rPr lang="ru-RU" sz="4400" b="1" dirty="0" smtClean="0"/>
              <a:t>	Подведём итог урока</a:t>
            </a:r>
            <a:br>
              <a:rPr lang="ru-RU" sz="4400" b="1" dirty="0" smtClean="0"/>
            </a:br>
            <a:r>
              <a:rPr lang="ru-RU" sz="2700" dirty="0" smtClean="0">
                <a:solidFill>
                  <a:schemeClr val="tx1"/>
                </a:solidFill>
                <a:latin typeface="Arial" pitchFamily="34" charset="0"/>
                <a:cs typeface="Arial" pitchFamily="34" charset="0"/>
              </a:rPr>
              <a:t>1. Определяем тему и называем  проблему </a:t>
            </a:r>
            <a:br>
              <a:rPr lang="ru-RU" sz="2700" dirty="0" smtClean="0">
                <a:solidFill>
                  <a:schemeClr val="tx1"/>
                </a:solidFill>
                <a:latin typeface="Arial" pitchFamily="34" charset="0"/>
                <a:cs typeface="Arial" pitchFamily="34" charset="0"/>
              </a:rPr>
            </a:br>
            <a:r>
              <a:rPr lang="ru-RU" sz="2700" dirty="0" smtClean="0">
                <a:solidFill>
                  <a:schemeClr val="tx1"/>
                </a:solidFill>
                <a:latin typeface="Arial" pitchFamily="34" charset="0"/>
                <a:cs typeface="Arial" pitchFamily="34" charset="0"/>
              </a:rPr>
              <a:t>    исходного текста. </a:t>
            </a:r>
            <a:br>
              <a:rPr lang="ru-RU" sz="2700" dirty="0" smtClean="0">
                <a:solidFill>
                  <a:schemeClr val="tx1"/>
                </a:solidFill>
                <a:latin typeface="Arial" pitchFamily="34" charset="0"/>
                <a:cs typeface="Arial" pitchFamily="34" charset="0"/>
              </a:rPr>
            </a:br>
            <a:r>
              <a:rPr lang="ru-RU" sz="2700" dirty="0" smtClean="0">
                <a:solidFill>
                  <a:schemeClr val="tx1"/>
                </a:solidFill>
                <a:latin typeface="Arial" pitchFamily="34" charset="0"/>
                <a:cs typeface="Arial" pitchFamily="34" charset="0"/>
              </a:rPr>
              <a:t/>
            </a:r>
            <a:br>
              <a:rPr lang="ru-RU" sz="2700" dirty="0" smtClean="0">
                <a:solidFill>
                  <a:schemeClr val="tx1"/>
                </a:solidFill>
                <a:latin typeface="Arial" pitchFamily="34" charset="0"/>
                <a:cs typeface="Arial" pitchFamily="34" charset="0"/>
              </a:rPr>
            </a:br>
            <a:r>
              <a:rPr lang="ru-RU" sz="2700" dirty="0" smtClean="0">
                <a:solidFill>
                  <a:schemeClr val="tx1"/>
                </a:solidFill>
                <a:latin typeface="Arial" pitchFamily="34" charset="0"/>
                <a:cs typeface="Arial" pitchFamily="34" charset="0"/>
              </a:rPr>
              <a:t>2. Комментируем   сформулированную проблему.</a:t>
            </a:r>
            <a:br>
              <a:rPr lang="ru-RU" sz="2700" dirty="0" smtClean="0">
                <a:solidFill>
                  <a:schemeClr val="tx1"/>
                </a:solidFill>
                <a:latin typeface="Arial" pitchFamily="34" charset="0"/>
                <a:cs typeface="Arial" pitchFamily="34" charset="0"/>
              </a:rPr>
            </a:br>
            <a:r>
              <a:rPr lang="ru-RU" sz="2700" dirty="0" smtClean="0">
                <a:solidFill>
                  <a:schemeClr val="tx1"/>
                </a:solidFill>
                <a:latin typeface="Arial" pitchFamily="34" charset="0"/>
                <a:cs typeface="Arial" pitchFamily="34" charset="0"/>
              </a:rPr>
              <a:t/>
            </a:r>
            <a:br>
              <a:rPr lang="ru-RU" sz="2700" dirty="0" smtClean="0">
                <a:solidFill>
                  <a:schemeClr val="tx1"/>
                </a:solidFill>
                <a:latin typeface="Arial" pitchFamily="34" charset="0"/>
                <a:cs typeface="Arial" pitchFamily="34" charset="0"/>
              </a:rPr>
            </a:br>
            <a:r>
              <a:rPr lang="ru-RU" sz="2700" dirty="0" smtClean="0">
                <a:solidFill>
                  <a:schemeClr val="tx1"/>
                </a:solidFill>
                <a:latin typeface="Arial" pitchFamily="34" charset="0"/>
                <a:cs typeface="Arial" pitchFamily="34" charset="0"/>
              </a:rPr>
              <a:t>3.Определяем позицию автора исходного текста.</a:t>
            </a:r>
            <a:br>
              <a:rPr lang="ru-RU" sz="2700" dirty="0" smtClean="0">
                <a:solidFill>
                  <a:schemeClr val="tx1"/>
                </a:solidFill>
                <a:latin typeface="Arial" pitchFamily="34" charset="0"/>
                <a:cs typeface="Arial" pitchFamily="34" charset="0"/>
              </a:rPr>
            </a:br>
            <a:r>
              <a:rPr lang="ru-RU" sz="2700" dirty="0" smtClean="0">
                <a:solidFill>
                  <a:schemeClr val="tx1"/>
                </a:solidFill>
                <a:latin typeface="Arial" pitchFamily="34" charset="0"/>
                <a:cs typeface="Arial" pitchFamily="34" charset="0"/>
              </a:rPr>
              <a:t> </a:t>
            </a:r>
            <a:br>
              <a:rPr lang="ru-RU" sz="2700" dirty="0" smtClean="0">
                <a:solidFill>
                  <a:schemeClr val="tx1"/>
                </a:solidFill>
                <a:latin typeface="Arial" pitchFamily="34" charset="0"/>
                <a:cs typeface="Arial" pitchFamily="34" charset="0"/>
              </a:rPr>
            </a:br>
            <a:r>
              <a:rPr lang="ru-RU" sz="2700" dirty="0" smtClean="0">
                <a:solidFill>
                  <a:schemeClr val="tx1"/>
                </a:solidFill>
                <a:latin typeface="Arial" pitchFamily="34" charset="0"/>
                <a:cs typeface="Arial" pitchFamily="34" charset="0"/>
              </a:rPr>
              <a:t>4.Высказываем собственное мнение и </a:t>
            </a:r>
            <a:br>
              <a:rPr lang="ru-RU" sz="2700" dirty="0" smtClean="0">
                <a:solidFill>
                  <a:schemeClr val="tx1"/>
                </a:solidFill>
                <a:latin typeface="Arial" pitchFamily="34" charset="0"/>
                <a:cs typeface="Arial" pitchFamily="34" charset="0"/>
              </a:rPr>
            </a:br>
            <a:r>
              <a:rPr lang="ru-RU" sz="2700" dirty="0" smtClean="0">
                <a:solidFill>
                  <a:schemeClr val="tx1"/>
                </a:solidFill>
                <a:latin typeface="Arial" pitchFamily="34" charset="0"/>
                <a:cs typeface="Arial" pitchFamily="34" charset="0"/>
              </a:rPr>
              <a:t>   аргументируем его.</a:t>
            </a:r>
            <a:br>
              <a:rPr lang="ru-RU" sz="2700" dirty="0" smtClean="0">
                <a:solidFill>
                  <a:schemeClr val="tx1"/>
                </a:solidFill>
                <a:latin typeface="Arial" pitchFamily="34" charset="0"/>
                <a:cs typeface="Arial" pitchFamily="34" charset="0"/>
              </a:rPr>
            </a:br>
            <a:r>
              <a:rPr lang="ru-RU" sz="2700" dirty="0" smtClean="0">
                <a:solidFill>
                  <a:schemeClr val="tx1"/>
                </a:solidFill>
                <a:latin typeface="Arial" pitchFamily="34" charset="0"/>
                <a:cs typeface="Arial" pitchFamily="34" charset="0"/>
              </a:rPr>
              <a:t/>
            </a:r>
            <a:br>
              <a:rPr lang="ru-RU" sz="2700" dirty="0" smtClean="0">
                <a:solidFill>
                  <a:schemeClr val="tx1"/>
                </a:solidFill>
                <a:latin typeface="Arial" pitchFamily="34" charset="0"/>
                <a:cs typeface="Arial" pitchFamily="34" charset="0"/>
              </a:rPr>
            </a:br>
            <a:r>
              <a:rPr lang="ru-RU" sz="2700" dirty="0" smtClean="0">
                <a:solidFill>
                  <a:schemeClr val="tx1"/>
                </a:solidFill>
                <a:latin typeface="Arial" pitchFamily="34" charset="0"/>
                <a:cs typeface="Arial" pitchFamily="34" charset="0"/>
              </a:rPr>
              <a:t>5. Обобщаем сказанное, делаем вывод.</a:t>
            </a:r>
            <a:endParaRPr lang="ru-RU" sz="2700" dirty="0">
              <a:solidFill>
                <a:schemeClr val="tx1"/>
              </a:solidFill>
              <a:latin typeface="Arial" pitchFamily="34" charset="0"/>
              <a:cs typeface="Arial" pitchFamily="34" charset="0"/>
            </a:endParaRPr>
          </a:p>
        </p:txBody>
      </p:sp>
    </p:spTree>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4400" b="1" dirty="0" smtClean="0">
                <a:solidFill>
                  <a:schemeClr val="accent4">
                    <a:lumMod val="75000"/>
                  </a:schemeClr>
                </a:solidFill>
                <a:latin typeface="Monotype Corsiva" pitchFamily="66" charset="0"/>
              </a:rPr>
              <a:t/>
            </a:r>
            <a:br>
              <a:rPr lang="ru-RU" sz="4400" b="1" dirty="0" smtClean="0">
                <a:solidFill>
                  <a:schemeClr val="accent4">
                    <a:lumMod val="75000"/>
                  </a:schemeClr>
                </a:solidFill>
                <a:latin typeface="Monotype Corsiva" pitchFamily="66" charset="0"/>
              </a:rPr>
            </a:br>
            <a:r>
              <a:rPr lang="ru-RU" sz="4400" b="1" dirty="0" smtClean="0">
                <a:solidFill>
                  <a:schemeClr val="accent4">
                    <a:lumMod val="75000"/>
                  </a:schemeClr>
                </a:solidFill>
                <a:latin typeface="Monotype Corsiva" pitchFamily="66" charset="0"/>
              </a:rPr>
              <a:t/>
            </a:r>
            <a:br>
              <a:rPr lang="ru-RU" sz="4400" b="1" dirty="0" smtClean="0">
                <a:solidFill>
                  <a:schemeClr val="accent4">
                    <a:lumMod val="75000"/>
                  </a:schemeClr>
                </a:solidFill>
                <a:latin typeface="Monotype Corsiva" pitchFamily="66" charset="0"/>
              </a:rPr>
            </a:br>
            <a:r>
              <a:rPr lang="ru-RU" sz="4400" b="1" dirty="0" smtClean="0">
                <a:solidFill>
                  <a:schemeClr val="accent4">
                    <a:lumMod val="75000"/>
                  </a:schemeClr>
                </a:solidFill>
                <a:latin typeface="Monotype Corsiva" pitchFamily="66" charset="0"/>
              </a:rPr>
              <a:t/>
            </a:r>
            <a:br>
              <a:rPr lang="ru-RU" sz="4400" b="1" dirty="0" smtClean="0">
                <a:solidFill>
                  <a:schemeClr val="accent4">
                    <a:lumMod val="75000"/>
                  </a:schemeClr>
                </a:solidFill>
                <a:latin typeface="Monotype Corsiva" pitchFamily="66" charset="0"/>
              </a:rPr>
            </a:br>
            <a:r>
              <a:rPr lang="ru-RU" sz="4400" b="1" dirty="0" smtClean="0">
                <a:solidFill>
                  <a:schemeClr val="accent4">
                    <a:lumMod val="75000"/>
                  </a:schemeClr>
                </a:solidFill>
                <a:latin typeface="Monotype Corsiva" pitchFamily="66" charset="0"/>
              </a:rPr>
              <a:t>	</a:t>
            </a:r>
            <a:br>
              <a:rPr lang="ru-RU" sz="4400" b="1" dirty="0" smtClean="0">
                <a:solidFill>
                  <a:schemeClr val="accent4">
                    <a:lumMod val="75000"/>
                  </a:schemeClr>
                </a:solidFill>
                <a:latin typeface="Monotype Corsiva" pitchFamily="66" charset="0"/>
              </a:rPr>
            </a:br>
            <a:r>
              <a:rPr lang="ru-RU" sz="4400" b="1" dirty="0" smtClean="0">
                <a:solidFill>
                  <a:schemeClr val="accent4">
                    <a:lumMod val="75000"/>
                  </a:schemeClr>
                </a:solidFill>
                <a:latin typeface="Monotype Corsiva" pitchFamily="66" charset="0"/>
              </a:rPr>
              <a:t/>
            </a:r>
            <a:br>
              <a:rPr lang="ru-RU" sz="4400" b="1" dirty="0" smtClean="0">
                <a:solidFill>
                  <a:schemeClr val="accent4">
                    <a:lumMod val="75000"/>
                  </a:schemeClr>
                </a:solidFill>
                <a:latin typeface="Monotype Corsiva" pitchFamily="66" charset="0"/>
              </a:rPr>
            </a:br>
            <a:r>
              <a:rPr lang="ru-RU" sz="4400" b="1" dirty="0" smtClean="0">
                <a:solidFill>
                  <a:schemeClr val="accent4">
                    <a:lumMod val="75000"/>
                  </a:schemeClr>
                </a:solidFill>
                <a:latin typeface="Monotype Corsiva" pitchFamily="66" charset="0"/>
              </a:rPr>
              <a:t/>
            </a:r>
            <a:br>
              <a:rPr lang="ru-RU" sz="4400" b="1" dirty="0" smtClean="0">
                <a:solidFill>
                  <a:schemeClr val="accent4">
                    <a:lumMod val="75000"/>
                  </a:schemeClr>
                </a:solidFill>
                <a:latin typeface="Monotype Corsiva" pitchFamily="66" charset="0"/>
              </a:rPr>
            </a:br>
            <a:r>
              <a:rPr lang="ru-RU" sz="4400" b="1" dirty="0" smtClean="0">
                <a:solidFill>
                  <a:schemeClr val="accent4">
                    <a:lumMod val="75000"/>
                  </a:schemeClr>
                </a:solidFill>
                <a:latin typeface="Monotype Corsiva" pitchFamily="66" charset="0"/>
              </a:rPr>
              <a:t/>
            </a:r>
            <a:br>
              <a:rPr lang="ru-RU" sz="4400" b="1" dirty="0" smtClean="0">
                <a:solidFill>
                  <a:schemeClr val="accent4">
                    <a:lumMod val="75000"/>
                  </a:schemeClr>
                </a:solidFill>
                <a:latin typeface="Monotype Corsiva" pitchFamily="66" charset="0"/>
              </a:rPr>
            </a:br>
            <a:r>
              <a:rPr lang="ru-RU" sz="4400" b="1" dirty="0" smtClean="0">
                <a:solidFill>
                  <a:schemeClr val="accent4">
                    <a:lumMod val="75000"/>
                  </a:schemeClr>
                </a:solidFill>
                <a:latin typeface="Monotype Corsiva" pitchFamily="66" charset="0"/>
              </a:rPr>
              <a:t/>
            </a:r>
            <a:br>
              <a:rPr lang="ru-RU" sz="4400" b="1" dirty="0" smtClean="0">
                <a:solidFill>
                  <a:schemeClr val="accent4">
                    <a:lumMod val="75000"/>
                  </a:schemeClr>
                </a:solidFill>
                <a:latin typeface="Monotype Corsiva" pitchFamily="66" charset="0"/>
              </a:rPr>
            </a:br>
            <a:r>
              <a:rPr lang="ru-RU" sz="4400" b="1" dirty="0" smtClean="0">
                <a:solidFill>
                  <a:schemeClr val="accent4">
                    <a:lumMod val="75000"/>
                  </a:schemeClr>
                </a:solidFill>
                <a:latin typeface="Monotype Corsiva" pitchFamily="66" charset="0"/>
              </a:rPr>
              <a:t>       </a:t>
            </a:r>
            <a:br>
              <a:rPr lang="ru-RU" sz="4400" b="1" dirty="0" smtClean="0">
                <a:solidFill>
                  <a:schemeClr val="accent4">
                    <a:lumMod val="75000"/>
                  </a:schemeClr>
                </a:solidFill>
                <a:latin typeface="Monotype Corsiva" pitchFamily="66" charset="0"/>
              </a:rPr>
            </a:br>
            <a:r>
              <a:rPr lang="ru-RU" sz="4400" b="1" dirty="0" smtClean="0">
                <a:solidFill>
                  <a:schemeClr val="accent4">
                    <a:lumMod val="75000"/>
                  </a:schemeClr>
                </a:solidFill>
                <a:latin typeface="Monotype Corsiva" pitchFamily="66" charset="0"/>
              </a:rPr>
              <a:t/>
            </a:r>
            <a:br>
              <a:rPr lang="ru-RU" sz="4400" b="1" dirty="0" smtClean="0">
                <a:solidFill>
                  <a:schemeClr val="accent4">
                    <a:lumMod val="75000"/>
                  </a:schemeClr>
                </a:solidFill>
                <a:latin typeface="Monotype Corsiva" pitchFamily="66" charset="0"/>
              </a:rPr>
            </a:br>
            <a:r>
              <a:rPr lang="ru-RU" sz="4400" b="1" dirty="0" smtClean="0">
                <a:solidFill>
                  <a:schemeClr val="accent4">
                    <a:lumMod val="75000"/>
                  </a:schemeClr>
                </a:solidFill>
                <a:latin typeface="Monotype Corsiva" pitchFamily="66" charset="0"/>
              </a:rPr>
              <a:t>		</a:t>
            </a:r>
            <a:r>
              <a:rPr lang="ru-RU" sz="4900" b="1" dirty="0" smtClean="0">
                <a:solidFill>
                  <a:schemeClr val="accent4">
                    <a:lumMod val="75000"/>
                  </a:schemeClr>
                </a:solidFill>
                <a:latin typeface="Monotype Corsiva" pitchFamily="66" charset="0"/>
              </a:rPr>
              <a:t>Домашнее задание :</a:t>
            </a:r>
            <a:br>
              <a:rPr lang="ru-RU" sz="4900" b="1" dirty="0" smtClean="0">
                <a:solidFill>
                  <a:schemeClr val="accent4">
                    <a:lumMod val="75000"/>
                  </a:schemeClr>
                </a:solidFill>
                <a:latin typeface="Monotype Corsiva" pitchFamily="66" charset="0"/>
              </a:rPr>
            </a:br>
            <a:r>
              <a:rPr lang="ru-RU" sz="4400" b="1" dirty="0" smtClean="0">
                <a:solidFill>
                  <a:schemeClr val="accent4">
                    <a:lumMod val="75000"/>
                  </a:schemeClr>
                </a:solidFill>
                <a:latin typeface="Monotype Corsiva" pitchFamily="66" charset="0"/>
              </a:rPr>
              <a:t>   		    </a:t>
            </a:r>
            <a:r>
              <a:rPr lang="ru-RU" sz="2700" b="1" dirty="0" smtClean="0">
                <a:solidFill>
                  <a:schemeClr val="accent4">
                    <a:lumMod val="75000"/>
                  </a:schemeClr>
                </a:solidFill>
                <a:latin typeface="Monotype Corsiva" pitchFamily="66" charset="0"/>
              </a:rPr>
              <a:t>Написать сочинение по тексту  </a:t>
            </a:r>
            <a:br>
              <a:rPr lang="ru-RU" sz="2700" b="1" dirty="0" smtClean="0">
                <a:solidFill>
                  <a:schemeClr val="accent4">
                    <a:lumMod val="75000"/>
                  </a:schemeClr>
                </a:solidFill>
                <a:latin typeface="Monotype Corsiva" pitchFamily="66" charset="0"/>
              </a:rPr>
            </a:br>
            <a:r>
              <a:rPr lang="ru-RU" sz="2700" b="1" dirty="0" smtClean="0">
                <a:solidFill>
                  <a:schemeClr val="accent4">
                    <a:lumMod val="75000"/>
                  </a:schemeClr>
                </a:solidFill>
                <a:latin typeface="Monotype Corsiva" pitchFamily="66" charset="0"/>
              </a:rPr>
              <a:t>                               Ю.А. </a:t>
            </a:r>
            <a:r>
              <a:rPr lang="ru-RU" sz="2700" b="1" dirty="0" err="1" smtClean="0">
                <a:solidFill>
                  <a:schemeClr val="accent4">
                    <a:lumMod val="75000"/>
                  </a:schemeClr>
                </a:solidFill>
                <a:latin typeface="Monotype Corsiva" pitchFamily="66" charset="0"/>
              </a:rPr>
              <a:t>Шрейдера</a:t>
            </a:r>
            <a:r>
              <a:rPr lang="ru-RU" sz="2700" b="1" dirty="0" smtClean="0">
                <a:solidFill>
                  <a:schemeClr val="accent4">
                    <a:lumMod val="75000"/>
                  </a:schemeClr>
                </a:solidFill>
                <a:latin typeface="Monotype Corsiva" pitchFamily="66" charset="0"/>
              </a:rPr>
              <a:t>, используя  материал  урока.</a:t>
            </a:r>
            <a:br>
              <a:rPr lang="ru-RU" sz="2700" b="1" dirty="0" smtClean="0">
                <a:solidFill>
                  <a:schemeClr val="accent4">
                    <a:lumMod val="75000"/>
                  </a:schemeClr>
                </a:solidFill>
                <a:latin typeface="Monotype Corsiva" pitchFamily="66" charset="0"/>
              </a:rPr>
            </a:br>
            <a:r>
              <a:rPr lang="ru-RU" sz="2700" b="1" dirty="0" smtClean="0">
                <a:solidFill>
                  <a:schemeClr val="tx1"/>
                </a:solidFill>
                <a:latin typeface="Monotype Corsiva" pitchFamily="66" charset="0"/>
              </a:rPr>
              <a:t/>
            </a:r>
            <a:br>
              <a:rPr lang="ru-RU" sz="2700" b="1" dirty="0" smtClean="0">
                <a:solidFill>
                  <a:schemeClr val="tx1"/>
                </a:solidFill>
                <a:latin typeface="Monotype Corsiva" pitchFamily="66" charset="0"/>
              </a:rPr>
            </a:br>
            <a:r>
              <a:rPr lang="ru-RU" sz="3100" b="1" dirty="0" smtClean="0">
                <a:solidFill>
                  <a:srgbClr val="FF0000"/>
                </a:solidFill>
                <a:latin typeface="Arial Black" pitchFamily="34" charset="0"/>
              </a:rPr>
              <a:t>! </a:t>
            </a:r>
            <a:r>
              <a:rPr lang="ru-RU" sz="2700" b="1" dirty="0" smtClean="0">
                <a:solidFill>
                  <a:schemeClr val="tx1"/>
                </a:solidFill>
                <a:latin typeface="Monotype Corsiva" pitchFamily="66" charset="0"/>
              </a:rPr>
              <a:t>Когда работа будет готова, проверьте, обратите внимание :</a:t>
            </a:r>
            <a:br>
              <a:rPr lang="ru-RU" sz="2700" b="1" dirty="0" smtClean="0">
                <a:solidFill>
                  <a:schemeClr val="tx1"/>
                </a:solidFill>
                <a:latin typeface="Monotype Corsiva" pitchFamily="66" charset="0"/>
              </a:rPr>
            </a:br>
            <a:r>
              <a:rPr lang="ru-RU" sz="2700" b="1" dirty="0" smtClean="0">
                <a:solidFill>
                  <a:schemeClr val="tx1"/>
                </a:solidFill>
                <a:latin typeface="Monotype Corsiva" pitchFamily="66" charset="0"/>
              </a:rPr>
              <a:t>-на абзацы и «переходные»предложения;</a:t>
            </a:r>
            <a:br>
              <a:rPr lang="ru-RU" sz="2700" b="1" dirty="0" smtClean="0">
                <a:solidFill>
                  <a:schemeClr val="tx1"/>
                </a:solidFill>
                <a:latin typeface="Monotype Corsiva" pitchFamily="66" charset="0"/>
              </a:rPr>
            </a:br>
            <a:r>
              <a:rPr lang="ru-RU" sz="2700" b="1" dirty="0" smtClean="0">
                <a:solidFill>
                  <a:schemeClr val="tx1"/>
                </a:solidFill>
                <a:latin typeface="Monotype Corsiva" pitchFamily="66" charset="0"/>
              </a:rPr>
              <a:t>- нет ли фактических ошибок          </a:t>
            </a:r>
            <a:br>
              <a:rPr lang="ru-RU" sz="2700" b="1" dirty="0" smtClean="0">
                <a:solidFill>
                  <a:schemeClr val="tx1"/>
                </a:solidFill>
                <a:latin typeface="Monotype Corsiva" pitchFamily="66" charset="0"/>
              </a:rPr>
            </a:br>
            <a:r>
              <a:rPr lang="ru-RU" sz="2700" b="1" dirty="0" smtClean="0">
                <a:solidFill>
                  <a:schemeClr val="tx1"/>
                </a:solidFill>
                <a:latin typeface="Monotype Corsiva" pitchFamily="66" charset="0"/>
              </a:rPr>
              <a:t>      :«В рассказе Толстого «Евгений Онегин…»;</a:t>
            </a:r>
            <a:br>
              <a:rPr lang="ru-RU" sz="2700" b="1" dirty="0" smtClean="0">
                <a:solidFill>
                  <a:schemeClr val="tx1"/>
                </a:solidFill>
                <a:latin typeface="Monotype Corsiva" pitchFamily="66" charset="0"/>
              </a:rPr>
            </a:br>
            <a:r>
              <a:rPr lang="ru-RU" sz="2700" b="1" dirty="0" smtClean="0">
                <a:solidFill>
                  <a:schemeClr val="tx1"/>
                </a:solidFill>
                <a:latin typeface="Monotype Corsiva" pitchFamily="66" charset="0"/>
              </a:rPr>
              <a:t>-нет ли этических ошибок (некорректное, грубое обращение, речевая агрессия)  </a:t>
            </a:r>
            <a:br>
              <a:rPr lang="ru-RU" sz="2700" b="1" dirty="0" smtClean="0">
                <a:solidFill>
                  <a:schemeClr val="tx1"/>
                </a:solidFill>
                <a:latin typeface="Monotype Corsiva" pitchFamily="66" charset="0"/>
              </a:rPr>
            </a:br>
            <a:r>
              <a:rPr lang="ru-RU" sz="2700" b="1" dirty="0" smtClean="0">
                <a:solidFill>
                  <a:schemeClr val="tx1"/>
                </a:solidFill>
                <a:latin typeface="Monotype Corsiva" pitchFamily="66" charset="0"/>
              </a:rPr>
              <a:t>      :«Все это ерунда, чушь собачья. Обломов  просто лентяй»;</a:t>
            </a:r>
            <a:br>
              <a:rPr lang="ru-RU" sz="2700" b="1" dirty="0" smtClean="0">
                <a:solidFill>
                  <a:schemeClr val="tx1"/>
                </a:solidFill>
                <a:latin typeface="Monotype Corsiva" pitchFamily="66" charset="0"/>
              </a:rPr>
            </a:br>
            <a:r>
              <a:rPr lang="ru-RU" sz="2700" b="1" dirty="0" smtClean="0">
                <a:solidFill>
                  <a:schemeClr val="tx1"/>
                </a:solidFill>
                <a:latin typeface="Monotype Corsiva" pitchFamily="66" charset="0"/>
              </a:rPr>
              <a:t>- нет ли  речевых шибок  </a:t>
            </a:r>
            <a:br>
              <a:rPr lang="ru-RU" sz="2700" b="1" dirty="0" smtClean="0">
                <a:solidFill>
                  <a:schemeClr val="tx1"/>
                </a:solidFill>
                <a:latin typeface="Monotype Corsiva" pitchFamily="66" charset="0"/>
              </a:rPr>
            </a:br>
            <a:r>
              <a:rPr lang="ru-RU" sz="2700" b="1" dirty="0" smtClean="0">
                <a:solidFill>
                  <a:schemeClr val="tx1"/>
                </a:solidFill>
                <a:latin typeface="Monotype Corsiva" pitchFamily="66" charset="0"/>
              </a:rPr>
              <a:t>     :«Они потеряли двух единственных сыновей»;</a:t>
            </a:r>
            <a:br>
              <a:rPr lang="ru-RU" sz="2700" b="1" dirty="0" smtClean="0">
                <a:solidFill>
                  <a:schemeClr val="tx1"/>
                </a:solidFill>
                <a:latin typeface="Monotype Corsiva" pitchFamily="66" charset="0"/>
              </a:rPr>
            </a:br>
            <a:r>
              <a:rPr lang="ru-RU" sz="2700" b="1" dirty="0" smtClean="0">
                <a:solidFill>
                  <a:schemeClr val="tx1"/>
                </a:solidFill>
                <a:latin typeface="Monotype Corsiva" pitchFamily="66" charset="0"/>
              </a:rPr>
              <a:t>- на точность выражения ваших мыслей, уместное </a:t>
            </a:r>
            <a:br>
              <a:rPr lang="ru-RU" sz="2700" b="1" dirty="0" smtClean="0">
                <a:solidFill>
                  <a:schemeClr val="tx1"/>
                </a:solidFill>
                <a:latin typeface="Monotype Corsiva" pitchFamily="66" charset="0"/>
              </a:rPr>
            </a:br>
            <a:r>
              <a:rPr lang="ru-RU" sz="2700" b="1" dirty="0" smtClean="0">
                <a:solidFill>
                  <a:schemeClr val="tx1"/>
                </a:solidFill>
                <a:latin typeface="Monotype Corsiva" pitchFamily="66" charset="0"/>
              </a:rPr>
              <a:t>   использование средств выразительности.</a:t>
            </a:r>
            <a:br>
              <a:rPr lang="ru-RU" sz="2700" b="1" dirty="0" smtClean="0">
                <a:solidFill>
                  <a:schemeClr val="tx1"/>
                </a:solidFill>
                <a:latin typeface="Monotype Corsiva" pitchFamily="66" charset="0"/>
              </a:rPr>
            </a:br>
            <a:r>
              <a:rPr lang="ru-RU" sz="3600" b="1" dirty="0" smtClean="0">
                <a:solidFill>
                  <a:schemeClr val="tx1"/>
                </a:solidFill>
                <a:latin typeface="Monotype Corsiva" pitchFamily="66" charset="0"/>
              </a:rPr>
              <a:t/>
            </a:r>
            <a:br>
              <a:rPr lang="ru-RU" sz="3600" b="1" dirty="0" smtClean="0">
                <a:solidFill>
                  <a:schemeClr val="tx1"/>
                </a:solidFill>
                <a:latin typeface="Monotype Corsiva" pitchFamily="66" charset="0"/>
              </a:rPr>
            </a:br>
            <a:r>
              <a:rPr lang="ru-RU" sz="3600" b="1" dirty="0" smtClean="0">
                <a:solidFill>
                  <a:schemeClr val="accent4">
                    <a:lumMod val="75000"/>
                  </a:schemeClr>
                </a:solidFill>
                <a:latin typeface="Monotype Corsiva" pitchFamily="66" charset="0"/>
              </a:rPr>
              <a:t/>
            </a:r>
            <a:br>
              <a:rPr lang="ru-RU" sz="3600" b="1" dirty="0" smtClean="0">
                <a:solidFill>
                  <a:schemeClr val="accent4">
                    <a:lumMod val="75000"/>
                  </a:schemeClr>
                </a:solidFill>
                <a:latin typeface="Monotype Corsiva" pitchFamily="66" charset="0"/>
              </a:rPr>
            </a:br>
            <a:endParaRPr lang="ru-RU" sz="3600" b="1" dirty="0">
              <a:solidFill>
                <a:schemeClr val="accent4">
                  <a:lumMod val="75000"/>
                </a:schemeClr>
              </a:solidFill>
              <a:latin typeface="Monotype Corsiva" pitchFamily="66" charset="0"/>
            </a:endParaRPr>
          </a:p>
        </p:txBody>
      </p:sp>
      <p:sp useBgFill="1">
        <p:nvSpPr>
          <p:cNvPr id="4" name="Oval 4"/>
          <p:cNvSpPr>
            <a:spLocks noChangeArrowheads="1"/>
          </p:cNvSpPr>
          <p:nvPr/>
        </p:nvSpPr>
        <p:spPr bwMode="auto">
          <a:xfrm>
            <a:off x="1428728" y="3286124"/>
            <a:ext cx="338138" cy="300038"/>
          </a:xfrm>
          <a:prstGeom prst="ellipse">
            <a:avLst/>
          </a:prstGeom>
          <a:ln w="9525">
            <a:solidFill>
              <a:schemeClr val="accent2">
                <a:lumMod val="75000"/>
              </a:schemeClr>
            </a:solidFill>
            <a:round/>
            <a:headEnd/>
            <a:tailEnd/>
          </a:ln>
          <a:effectLst/>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ru-RU" dirty="0">
                <a:solidFill>
                  <a:schemeClr val="accent2">
                    <a:lumMod val="75000"/>
                  </a:schemeClr>
                </a:solidFill>
              </a:rPr>
              <a:t>Н</a:t>
            </a:r>
          </a:p>
        </p:txBody>
      </p:sp>
      <p:sp useBgFill="1">
        <p:nvSpPr>
          <p:cNvPr id="5" name="Oval 4"/>
          <p:cNvSpPr>
            <a:spLocks noChangeArrowheads="1"/>
          </p:cNvSpPr>
          <p:nvPr/>
        </p:nvSpPr>
        <p:spPr bwMode="auto">
          <a:xfrm>
            <a:off x="1428728" y="4429132"/>
            <a:ext cx="338138" cy="300038"/>
          </a:xfrm>
          <a:prstGeom prst="ellipse">
            <a:avLst/>
          </a:prstGeom>
          <a:ln w="9525">
            <a:solidFill>
              <a:schemeClr val="accent2">
                <a:lumMod val="75000"/>
              </a:schemeClr>
            </a:solidFill>
            <a:round/>
            <a:headEnd/>
            <a:tailEnd/>
          </a:ln>
          <a:effectLst/>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ru-RU" dirty="0">
                <a:solidFill>
                  <a:schemeClr val="accent2">
                    <a:lumMod val="75000"/>
                  </a:schemeClr>
                </a:solidFill>
              </a:rPr>
              <a:t>Н</a:t>
            </a:r>
          </a:p>
        </p:txBody>
      </p:sp>
      <p:sp useBgFill="1">
        <p:nvSpPr>
          <p:cNvPr id="6" name="Oval 4"/>
          <p:cNvSpPr>
            <a:spLocks noChangeArrowheads="1"/>
          </p:cNvSpPr>
          <p:nvPr/>
        </p:nvSpPr>
        <p:spPr bwMode="auto">
          <a:xfrm>
            <a:off x="1428728" y="5143512"/>
            <a:ext cx="338138" cy="300038"/>
          </a:xfrm>
          <a:prstGeom prst="ellipse">
            <a:avLst/>
          </a:prstGeom>
          <a:ln w="9525">
            <a:solidFill>
              <a:schemeClr val="accent2">
                <a:lumMod val="75000"/>
              </a:schemeClr>
            </a:solidFill>
            <a:round/>
            <a:headEnd/>
            <a:tailEnd/>
          </a:ln>
          <a:effectLst/>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ru-RU" dirty="0">
                <a:solidFill>
                  <a:schemeClr val="accent2">
                    <a:lumMod val="75000"/>
                  </a:schemeClr>
                </a:solidFill>
              </a:rPr>
              <a:t>Н</a:t>
            </a:r>
          </a:p>
        </p:txBody>
      </p:sp>
      <p:pic>
        <p:nvPicPr>
          <p:cNvPr id="7" name="Рисунок 6" descr="an1_stopkaknig.gif"/>
          <p:cNvPicPr/>
          <p:nvPr/>
        </p:nvPicPr>
        <p:blipFill>
          <a:blip r:embed="rId2"/>
          <a:srcRect/>
          <a:stretch>
            <a:fillRect/>
          </a:stretch>
        </p:blipFill>
        <p:spPr bwMode="auto">
          <a:xfrm>
            <a:off x="1071538" y="0"/>
            <a:ext cx="2286016" cy="1785950"/>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428728" y="1000108"/>
            <a:ext cx="7072362"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Источники информации</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1.Л. Соколова. Пишем по-новому. Рекомендации к написанию части </a:t>
            </a:r>
            <a:r>
              <a:rPr kumimoji="0" lang="ru-RU"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a:t>
            </a:r>
            <a:r>
              <a:rPr kumimoji="0" lang="ru-RU"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по новым критериям.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www.gramma.ru</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2. А.Г.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Нарушевич</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Формулируем, комментируем, аргументируем. </a:t>
            </a:r>
            <a:r>
              <a:rPr kumimoji="0" lang="ru-RU"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Русский язык</a:t>
            </a:r>
            <a:r>
              <a:rPr kumimoji="0" lang="ru-RU"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приложение к газете </a:t>
            </a:r>
            <a:r>
              <a:rPr kumimoji="0" lang="ru-RU"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сентября</a:t>
            </a:r>
            <a:r>
              <a:rPr kumimoji="0" lang="ru-RU"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2006, № 12.</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Е.В. Никитина. Из опыта подготовки к ЕГЭ. Помощь в написании задания C. twirpx.com1.</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О.В. Груздева. Использование инновационных технологий в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деятельностном</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и практико-ориентированном подходе к анализу текста. Журнал </a:t>
            </a:r>
            <a:r>
              <a:rPr kumimoji="0" lang="ru-RU"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Русский язык. Все для учителя</a:t>
            </a:r>
            <a:r>
              <a:rPr kumimoji="0" lang="ru-RU"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2011, №6.</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5.Е. С. Симакова. Русский язык </a:t>
            </a:r>
            <a:r>
              <a:rPr kumimoji="0" lang="ru-RU"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Сочинение</a:t>
            </a:r>
            <a:r>
              <a:rPr kumimoji="0" lang="ru-RU"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Задания с развернутым ответом. Часть </a:t>
            </a:r>
            <a:r>
              <a:rPr kumimoji="0" lang="ru-RU"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a:t>
            </a:r>
            <a:r>
              <a:rPr kumimoji="0" lang="ru-RU"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М.: АСТ.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Астрель</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Полиграфиздат</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2010.</a:t>
            </a:r>
            <a:endPar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4000" b="1" dirty="0" smtClean="0"/>
              <a:t/>
            </a:r>
            <a:br>
              <a:rPr lang="ru-RU" sz="4000" b="1" dirty="0" smtClean="0"/>
            </a:br>
            <a:r>
              <a:rPr lang="ru-RU" sz="4000" b="1" dirty="0" smtClean="0"/>
              <a:t>			</a:t>
            </a:r>
            <a:br>
              <a:rPr lang="ru-RU" sz="4000" b="1" dirty="0" smtClean="0"/>
            </a:br>
            <a:r>
              <a:rPr lang="ru-RU" sz="4000" b="1" dirty="0" smtClean="0"/>
              <a:t/>
            </a:r>
            <a:br>
              <a:rPr lang="ru-RU" sz="4000" b="1" dirty="0" smtClean="0"/>
            </a:br>
            <a:r>
              <a:rPr lang="ru-RU" sz="4000" b="1" dirty="0" smtClean="0"/>
              <a:t/>
            </a:r>
            <a:br>
              <a:rPr lang="ru-RU" sz="4000" b="1" dirty="0" smtClean="0"/>
            </a:br>
            <a:r>
              <a:rPr lang="ru-RU" sz="4000" b="1" dirty="0" smtClean="0"/>
              <a:t/>
            </a:r>
            <a:br>
              <a:rPr lang="ru-RU" sz="4000" b="1" dirty="0" smtClean="0"/>
            </a:br>
            <a:r>
              <a:rPr lang="ru-RU" sz="4000" b="1" dirty="0" smtClean="0"/>
              <a:t/>
            </a:r>
            <a:br>
              <a:rPr lang="ru-RU" sz="4000" b="1" dirty="0" smtClean="0"/>
            </a:br>
            <a:r>
              <a:rPr lang="ru-RU" sz="4000" b="1" dirty="0" smtClean="0">
                <a:solidFill>
                  <a:schemeClr val="tx2">
                    <a:lumMod val="75000"/>
                  </a:schemeClr>
                </a:solidFill>
              </a:rPr>
              <a:t>ЦЕЛЬ: </a:t>
            </a:r>
            <a:r>
              <a:rPr lang="ru-RU" sz="2800" b="1" dirty="0" smtClean="0">
                <a:solidFill>
                  <a:schemeClr val="tx2">
                    <a:lumMod val="75000"/>
                  </a:schemeClr>
                </a:solidFill>
              </a:rPr>
              <a:t/>
            </a:r>
            <a:br>
              <a:rPr lang="ru-RU" sz="2800" b="1" dirty="0" smtClean="0">
                <a:solidFill>
                  <a:schemeClr val="tx2">
                    <a:lumMod val="75000"/>
                  </a:schemeClr>
                </a:solidFill>
              </a:rPr>
            </a:br>
            <a:r>
              <a:rPr lang="ru-RU" sz="2800" b="1" dirty="0" smtClean="0">
                <a:solidFill>
                  <a:schemeClr val="tx2">
                    <a:lumMod val="75000"/>
                  </a:schemeClr>
                </a:solidFill>
              </a:rPr>
              <a:t>	подготовка к написанию сочинения по 	прочитанному тексту.</a:t>
            </a:r>
            <a:br>
              <a:rPr lang="ru-RU" sz="2800" b="1" dirty="0" smtClean="0">
                <a:solidFill>
                  <a:schemeClr val="tx2">
                    <a:lumMod val="75000"/>
                  </a:schemeClr>
                </a:solidFill>
              </a:rPr>
            </a:br>
            <a:r>
              <a:rPr lang="ru-RU" sz="2800" b="1" dirty="0" smtClean="0">
                <a:solidFill>
                  <a:schemeClr val="tx2">
                    <a:lumMod val="75000"/>
                  </a:schemeClr>
                </a:solidFill>
              </a:rPr>
              <a:t>ЗАДАЧИ:</a:t>
            </a:r>
            <a:br>
              <a:rPr lang="ru-RU" sz="2800" b="1" dirty="0" smtClean="0">
                <a:solidFill>
                  <a:schemeClr val="tx2">
                    <a:lumMod val="75000"/>
                  </a:schemeClr>
                </a:solidFill>
              </a:rPr>
            </a:br>
            <a:r>
              <a:rPr lang="ru-RU" sz="2800" b="1" dirty="0" smtClean="0">
                <a:solidFill>
                  <a:schemeClr val="tx2">
                    <a:lumMod val="75000"/>
                  </a:schemeClr>
                </a:solidFill>
              </a:rPr>
              <a:t>- практиковаться в определении темы и проблемы текста;</a:t>
            </a:r>
            <a:br>
              <a:rPr lang="ru-RU" sz="2800" b="1" dirty="0" smtClean="0">
                <a:solidFill>
                  <a:schemeClr val="tx2">
                    <a:lumMod val="75000"/>
                  </a:schemeClr>
                </a:solidFill>
              </a:rPr>
            </a:br>
            <a:r>
              <a:rPr lang="ru-RU" sz="2800" b="1" dirty="0" smtClean="0">
                <a:solidFill>
                  <a:schemeClr val="tx2">
                    <a:lumMod val="75000"/>
                  </a:schemeClr>
                </a:solidFill>
              </a:rPr>
              <a:t>- формировать умение комментировать проблему и авторскую позицию;</a:t>
            </a:r>
            <a:br>
              <a:rPr lang="ru-RU" sz="2800" b="1" dirty="0" smtClean="0">
                <a:solidFill>
                  <a:schemeClr val="tx2">
                    <a:lumMod val="75000"/>
                  </a:schemeClr>
                </a:solidFill>
              </a:rPr>
            </a:br>
            <a:r>
              <a:rPr lang="ru-RU" sz="2800" b="1" dirty="0" smtClean="0">
                <a:solidFill>
                  <a:schemeClr val="tx2">
                    <a:lumMod val="75000"/>
                  </a:schemeClr>
                </a:solidFill>
              </a:rPr>
              <a:t>-учиться аргументировать своё мнение и формулировать заключение работы.</a:t>
            </a:r>
            <a:r>
              <a:rPr lang="ru-RU" sz="2800" b="1" dirty="0" smtClean="0"/>
              <a:t/>
            </a:r>
            <a:br>
              <a:rPr lang="ru-RU" sz="2800" b="1" dirty="0" smtClean="0"/>
            </a:br>
            <a:r>
              <a:rPr lang="ru-RU" sz="2800" b="1" dirty="0" smtClean="0"/>
              <a:t/>
            </a:r>
            <a:br>
              <a:rPr lang="ru-RU" sz="2800" b="1" dirty="0" smtClean="0"/>
            </a:br>
            <a:endParaRPr lang="ru-RU" sz="2800" dirty="0"/>
          </a:p>
        </p:txBody>
      </p:sp>
      <p:pic>
        <p:nvPicPr>
          <p:cNvPr id="2050" name="Picture 2"/>
          <p:cNvPicPr>
            <a:picLocks noChangeAspect="1" noChangeArrowheads="1"/>
          </p:cNvPicPr>
          <p:nvPr/>
        </p:nvPicPr>
        <p:blipFill>
          <a:blip r:embed="rId2"/>
          <a:srcRect/>
          <a:stretch>
            <a:fillRect/>
          </a:stretch>
        </p:blipFill>
        <p:spPr bwMode="auto">
          <a:xfrm>
            <a:off x="7072330" y="4500570"/>
            <a:ext cx="1714512" cy="2153886"/>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4400" b="1" dirty="0" smtClean="0"/>
              <a:t/>
            </a:r>
            <a:br>
              <a:rPr lang="ru-RU" sz="4400" b="1" dirty="0" smtClean="0"/>
            </a:br>
            <a:r>
              <a:rPr lang="ru-RU" sz="4400" b="1" dirty="0" smtClean="0"/>
              <a:t/>
            </a:r>
            <a:br>
              <a:rPr lang="ru-RU" sz="4400" b="1" dirty="0" smtClean="0"/>
            </a:br>
            <a:r>
              <a:rPr lang="ru-RU" sz="4400" b="1" dirty="0" smtClean="0"/>
              <a:t/>
            </a:r>
            <a:br>
              <a:rPr lang="ru-RU" sz="4400" b="1" dirty="0" smtClean="0"/>
            </a:br>
            <a:r>
              <a:rPr lang="ru-RU" sz="4400" b="1" dirty="0" smtClean="0"/>
              <a:t/>
            </a:r>
            <a:br>
              <a:rPr lang="ru-RU" sz="4400" b="1" dirty="0" smtClean="0"/>
            </a:br>
            <a:r>
              <a:rPr lang="ru-RU" sz="4400" b="1" dirty="0" smtClean="0"/>
              <a:t/>
            </a:r>
            <a:br>
              <a:rPr lang="ru-RU" sz="4400" b="1" dirty="0" smtClean="0"/>
            </a:br>
            <a:r>
              <a:rPr lang="ru-RU" sz="4400" b="1" dirty="0" smtClean="0"/>
              <a:t/>
            </a:r>
            <a:br>
              <a:rPr lang="ru-RU" sz="4400" b="1" dirty="0" smtClean="0"/>
            </a:br>
            <a:r>
              <a:rPr lang="ru-RU" sz="4400" b="1" dirty="0" smtClean="0"/>
              <a:t>	</a:t>
            </a:r>
            <a:br>
              <a:rPr lang="ru-RU" sz="4400" b="1" dirty="0" smtClean="0"/>
            </a:br>
            <a:r>
              <a:rPr lang="ru-RU" sz="4400" b="1" dirty="0" smtClean="0"/>
              <a:t>	Алгоритм выполнения </a:t>
            </a:r>
            <a:br>
              <a:rPr lang="ru-RU" sz="4400" b="1" dirty="0" smtClean="0"/>
            </a:br>
            <a:r>
              <a:rPr lang="ru-RU" sz="4400" b="1" dirty="0" smtClean="0"/>
              <a:t>		    работы</a:t>
            </a:r>
            <a:br>
              <a:rPr lang="ru-RU" sz="4400" b="1" dirty="0" smtClean="0"/>
            </a:br>
            <a:r>
              <a:rPr lang="ru-RU" sz="2700" dirty="0" smtClean="0">
                <a:solidFill>
                  <a:schemeClr val="tx1"/>
                </a:solidFill>
                <a:latin typeface="Arial" pitchFamily="34" charset="0"/>
                <a:cs typeface="Arial" pitchFamily="34" charset="0"/>
              </a:rPr>
              <a:t>1. Определяем тему и называем  проблему </a:t>
            </a:r>
            <a:br>
              <a:rPr lang="ru-RU" sz="2700" dirty="0" smtClean="0">
                <a:solidFill>
                  <a:schemeClr val="tx1"/>
                </a:solidFill>
                <a:latin typeface="Arial" pitchFamily="34" charset="0"/>
                <a:cs typeface="Arial" pitchFamily="34" charset="0"/>
              </a:rPr>
            </a:br>
            <a:r>
              <a:rPr lang="ru-RU" sz="2700" dirty="0" smtClean="0">
                <a:solidFill>
                  <a:schemeClr val="tx1"/>
                </a:solidFill>
                <a:latin typeface="Arial" pitchFamily="34" charset="0"/>
                <a:cs typeface="Arial" pitchFamily="34" charset="0"/>
              </a:rPr>
              <a:t>    исходного текста. </a:t>
            </a:r>
            <a:br>
              <a:rPr lang="ru-RU" sz="2700" dirty="0" smtClean="0">
                <a:solidFill>
                  <a:schemeClr val="tx1"/>
                </a:solidFill>
                <a:latin typeface="Arial" pitchFamily="34" charset="0"/>
                <a:cs typeface="Arial" pitchFamily="34" charset="0"/>
              </a:rPr>
            </a:br>
            <a:r>
              <a:rPr lang="ru-RU" sz="2700" dirty="0" smtClean="0">
                <a:solidFill>
                  <a:schemeClr val="tx1"/>
                </a:solidFill>
                <a:latin typeface="Arial" pitchFamily="34" charset="0"/>
                <a:cs typeface="Arial" pitchFamily="34" charset="0"/>
              </a:rPr>
              <a:t/>
            </a:r>
            <a:br>
              <a:rPr lang="ru-RU" sz="2700" dirty="0" smtClean="0">
                <a:solidFill>
                  <a:schemeClr val="tx1"/>
                </a:solidFill>
                <a:latin typeface="Arial" pitchFamily="34" charset="0"/>
                <a:cs typeface="Arial" pitchFamily="34" charset="0"/>
              </a:rPr>
            </a:br>
            <a:r>
              <a:rPr lang="ru-RU" sz="2700" dirty="0" smtClean="0">
                <a:solidFill>
                  <a:schemeClr val="tx1"/>
                </a:solidFill>
                <a:latin typeface="Arial" pitchFamily="34" charset="0"/>
                <a:cs typeface="Arial" pitchFamily="34" charset="0"/>
              </a:rPr>
              <a:t>2. Комментируем   сформулированную проблему.</a:t>
            </a:r>
            <a:br>
              <a:rPr lang="ru-RU" sz="2700" dirty="0" smtClean="0">
                <a:solidFill>
                  <a:schemeClr val="tx1"/>
                </a:solidFill>
                <a:latin typeface="Arial" pitchFamily="34" charset="0"/>
                <a:cs typeface="Arial" pitchFamily="34" charset="0"/>
              </a:rPr>
            </a:br>
            <a:r>
              <a:rPr lang="ru-RU" sz="2700" dirty="0" smtClean="0">
                <a:solidFill>
                  <a:schemeClr val="tx1"/>
                </a:solidFill>
                <a:latin typeface="Arial" pitchFamily="34" charset="0"/>
                <a:cs typeface="Arial" pitchFamily="34" charset="0"/>
              </a:rPr>
              <a:t/>
            </a:r>
            <a:br>
              <a:rPr lang="ru-RU" sz="2700" dirty="0" smtClean="0">
                <a:solidFill>
                  <a:schemeClr val="tx1"/>
                </a:solidFill>
                <a:latin typeface="Arial" pitchFamily="34" charset="0"/>
                <a:cs typeface="Arial" pitchFamily="34" charset="0"/>
              </a:rPr>
            </a:br>
            <a:r>
              <a:rPr lang="ru-RU" sz="2700" dirty="0" smtClean="0">
                <a:solidFill>
                  <a:schemeClr val="tx1"/>
                </a:solidFill>
                <a:latin typeface="Arial" pitchFamily="34" charset="0"/>
                <a:cs typeface="Arial" pitchFamily="34" charset="0"/>
              </a:rPr>
              <a:t>3.Определяем позицию автора исходного текста.</a:t>
            </a:r>
            <a:br>
              <a:rPr lang="ru-RU" sz="2700" dirty="0" smtClean="0">
                <a:solidFill>
                  <a:schemeClr val="tx1"/>
                </a:solidFill>
                <a:latin typeface="Arial" pitchFamily="34" charset="0"/>
                <a:cs typeface="Arial" pitchFamily="34" charset="0"/>
              </a:rPr>
            </a:br>
            <a:r>
              <a:rPr lang="ru-RU" sz="2700" dirty="0" smtClean="0">
                <a:solidFill>
                  <a:schemeClr val="tx1"/>
                </a:solidFill>
                <a:latin typeface="Arial" pitchFamily="34" charset="0"/>
                <a:cs typeface="Arial" pitchFamily="34" charset="0"/>
              </a:rPr>
              <a:t> </a:t>
            </a:r>
            <a:br>
              <a:rPr lang="ru-RU" sz="2700" dirty="0" smtClean="0">
                <a:solidFill>
                  <a:schemeClr val="tx1"/>
                </a:solidFill>
                <a:latin typeface="Arial" pitchFamily="34" charset="0"/>
                <a:cs typeface="Arial" pitchFamily="34" charset="0"/>
              </a:rPr>
            </a:br>
            <a:r>
              <a:rPr lang="ru-RU" sz="2700" dirty="0" smtClean="0">
                <a:solidFill>
                  <a:schemeClr val="tx1"/>
                </a:solidFill>
                <a:latin typeface="Arial" pitchFamily="34" charset="0"/>
                <a:cs typeface="Arial" pitchFamily="34" charset="0"/>
              </a:rPr>
              <a:t>4.Высказываем собственное мнение и </a:t>
            </a:r>
            <a:br>
              <a:rPr lang="ru-RU" sz="2700" dirty="0" smtClean="0">
                <a:solidFill>
                  <a:schemeClr val="tx1"/>
                </a:solidFill>
                <a:latin typeface="Arial" pitchFamily="34" charset="0"/>
                <a:cs typeface="Arial" pitchFamily="34" charset="0"/>
              </a:rPr>
            </a:br>
            <a:r>
              <a:rPr lang="ru-RU" sz="2700" dirty="0" smtClean="0">
                <a:solidFill>
                  <a:schemeClr val="tx1"/>
                </a:solidFill>
                <a:latin typeface="Arial" pitchFamily="34" charset="0"/>
                <a:cs typeface="Arial" pitchFamily="34" charset="0"/>
              </a:rPr>
              <a:t>   аргументируем его.</a:t>
            </a:r>
            <a:br>
              <a:rPr lang="ru-RU" sz="2700" dirty="0" smtClean="0">
                <a:solidFill>
                  <a:schemeClr val="tx1"/>
                </a:solidFill>
                <a:latin typeface="Arial" pitchFamily="34" charset="0"/>
                <a:cs typeface="Arial" pitchFamily="34" charset="0"/>
              </a:rPr>
            </a:br>
            <a:r>
              <a:rPr lang="ru-RU" sz="2700" dirty="0" smtClean="0">
                <a:solidFill>
                  <a:schemeClr val="tx1"/>
                </a:solidFill>
                <a:latin typeface="Arial" pitchFamily="34" charset="0"/>
                <a:cs typeface="Arial" pitchFamily="34" charset="0"/>
              </a:rPr>
              <a:t/>
            </a:r>
            <a:br>
              <a:rPr lang="ru-RU" sz="2700" dirty="0" smtClean="0">
                <a:solidFill>
                  <a:schemeClr val="tx1"/>
                </a:solidFill>
                <a:latin typeface="Arial" pitchFamily="34" charset="0"/>
                <a:cs typeface="Arial" pitchFamily="34" charset="0"/>
              </a:rPr>
            </a:br>
            <a:r>
              <a:rPr lang="ru-RU" sz="2700" dirty="0" smtClean="0">
                <a:solidFill>
                  <a:schemeClr val="tx1"/>
                </a:solidFill>
                <a:latin typeface="Arial" pitchFamily="34" charset="0"/>
                <a:cs typeface="Arial" pitchFamily="34" charset="0"/>
              </a:rPr>
              <a:t>5. Обобщаем сказанное, делаем вывод.</a:t>
            </a:r>
            <a:endParaRPr lang="ru-RU" sz="2700" dirty="0">
              <a:solidFill>
                <a:schemeClr val="tx1"/>
              </a:solidFill>
              <a:latin typeface="Arial" pitchFamily="34" charset="0"/>
              <a:cs typeface="Arial" pitchFamily="34" charset="0"/>
            </a:endParaRPr>
          </a:p>
        </p:txBody>
      </p:sp>
    </p:spTree>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smtClean="0"/>
              <a:t>            Шрейдер</a:t>
            </a:r>
            <a:r>
              <a:rPr lang="ru-RU" b="1" dirty="0" smtClean="0"/>
              <a:t> </a:t>
            </a:r>
            <a:br>
              <a:rPr lang="ru-RU" b="1" dirty="0" smtClean="0"/>
            </a:br>
            <a:r>
              <a:rPr lang="ru-RU" b="1" dirty="0" smtClean="0"/>
              <a:t>Юлий Анатольевич</a:t>
            </a:r>
            <a:endParaRPr lang="ru-RU" b="1" dirty="0"/>
          </a:p>
        </p:txBody>
      </p:sp>
      <p:sp>
        <p:nvSpPr>
          <p:cNvPr id="3" name="Содержимое 2"/>
          <p:cNvSpPr>
            <a:spLocks noGrp="1"/>
          </p:cNvSpPr>
          <p:nvPr>
            <p:ph idx="1"/>
          </p:nvPr>
        </p:nvSpPr>
        <p:spPr>
          <a:xfrm>
            <a:off x="1214414" y="1571612"/>
            <a:ext cx="7500990" cy="4800600"/>
          </a:xfrm>
        </p:spPr>
        <p:txBody>
          <a:bodyPr>
            <a:noAutofit/>
          </a:bodyPr>
          <a:lstStyle/>
          <a:p>
            <a:pPr marL="0" indent="0">
              <a:spcBef>
                <a:spcPts val="0"/>
              </a:spcBef>
              <a:buNone/>
            </a:pPr>
            <a:r>
              <a:rPr lang="ru-RU" sz="2000" dirty="0" smtClean="0">
                <a:latin typeface="Arial" pitchFamily="34" charset="0"/>
                <a:cs typeface="Arial" pitchFamily="34" charset="0"/>
              </a:rPr>
              <a:t>Юлий Анатольевич </a:t>
            </a:r>
            <a:r>
              <a:rPr lang="ru-RU" sz="2000" dirty="0" err="1" smtClean="0">
                <a:latin typeface="Arial" pitchFamily="34" charset="0"/>
                <a:cs typeface="Arial" pitchFamily="34" charset="0"/>
              </a:rPr>
              <a:t>Шрейдер</a:t>
            </a:r>
            <a:r>
              <a:rPr lang="ru-RU" sz="2000" dirty="0" smtClean="0">
                <a:latin typeface="Arial" pitchFamily="34" charset="0"/>
                <a:cs typeface="Arial" pitchFamily="34" charset="0"/>
              </a:rPr>
              <a:t>, российский </a:t>
            </a:r>
          </a:p>
          <a:p>
            <a:pPr marL="0" indent="0">
              <a:spcBef>
                <a:spcPts val="0"/>
              </a:spcBef>
              <a:buNone/>
            </a:pPr>
            <a:r>
              <a:rPr lang="ru-RU" sz="2000" dirty="0" smtClean="0">
                <a:latin typeface="Arial" pitchFamily="34" charset="0"/>
                <a:cs typeface="Arial" pitchFamily="34" charset="0"/>
              </a:rPr>
              <a:t>математик, кибернетик и философ,(1927-1998).</a:t>
            </a:r>
          </a:p>
          <a:p>
            <a:pPr marL="0" indent="0">
              <a:spcBef>
                <a:spcPts val="0"/>
              </a:spcBef>
              <a:buNone/>
            </a:pPr>
            <a:r>
              <a:rPr lang="ru-RU" sz="2000" dirty="0" smtClean="0">
                <a:latin typeface="Arial" pitchFamily="34" charset="0"/>
                <a:cs typeface="Arial" pitchFamily="34" charset="0"/>
              </a:rPr>
              <a:t>Юлий  Анатольевич много лет работал  в разных научных и учебных математических институтах Москвы. В 60-е годы Ю.А. </a:t>
            </a:r>
            <a:r>
              <a:rPr lang="ru-RU" sz="2000" dirty="0" err="1" smtClean="0">
                <a:latin typeface="Arial" pitchFamily="34" charset="0"/>
                <a:cs typeface="Arial" pitchFamily="34" charset="0"/>
              </a:rPr>
              <a:t>Шрейдер</a:t>
            </a:r>
            <a:r>
              <a:rPr lang="ru-RU" sz="2000" dirty="0" smtClean="0">
                <a:latin typeface="Arial" pitchFamily="34" charset="0"/>
                <a:cs typeface="Arial" pitchFamily="34" charset="0"/>
              </a:rPr>
              <a:t> заинтересовался  религиозными проблемами, и  этот интерес в конечном счете положил начало его «любви к мудрости». С 70-х годов </a:t>
            </a:r>
            <a:r>
              <a:rPr lang="ru-RU" sz="2000" dirty="0" err="1" smtClean="0">
                <a:latin typeface="Arial" pitchFamily="34" charset="0"/>
                <a:cs typeface="Arial" pitchFamily="34" charset="0"/>
              </a:rPr>
              <a:t>Шрейдер</a:t>
            </a:r>
            <a:r>
              <a:rPr lang="ru-RU" sz="2000" dirty="0" smtClean="0">
                <a:latin typeface="Arial" pitchFamily="34" charset="0"/>
                <a:cs typeface="Arial" pitchFamily="34" charset="0"/>
              </a:rPr>
              <a:t> начинает серьёзно заниматься исследованием актуальных проблем философии. Его книги «Равенство, сходство, порядок», «Системы и модели», «Природа биологического познания», «Основы этики», многочисленные статьи, опубликованные, в том числе и на страницах журнала «Вопросы философии», стали классическими в современной российской философской литературе. Он автор книг стихов, где ярко и образно звучат философские и теологические темы.</a:t>
            </a:r>
            <a:endParaRPr lang="ru-RU" sz="2000" dirty="0">
              <a:latin typeface="Arial" pitchFamily="34" charset="0"/>
              <a:cs typeface="Arial" pitchFamily="34" charset="0"/>
            </a:endParaRPr>
          </a:p>
        </p:txBody>
      </p:sp>
      <p:pic>
        <p:nvPicPr>
          <p:cNvPr id="4" name="Рисунок 3"/>
          <p:cNvPicPr>
            <a:picLocks noChangeAspect="1"/>
          </p:cNvPicPr>
          <p:nvPr/>
        </p:nvPicPr>
        <p:blipFill>
          <a:blip r:embed="rId2"/>
          <a:stretch>
            <a:fillRect/>
          </a:stretch>
        </p:blipFill>
        <p:spPr bwMode="auto">
          <a:xfrm>
            <a:off x="7134740" y="142852"/>
            <a:ext cx="1729871" cy="2071702"/>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1538" y="274320"/>
            <a:ext cx="7862150" cy="1143000"/>
          </a:xfrm>
        </p:spPr>
        <p:txBody>
          <a:bodyPr>
            <a:normAutofit fontScale="90000"/>
          </a:bodyPr>
          <a:lstStyle/>
          <a:p>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t>
            </a:r>
            <a:br>
              <a:rPr lang="ru-RU" sz="1400" dirty="0" smtClean="0"/>
            </a:br>
            <a:r>
              <a:rPr lang="ru-RU" sz="1400" dirty="0" smtClean="0"/>
              <a:t>                                       </a:t>
            </a:r>
            <a:r>
              <a:rPr lang="ru-RU" sz="2000" dirty="0" smtClean="0"/>
              <a:t>Мораль тем сильна, что формулирует абсолютные 			запреты, которые не следует преступать никогда. 			Иначе это не мораль, а беспомощный призыв быть 		хорошими…</a:t>
            </a:r>
            <a:br>
              <a:rPr lang="ru-RU" sz="2000" dirty="0" smtClean="0"/>
            </a:br>
            <a:r>
              <a:rPr lang="ru-RU" sz="2000" dirty="0" smtClean="0"/>
              <a:t>		Когда человек попадает в этически напряжённую 			ситуацию, понимая, что ему предстоит нелёгкий и опасный выбор, очень полезно заранее определить для себя, чего не следует делать ни в коем случае. Здесь нужен не конкретный расчёт вариантов, а ясное понимание, «я этого не сделаю никогда, хотя это мне будут настойчиво предлагать». Такая предварительная установка очень помогает не сделать непоправимый выбор, которого человек впоследствии будет стыдиться.</a:t>
            </a:r>
            <a:br>
              <a:rPr lang="ru-RU" sz="2000" dirty="0" smtClean="0"/>
            </a:br>
            <a:r>
              <a:rPr lang="ru-RU" sz="2000" dirty="0" smtClean="0"/>
              <a:t>Хорошие варианты могут подвернуться по дороге, но они легче придут в голову, если будет прочно отсечено всё, что абсолютно не дозволено делать. Если ты поставил себя в недвусмысленную позицию по отношению к злу, то добро найдет тебя само. Главное – избавиться от искушения в том, что в силу обстоятельств то или иное зло может быть оправдано. Это самая распространённая и опасная приманка. Более того, сущность зла в том, что оно маскируется под добро, под то, что в данных условиях выглядит лучшим выходом.</a:t>
            </a:r>
            <a:br>
              <a:rPr lang="ru-RU" sz="2000" dirty="0" smtClean="0"/>
            </a:br>
            <a:r>
              <a:rPr lang="ru-RU" sz="2000" dirty="0" smtClean="0"/>
              <a:t>	                                                                            (</a:t>
            </a:r>
            <a:r>
              <a:rPr lang="ru-RU" sz="2000" dirty="0" err="1" smtClean="0"/>
              <a:t>Ю.Шрейдер</a:t>
            </a:r>
            <a:r>
              <a:rPr lang="ru-RU" sz="2000" dirty="0" smtClean="0"/>
              <a:t>)  </a:t>
            </a:r>
            <a:br>
              <a:rPr lang="ru-RU" sz="2000" dirty="0" smtClean="0"/>
            </a:br>
            <a:r>
              <a:rPr lang="ru-RU" sz="2700" b="1" dirty="0" smtClean="0">
                <a:solidFill>
                  <a:srgbClr val="FF0000"/>
                </a:solidFill>
                <a:latin typeface="Arial Black" pitchFamily="34" charset="0"/>
              </a:rPr>
              <a:t>! </a:t>
            </a:r>
            <a:r>
              <a:rPr lang="ru-RU" sz="1600" b="1" dirty="0" smtClean="0">
                <a:solidFill>
                  <a:schemeClr val="tx1"/>
                </a:solidFill>
                <a:latin typeface="+mn-lt"/>
              </a:rPr>
              <a:t>Пометки на полях («</a:t>
            </a:r>
            <a:r>
              <a:rPr lang="en-US" sz="1600" b="1" dirty="0" smtClean="0">
                <a:solidFill>
                  <a:schemeClr val="tx1"/>
                </a:solidFill>
                <a:latin typeface="+mn-lt"/>
              </a:rPr>
              <a:t>v</a:t>
            </a:r>
            <a:r>
              <a:rPr lang="ru-RU" sz="1600" b="1" dirty="0" smtClean="0">
                <a:solidFill>
                  <a:schemeClr val="tx1"/>
                </a:solidFill>
                <a:latin typeface="+mn-lt"/>
              </a:rPr>
              <a:t>» - знаю, «+» - новое, «-» - думал иначе, «?» - не понял, есть вопросы)  </a:t>
            </a:r>
            <a:br>
              <a:rPr lang="ru-RU" sz="1600" b="1" dirty="0" smtClean="0">
                <a:solidFill>
                  <a:schemeClr val="tx1"/>
                </a:solidFill>
                <a:latin typeface="+mn-lt"/>
              </a:rPr>
            </a:br>
            <a:r>
              <a:rPr lang="ru-RU" sz="1600" b="1" dirty="0" smtClean="0">
                <a:solidFill>
                  <a:schemeClr val="tx1"/>
                </a:solidFill>
                <a:latin typeface="+mn-lt"/>
              </a:rPr>
              <a:t>     </a:t>
            </a:r>
            <a:r>
              <a:rPr lang="ru-RU" sz="1600" b="1" u="sng" dirty="0" smtClean="0">
                <a:solidFill>
                  <a:schemeClr val="tx1"/>
                </a:solidFill>
                <a:latin typeface="+mn-lt"/>
              </a:rPr>
              <a:t>Подчеркните  слова</a:t>
            </a:r>
            <a:r>
              <a:rPr lang="ru-RU" sz="1600" b="1" dirty="0" smtClean="0">
                <a:solidFill>
                  <a:schemeClr val="tx1"/>
                </a:solidFill>
                <a:latin typeface="+mn-lt"/>
              </a:rPr>
              <a:t>, которые вы считаете ключевыми.	</a:t>
            </a:r>
            <a:r>
              <a:rPr lang="ru-RU" sz="2000" dirty="0" smtClean="0"/>
              <a:t>				</a:t>
            </a:r>
            <a:r>
              <a:rPr lang="ru-RU" sz="1200" dirty="0" smtClean="0"/>
              <a:t/>
            </a:r>
            <a:br>
              <a:rPr lang="ru-RU" sz="1200" dirty="0" smtClean="0"/>
            </a:br>
            <a:endParaRPr lang="ru-RU" sz="1400" dirty="0"/>
          </a:p>
        </p:txBody>
      </p:sp>
      <p:pic>
        <p:nvPicPr>
          <p:cNvPr id="3" name="Рисунок 2"/>
          <p:cNvPicPr>
            <a:picLocks noChangeAspect="1"/>
          </p:cNvPicPr>
          <p:nvPr/>
        </p:nvPicPr>
        <p:blipFill>
          <a:blip r:embed="rId2"/>
          <a:stretch>
            <a:fillRect/>
          </a:stretch>
        </p:blipFill>
        <p:spPr bwMode="auto">
          <a:xfrm>
            <a:off x="1214414" y="142852"/>
            <a:ext cx="1374480" cy="1656000"/>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1538" y="274320"/>
            <a:ext cx="7862150" cy="1143000"/>
          </a:xfrm>
        </p:spPr>
        <p:txBody>
          <a:bodyPr>
            <a:normAutofit fontScale="90000"/>
          </a:bodyPr>
          <a:lstStyle/>
          <a:p>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t>
            </a:r>
            <a:br>
              <a:rPr lang="ru-RU" sz="1400" dirty="0" smtClean="0"/>
            </a:br>
            <a:r>
              <a:rPr lang="ru-RU" sz="1400" dirty="0" smtClean="0">
                <a:solidFill>
                  <a:srgbClr val="7030A0"/>
                </a:solidFill>
              </a:rPr>
              <a:t>                                       </a:t>
            </a:r>
            <a:r>
              <a:rPr lang="ru-RU" sz="2000" u="sng" dirty="0" smtClean="0">
                <a:solidFill>
                  <a:srgbClr val="7030A0"/>
                </a:solidFill>
              </a:rPr>
              <a:t>Мораль</a:t>
            </a:r>
            <a:r>
              <a:rPr lang="ru-RU" sz="2000" dirty="0" smtClean="0">
                <a:solidFill>
                  <a:srgbClr val="7030A0"/>
                </a:solidFill>
              </a:rPr>
              <a:t> </a:t>
            </a:r>
            <a:r>
              <a:rPr lang="ru-RU" sz="2000" dirty="0" smtClean="0"/>
              <a:t>тем сильна, что формулирует </a:t>
            </a:r>
            <a:r>
              <a:rPr lang="ru-RU" sz="2000" u="sng" dirty="0" smtClean="0">
                <a:solidFill>
                  <a:srgbClr val="7030A0"/>
                </a:solidFill>
              </a:rPr>
              <a:t>абсолютные 	</a:t>
            </a:r>
            <a:r>
              <a:rPr lang="ru-RU" sz="2000" dirty="0" smtClean="0">
                <a:solidFill>
                  <a:srgbClr val="7030A0"/>
                </a:solidFill>
              </a:rPr>
              <a:t>		</a:t>
            </a:r>
            <a:r>
              <a:rPr lang="ru-RU" sz="2000" u="sng" dirty="0" smtClean="0">
                <a:solidFill>
                  <a:srgbClr val="7030A0"/>
                </a:solidFill>
              </a:rPr>
              <a:t>запреты</a:t>
            </a:r>
            <a:r>
              <a:rPr lang="ru-RU" sz="2000" dirty="0" smtClean="0"/>
              <a:t>, которые не следует преступать никогда. 			Иначе это не мораль, а беспомощный призыв быть 		хорошими…</a:t>
            </a:r>
            <a:br>
              <a:rPr lang="ru-RU" sz="2000" dirty="0" smtClean="0"/>
            </a:br>
            <a:r>
              <a:rPr lang="ru-RU" sz="2000" dirty="0" smtClean="0"/>
              <a:t>		Когда человек попадает в </a:t>
            </a:r>
            <a:r>
              <a:rPr lang="ru-RU" sz="2000" u="sng" dirty="0" smtClean="0">
                <a:solidFill>
                  <a:srgbClr val="7030A0"/>
                </a:solidFill>
              </a:rPr>
              <a:t>этически напряжённую </a:t>
            </a:r>
            <a:r>
              <a:rPr lang="ru-RU" sz="2000" dirty="0" smtClean="0">
                <a:solidFill>
                  <a:srgbClr val="7030A0"/>
                </a:solidFill>
              </a:rPr>
              <a:t>			</a:t>
            </a:r>
            <a:r>
              <a:rPr lang="ru-RU" sz="2000" u="sng" dirty="0" smtClean="0">
                <a:solidFill>
                  <a:srgbClr val="7030A0"/>
                </a:solidFill>
              </a:rPr>
              <a:t>ситуацию</a:t>
            </a:r>
            <a:r>
              <a:rPr lang="ru-RU" sz="2000" dirty="0" smtClean="0"/>
              <a:t>, понимая, что ему предстоит нелёгкий и опасный выбор, очень полезно заранее определить для себя, чего не следует делать ни в коем случае. Здесь нужен не конкретный расчёт вариантов, а ясное понимание, «я этого не сделаю никогда, хотя это мне будут настойчиво предлагать». Такая предварительная </a:t>
            </a:r>
            <a:r>
              <a:rPr lang="ru-RU" sz="2000" u="sng" dirty="0" smtClean="0">
                <a:solidFill>
                  <a:srgbClr val="7030A0"/>
                </a:solidFill>
              </a:rPr>
              <a:t>установка </a:t>
            </a:r>
            <a:r>
              <a:rPr lang="ru-RU" sz="2000" dirty="0" smtClean="0"/>
              <a:t>очень помогает не сделать непоправимый выбор, которого человек впоследствии будет стыдиться.</a:t>
            </a:r>
            <a:br>
              <a:rPr lang="ru-RU" sz="2000" dirty="0" smtClean="0"/>
            </a:br>
            <a:r>
              <a:rPr lang="ru-RU" sz="2000" dirty="0" smtClean="0"/>
              <a:t>Хорошие варианты могут подвернуться по дороге, но они легче придут в голову, если будет прочно отсечено всё, что абсолютно не дозволено делать. Если ты поставил себя в недвусмысленную позицию по отношению к </a:t>
            </a:r>
            <a:r>
              <a:rPr lang="ru-RU" sz="2000" u="sng" dirty="0" smtClean="0">
                <a:solidFill>
                  <a:srgbClr val="7030A0"/>
                </a:solidFill>
              </a:rPr>
              <a:t>злу,</a:t>
            </a:r>
            <a:r>
              <a:rPr lang="ru-RU" sz="2000" dirty="0" smtClean="0"/>
              <a:t> то </a:t>
            </a:r>
            <a:r>
              <a:rPr lang="ru-RU" sz="2000" u="sng" dirty="0" smtClean="0">
                <a:solidFill>
                  <a:srgbClr val="7030A0"/>
                </a:solidFill>
              </a:rPr>
              <a:t>добро</a:t>
            </a:r>
            <a:r>
              <a:rPr lang="ru-RU" sz="2000" dirty="0" smtClean="0"/>
              <a:t> найдет тебя само. Главное – избавиться от искушения в том, что в силу обстоятельств то или иное зло может быть оправдано. Это самая распространённая и опасная приманка. Более того, сущность зла в том, что </a:t>
            </a:r>
            <a:r>
              <a:rPr lang="ru-RU" sz="2000" dirty="0" smtClean="0">
                <a:solidFill>
                  <a:schemeClr val="tx2"/>
                </a:solidFill>
              </a:rPr>
              <a:t>оно маскируется под добро, под то, что в данных условиях выглядит лучшим выходом.</a:t>
            </a:r>
            <a:r>
              <a:rPr lang="ru-RU" sz="2000" dirty="0" smtClean="0"/>
              <a:t/>
            </a:r>
            <a:br>
              <a:rPr lang="ru-RU" sz="2000" dirty="0" smtClean="0"/>
            </a:br>
            <a:r>
              <a:rPr lang="ru-RU" sz="2000" dirty="0" smtClean="0"/>
              <a:t>	                                                                            (</a:t>
            </a:r>
            <a:r>
              <a:rPr lang="ru-RU" sz="2000" dirty="0" err="1" smtClean="0"/>
              <a:t>Ю.Шрейдер</a:t>
            </a:r>
            <a:r>
              <a:rPr lang="ru-RU" sz="2000" dirty="0" smtClean="0"/>
              <a:t>)  </a:t>
            </a:r>
            <a:br>
              <a:rPr lang="ru-RU" sz="2000" dirty="0" smtClean="0"/>
            </a:br>
            <a:r>
              <a:rPr lang="ru-RU" sz="2700" b="1" dirty="0" smtClean="0">
                <a:solidFill>
                  <a:srgbClr val="FF0000"/>
                </a:solidFill>
                <a:latin typeface="Arial Black" pitchFamily="34" charset="0"/>
              </a:rPr>
              <a:t>! </a:t>
            </a:r>
            <a:r>
              <a:rPr lang="ru-RU" sz="1600" b="1" dirty="0" smtClean="0">
                <a:solidFill>
                  <a:schemeClr val="tx1"/>
                </a:solidFill>
                <a:latin typeface="+mn-lt"/>
              </a:rPr>
              <a:t>Пометки на полях («</a:t>
            </a:r>
            <a:r>
              <a:rPr lang="en-US" sz="1600" b="1" dirty="0" smtClean="0">
                <a:solidFill>
                  <a:schemeClr val="tx1"/>
                </a:solidFill>
                <a:latin typeface="+mn-lt"/>
              </a:rPr>
              <a:t>v</a:t>
            </a:r>
            <a:r>
              <a:rPr lang="ru-RU" sz="1600" b="1" dirty="0" smtClean="0">
                <a:solidFill>
                  <a:schemeClr val="tx1"/>
                </a:solidFill>
                <a:latin typeface="+mn-lt"/>
              </a:rPr>
              <a:t>» - знаю, «+» - новое, «-» - думал иначе, «?» - не понял, есть вопросы)  </a:t>
            </a:r>
            <a:br>
              <a:rPr lang="ru-RU" sz="1600" b="1" dirty="0" smtClean="0">
                <a:solidFill>
                  <a:schemeClr val="tx1"/>
                </a:solidFill>
                <a:latin typeface="+mn-lt"/>
              </a:rPr>
            </a:br>
            <a:r>
              <a:rPr lang="ru-RU" sz="1600" b="1" dirty="0" smtClean="0">
                <a:solidFill>
                  <a:schemeClr val="tx1"/>
                </a:solidFill>
                <a:latin typeface="+mn-lt"/>
              </a:rPr>
              <a:t>     </a:t>
            </a:r>
            <a:r>
              <a:rPr lang="ru-RU" sz="1600" b="1" u="sng" dirty="0" smtClean="0">
                <a:solidFill>
                  <a:schemeClr val="tx1"/>
                </a:solidFill>
                <a:latin typeface="+mn-lt"/>
              </a:rPr>
              <a:t>Подчеркните  слова</a:t>
            </a:r>
            <a:r>
              <a:rPr lang="ru-RU" sz="1600" b="1" dirty="0" smtClean="0">
                <a:solidFill>
                  <a:schemeClr val="tx1"/>
                </a:solidFill>
                <a:latin typeface="+mn-lt"/>
              </a:rPr>
              <a:t>, которые вы считаете ключевыми.	</a:t>
            </a:r>
            <a:r>
              <a:rPr lang="ru-RU" sz="2000" dirty="0" smtClean="0"/>
              <a:t>				</a:t>
            </a:r>
            <a:r>
              <a:rPr lang="ru-RU" sz="1200" dirty="0" smtClean="0"/>
              <a:t/>
            </a:r>
            <a:br>
              <a:rPr lang="ru-RU" sz="1200" dirty="0" smtClean="0"/>
            </a:br>
            <a:endParaRPr lang="ru-RU" sz="1400" dirty="0"/>
          </a:p>
        </p:txBody>
      </p:sp>
      <p:pic>
        <p:nvPicPr>
          <p:cNvPr id="3" name="Рисунок 2"/>
          <p:cNvPicPr>
            <a:picLocks noChangeAspect="1"/>
          </p:cNvPicPr>
          <p:nvPr/>
        </p:nvPicPr>
        <p:blipFill>
          <a:blip r:embed="rId2"/>
          <a:stretch>
            <a:fillRect/>
          </a:stretch>
        </p:blipFill>
        <p:spPr bwMode="auto">
          <a:xfrm>
            <a:off x="1214414" y="142852"/>
            <a:ext cx="1374480" cy="1656000"/>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00100" y="142852"/>
            <a:ext cx="7786742" cy="1143000"/>
          </a:xfrm>
        </p:spPr>
        <p:txBody>
          <a:bodyPr>
            <a:normAutofit fontScale="90000"/>
          </a:bodyPr>
          <a:lstStyle/>
          <a:p>
            <a:r>
              <a:rPr lang="ru-RU" sz="1800" dirty="0" smtClean="0"/>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t>              </a:t>
            </a:r>
            <a:br>
              <a:rPr lang="ru-RU" sz="1800" dirty="0" smtClean="0"/>
            </a:br>
            <a:r>
              <a:rPr lang="ru-RU" sz="1800" dirty="0" smtClean="0"/>
              <a:t/>
            </a:r>
            <a:br>
              <a:rPr lang="ru-RU" sz="1800" dirty="0" smtClean="0"/>
            </a:br>
            <a:r>
              <a:rPr lang="ru-RU" sz="1800" dirty="0" smtClean="0"/>
              <a:t>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t>                </a:t>
            </a:r>
            <a:br>
              <a:rPr lang="ru-RU" sz="1800" dirty="0" smtClean="0"/>
            </a:br>
            <a:r>
              <a:rPr lang="ru-RU" sz="1800" dirty="0" smtClean="0"/>
              <a:t>	                        </a:t>
            </a:r>
            <a:r>
              <a:rPr lang="ru-RU" sz="2700" b="1" dirty="0" smtClean="0"/>
              <a:t>Словарь  темы:</a:t>
            </a:r>
            <a:r>
              <a:rPr lang="ru-RU" sz="1800" dirty="0" smtClean="0"/>
              <a:t/>
            </a:r>
            <a:br>
              <a:rPr lang="ru-RU" sz="1800" dirty="0" smtClean="0"/>
            </a:br>
            <a:r>
              <a:rPr lang="ru-RU" sz="1800" dirty="0" smtClean="0"/>
              <a:t> </a:t>
            </a:r>
            <a:r>
              <a:rPr lang="ru-RU" sz="1800" b="1" dirty="0" smtClean="0"/>
              <a:t>Мораль</a:t>
            </a:r>
            <a:r>
              <a:rPr lang="ru-RU" sz="1800" dirty="0" smtClean="0"/>
              <a:t>  (лат. </a:t>
            </a:r>
            <a:r>
              <a:rPr lang="ru-RU" sz="1800" dirty="0" err="1" smtClean="0"/>
              <a:t>moralis</a:t>
            </a:r>
            <a:r>
              <a:rPr lang="ru-RU" sz="1800" dirty="0" smtClean="0"/>
              <a:t> — нравственный)– это ценности и нормы (правила), регулирующие поведение людей. </a:t>
            </a:r>
            <a:br>
              <a:rPr lang="ru-RU" sz="1800" dirty="0" smtClean="0"/>
            </a:br>
            <a:r>
              <a:rPr lang="ru-RU" sz="1800" dirty="0" smtClean="0"/>
              <a:t/>
            </a:r>
            <a:br>
              <a:rPr lang="ru-RU" sz="1800" dirty="0" smtClean="0"/>
            </a:br>
            <a:r>
              <a:rPr lang="ru-RU" sz="1800" b="1" dirty="0" smtClean="0"/>
              <a:t>Моральный выбор</a:t>
            </a:r>
            <a:r>
              <a:rPr lang="ru-RU" sz="1800" dirty="0" smtClean="0"/>
              <a:t> – это осознанное предпочтение человеком того или иного варианта поведения в соответствии с личными или общественными моральными установками.</a:t>
            </a:r>
            <a:br>
              <a:rPr lang="ru-RU" sz="1800" dirty="0" smtClean="0"/>
            </a:br>
            <a:r>
              <a:rPr lang="ru-RU" sz="1800" dirty="0" smtClean="0"/>
              <a:t/>
            </a:r>
            <a:br>
              <a:rPr lang="ru-RU" sz="1800" dirty="0" smtClean="0"/>
            </a:br>
            <a:r>
              <a:rPr lang="ru-RU" sz="1800" b="1" dirty="0" smtClean="0"/>
              <a:t>Добро</a:t>
            </a:r>
            <a:r>
              <a:rPr lang="ru-RU" sz="1800" dirty="0" smtClean="0"/>
              <a:t> — понятие, противоположное понятию зла, означающее намеренное, бескорыстное и искреннее стремление к осуществлению блага, полезного деяния.</a:t>
            </a:r>
            <a:br>
              <a:rPr lang="ru-RU" sz="1800" dirty="0" smtClean="0"/>
            </a:br>
            <a:r>
              <a:rPr lang="ru-RU" sz="1800" b="1" dirty="0" smtClean="0"/>
              <a:t>Зло</a:t>
            </a:r>
            <a:r>
              <a:rPr lang="ru-RU" sz="1800" dirty="0" smtClean="0"/>
              <a:t> — понятие, противоположное понятию добра, означает намеренное, умышленное, сознательное причинение кому-либо вреда.</a:t>
            </a:r>
            <a:br>
              <a:rPr lang="ru-RU" sz="1800" dirty="0" smtClean="0"/>
            </a:br>
            <a:r>
              <a:rPr lang="ru-RU" sz="1800" b="1" dirty="0" smtClean="0"/>
              <a:t>Добродетель</a:t>
            </a:r>
            <a:r>
              <a:rPr lang="ru-RU" sz="1800" dirty="0" smtClean="0"/>
              <a:t>— это способность поступать наилучшим образом.</a:t>
            </a:r>
            <a:br>
              <a:rPr lang="ru-RU" sz="1800" dirty="0" smtClean="0"/>
            </a:br>
            <a:r>
              <a:rPr lang="ru-RU" sz="1800" b="1" dirty="0" smtClean="0"/>
              <a:t>Нравственность </a:t>
            </a:r>
            <a:r>
              <a:rPr lang="ru-RU" sz="1800" dirty="0" smtClean="0"/>
              <a:t>—в широком смысле - синоним морали. В более узком значении нравственность — это внутренняя установка индивида действовать согласно своей совести.</a:t>
            </a:r>
            <a:br>
              <a:rPr lang="ru-RU" sz="1800" dirty="0" smtClean="0"/>
            </a:br>
            <a:r>
              <a:rPr lang="ru-RU" sz="1800" b="1" dirty="0" smtClean="0"/>
              <a:t>Установка </a:t>
            </a:r>
            <a:r>
              <a:rPr lang="ru-RU" sz="1800" dirty="0" smtClean="0"/>
              <a:t> - направленность человека к чему-либо.</a:t>
            </a:r>
            <a:br>
              <a:rPr lang="ru-RU" sz="1800" dirty="0" smtClean="0"/>
            </a:br>
            <a:r>
              <a:rPr lang="ru-RU" sz="1800" b="1" dirty="0" smtClean="0"/>
              <a:t>Убеждение -  </a:t>
            </a:r>
            <a:r>
              <a:rPr lang="ru-RU" sz="1800" dirty="0" smtClean="0"/>
              <a:t>прочно сложившееся мнение, уверенный взгляд на что-либо.</a:t>
            </a:r>
            <a:r>
              <a:rPr lang="ru-RU" sz="1600" dirty="0" smtClean="0"/>
              <a:t/>
            </a:r>
            <a:br>
              <a:rPr lang="ru-RU" sz="1600" dirty="0" smtClean="0"/>
            </a:br>
            <a:r>
              <a:rPr lang="ru-RU" sz="1800" dirty="0" smtClean="0"/>
              <a:t/>
            </a:r>
            <a:br>
              <a:rPr lang="ru-RU" sz="1800" dirty="0" smtClean="0"/>
            </a:br>
            <a:r>
              <a:rPr lang="ru-RU" sz="1800" b="1" dirty="0" smtClean="0">
                <a:solidFill>
                  <a:srgbClr val="00B050"/>
                </a:solidFill>
              </a:rPr>
              <a:t>Словарь сочетаний : </a:t>
            </a:r>
            <a:r>
              <a:rPr lang="ru-RU" sz="1800" dirty="0" smtClean="0">
                <a:solidFill>
                  <a:srgbClr val="00B050"/>
                </a:solidFill>
              </a:rPr>
              <a:t>нормы морали, правила морали, нравственный выбор, личные убеждения, нравственные ценности, быть добродетельным, стремиться к добру, отвергать зло, установка на добро и т. д.</a:t>
            </a:r>
            <a:endParaRPr lang="ru-RU" sz="1800" dirty="0">
              <a:solidFill>
                <a:srgbClr val="00B050"/>
              </a:solidFill>
            </a:endParaRPr>
          </a:p>
        </p:txBody>
      </p:sp>
    </p:spTree>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1142976" y="428604"/>
            <a:ext cx="1200150" cy="1609725"/>
          </a:xfrm>
          <a:prstGeom prst="rect">
            <a:avLst/>
          </a:prstGeom>
          <a:noFill/>
          <a:ln w="9525">
            <a:noFill/>
            <a:miter lim="800000"/>
            <a:headEnd/>
            <a:tailEnd/>
          </a:ln>
          <a:effectLst/>
        </p:spPr>
      </p:pic>
      <p:sp>
        <p:nvSpPr>
          <p:cNvPr id="2" name="Заголовок 1"/>
          <p:cNvSpPr>
            <a:spLocks noGrp="1"/>
          </p:cNvSpPr>
          <p:nvPr>
            <p:ph type="title"/>
          </p:nvPr>
        </p:nvSpPr>
        <p:spPr>
          <a:xfrm>
            <a:off x="1645920" y="0"/>
            <a:ext cx="7498080" cy="1143000"/>
          </a:xfrm>
        </p:spPr>
        <p:txBody>
          <a:bodyPr>
            <a:normAutofit fontScale="90000"/>
          </a:bodyPr>
          <a:lstStyle/>
          <a:p>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2700" b="1" dirty="0" smtClean="0">
                <a:solidFill>
                  <a:schemeClr val="accent2">
                    <a:lumMod val="75000"/>
                  </a:schemeClr>
                </a:solidFill>
                <a:latin typeface="Arial" pitchFamily="34" charset="0"/>
                <a:cs typeface="Arial" pitchFamily="34" charset="0"/>
              </a:rPr>
              <a:t> </a:t>
            </a:r>
            <a:br>
              <a:rPr lang="ru-RU" sz="2700" b="1" dirty="0" smtClean="0">
                <a:solidFill>
                  <a:schemeClr val="accent2">
                    <a:lumMod val="75000"/>
                  </a:schemeClr>
                </a:solidFill>
                <a:latin typeface="Arial" pitchFamily="34" charset="0"/>
                <a:cs typeface="Arial" pitchFamily="34" charset="0"/>
              </a:rPr>
            </a:br>
            <a:r>
              <a:rPr lang="ru-RU" sz="2700" b="1" dirty="0" smtClean="0">
                <a:solidFill>
                  <a:schemeClr val="accent2">
                    <a:lumMod val="75000"/>
                  </a:schemeClr>
                </a:solidFill>
                <a:latin typeface="Arial" pitchFamily="34" charset="0"/>
                <a:cs typeface="Arial" pitchFamily="34" charset="0"/>
              </a:rPr>
              <a:t>		</a:t>
            </a:r>
            <a:r>
              <a:rPr lang="ru-RU" sz="2200" b="1" dirty="0" smtClean="0">
                <a:solidFill>
                  <a:schemeClr val="accent2">
                    <a:lumMod val="75000"/>
                  </a:schemeClr>
                </a:solidFill>
                <a:latin typeface="Arial" pitchFamily="34" charset="0"/>
                <a:cs typeface="Arial" pitchFamily="34" charset="0"/>
              </a:rPr>
              <a:t>1. Определяем тему и называем  			   	 проблему  исходного текста. </a:t>
            </a:r>
            <a:r>
              <a:rPr lang="ru-RU" sz="1600" b="1" i="1" dirty="0" smtClean="0"/>
              <a:t/>
            </a:r>
            <a:br>
              <a:rPr lang="ru-RU" sz="1600" b="1" i="1" dirty="0" smtClean="0"/>
            </a:br>
            <a:r>
              <a:rPr lang="ru-RU" sz="1600" b="1" i="1" dirty="0" smtClean="0"/>
              <a:t>	</a:t>
            </a:r>
            <a:r>
              <a:rPr lang="ru-RU" sz="1400" b="1" dirty="0" smtClean="0">
                <a:solidFill>
                  <a:schemeClr val="tx1"/>
                </a:solidFill>
              </a:rPr>
              <a:t>ТЕМА – </a:t>
            </a:r>
            <a:r>
              <a:rPr lang="ru-RU" sz="1600" dirty="0" smtClean="0">
                <a:solidFill>
                  <a:schemeClr val="tx1"/>
                </a:solidFill>
              </a:rPr>
              <a:t>то, о чем говорится в тексте.</a:t>
            </a:r>
            <a:br>
              <a:rPr lang="ru-RU" sz="1600" dirty="0" smtClean="0">
                <a:solidFill>
                  <a:schemeClr val="tx1"/>
                </a:solidFill>
              </a:rPr>
            </a:br>
            <a:r>
              <a:rPr lang="ru-RU" sz="1600" dirty="0" smtClean="0">
                <a:solidFill>
                  <a:schemeClr val="tx1"/>
                </a:solidFill>
              </a:rPr>
              <a:t>	</a:t>
            </a:r>
            <a:r>
              <a:rPr lang="ru-RU" sz="1400" b="1" dirty="0" smtClean="0">
                <a:solidFill>
                  <a:schemeClr val="tx1"/>
                </a:solidFill>
              </a:rPr>
              <a:t>ПРОБЛЕМА – </a:t>
            </a:r>
            <a:r>
              <a:rPr lang="ru-RU" sz="1600" dirty="0" smtClean="0">
                <a:solidFill>
                  <a:schemeClr val="tx1"/>
                </a:solidFill>
              </a:rPr>
              <a:t>это </a:t>
            </a:r>
            <a:r>
              <a:rPr lang="ru-RU" sz="1400" dirty="0" smtClean="0">
                <a:solidFill>
                  <a:schemeClr val="tx1"/>
                </a:solidFill>
              </a:rPr>
              <a:t>теоретический или практический вопрос, требующий  решения, 	исследования</a:t>
            </a:r>
            <a:r>
              <a:rPr lang="ru-RU" sz="1600" dirty="0" smtClean="0">
                <a:solidFill>
                  <a:schemeClr val="tx1"/>
                </a:solidFill>
              </a:rPr>
              <a:t>, который рассматривает автор в этом тексте.</a:t>
            </a:r>
            <a:r>
              <a:rPr lang="ru-RU" sz="1400" b="1" dirty="0" smtClean="0">
                <a:solidFill>
                  <a:schemeClr val="tx1"/>
                </a:solidFill>
              </a:rPr>
              <a:t/>
            </a:r>
            <a:br>
              <a:rPr lang="ru-RU" sz="1400" b="1" dirty="0" smtClean="0">
                <a:solidFill>
                  <a:schemeClr val="tx1"/>
                </a:solidFill>
              </a:rPr>
            </a:br>
            <a:r>
              <a:rPr lang="ru-RU" sz="1400" b="1" dirty="0" smtClean="0">
                <a:solidFill>
                  <a:schemeClr val="tx1"/>
                </a:solidFill>
              </a:rPr>
              <a:t>	 НАПРИМЕР: </a:t>
            </a:r>
            <a:br>
              <a:rPr lang="ru-RU" sz="1400" b="1" dirty="0" smtClean="0">
                <a:solidFill>
                  <a:schemeClr val="tx1"/>
                </a:solidFill>
              </a:rPr>
            </a:br>
            <a:r>
              <a:rPr lang="ru-RU" sz="1400" b="1" dirty="0" smtClean="0">
                <a:solidFill>
                  <a:schemeClr val="tx1"/>
                </a:solidFill>
              </a:rPr>
              <a:t>	</a:t>
            </a:r>
            <a:r>
              <a:rPr lang="ru-RU" sz="1600" dirty="0" smtClean="0">
                <a:solidFill>
                  <a:schemeClr val="tx1"/>
                </a:solidFill>
              </a:rPr>
              <a:t>Тема – война. Проблема – нравственная оценка  войны.</a:t>
            </a:r>
            <a:r>
              <a:rPr lang="ru-RU" sz="1600" dirty="0" smtClean="0"/>
              <a:t/>
            </a:r>
            <a:br>
              <a:rPr lang="ru-RU" sz="1600" dirty="0" smtClean="0"/>
            </a:br>
            <a:r>
              <a:rPr lang="ru-RU" sz="1600" dirty="0" smtClean="0"/>
              <a:t>                        </a:t>
            </a:r>
            <a:r>
              <a:rPr lang="ru-RU" sz="1600" b="1" dirty="0" smtClean="0">
                <a:solidFill>
                  <a:schemeClr val="tx1"/>
                </a:solidFill>
                <a:latin typeface="Arial Black" pitchFamily="34" charset="0"/>
              </a:rPr>
              <a:t>СПОСОБЫ ФОРМУЛИРОВАНИЯ ПРОБЛЕМЫ</a:t>
            </a:r>
            <a:r>
              <a:rPr lang="ru-RU" sz="1600" b="1" dirty="0" smtClean="0"/>
              <a:t/>
            </a:r>
            <a:br>
              <a:rPr lang="ru-RU" sz="1600" b="1" dirty="0" smtClean="0"/>
            </a:br>
            <a:r>
              <a:rPr lang="ru-RU" sz="1600" b="1" dirty="0" smtClean="0"/>
              <a:t/>
            </a:r>
            <a:br>
              <a:rPr lang="ru-RU" sz="1600" b="1" dirty="0" smtClean="0"/>
            </a:br>
            <a:r>
              <a:rPr lang="ru-RU" sz="1600" b="1" dirty="0" smtClean="0"/>
              <a:t>Проблемный вопрос                                           С помощью существительного в Р.п.</a:t>
            </a:r>
            <a:br>
              <a:rPr lang="ru-RU" sz="1600" b="1" dirty="0" smtClean="0"/>
            </a:br>
            <a:r>
              <a:rPr lang="ru-RU" sz="1600" b="1" dirty="0" smtClean="0"/>
              <a:t>:</a:t>
            </a:r>
            <a:r>
              <a:rPr lang="ru-RU" sz="1600" dirty="0" smtClean="0"/>
              <a:t> -Что формирует личность человека: при- 	        : Проблема (кого? чего?)  войны, роли </a:t>
            </a:r>
            <a:br>
              <a:rPr lang="ru-RU" sz="1600" dirty="0" smtClean="0"/>
            </a:br>
            <a:r>
              <a:rPr lang="ru-RU" sz="1600" dirty="0" smtClean="0"/>
              <a:t>родные данные, окружение или </a:t>
            </a:r>
            <a:r>
              <a:rPr lang="ru-RU" sz="1600" dirty="0" err="1" smtClean="0"/>
              <a:t>самовоспи</a:t>
            </a:r>
            <a:r>
              <a:rPr lang="ru-RU" sz="1600" dirty="0" smtClean="0"/>
              <a:t>-           искусства в жизни человека, </a:t>
            </a:r>
            <a:br>
              <a:rPr lang="ru-RU" sz="1600" dirty="0" smtClean="0"/>
            </a:br>
            <a:r>
              <a:rPr lang="ru-RU" sz="1600" dirty="0" err="1" smtClean="0"/>
              <a:t>тание</a:t>
            </a:r>
            <a:r>
              <a:rPr lang="ru-RU" sz="1600" dirty="0" smtClean="0"/>
              <a:t>?				          современного образования, </a:t>
            </a:r>
            <a:br>
              <a:rPr lang="ru-RU" sz="1600" dirty="0" smtClean="0"/>
            </a:br>
            <a:r>
              <a:rPr lang="ru-RU" sz="1600" dirty="0" smtClean="0"/>
              <a:t>-Когда традиции являются злом?                             отношения к труду, </a:t>
            </a:r>
            <a:br>
              <a:rPr lang="ru-RU" sz="1600" dirty="0" smtClean="0"/>
            </a:br>
            <a:r>
              <a:rPr lang="ru-RU" sz="1600" dirty="0" smtClean="0"/>
              <a:t>				</a:t>
            </a:r>
            <a:r>
              <a:rPr lang="ru-RU" sz="2200" dirty="0" smtClean="0">
                <a:solidFill>
                  <a:schemeClr val="accent1">
                    <a:lumMod val="50000"/>
                  </a:schemeClr>
                </a:solidFill>
              </a:rPr>
              <a:t>          </a:t>
            </a:r>
            <a:r>
              <a:rPr lang="ru-RU" sz="2200" dirty="0" smtClean="0">
                <a:solidFill>
                  <a:srgbClr val="FF0000"/>
                </a:solidFill>
                <a:effectLst>
                  <a:outerShdw blurRad="38100" dist="38100" dir="2700000" algn="tl">
                    <a:srgbClr val="000000">
                      <a:alpha val="43137"/>
                    </a:srgbClr>
                  </a:outerShdw>
                </a:effectLst>
                <a:latin typeface="Arial Black" pitchFamily="34" charset="0"/>
              </a:rPr>
              <a:t>! </a:t>
            </a:r>
            <a:r>
              <a:rPr lang="ru-RU" sz="2200" dirty="0" smtClean="0">
                <a:solidFill>
                  <a:schemeClr val="accent1">
                    <a:lumMod val="50000"/>
                  </a:schemeClr>
                </a:solidFill>
              </a:rPr>
              <a:t> </a:t>
            </a:r>
            <a:r>
              <a:rPr lang="ru-RU" sz="1600" b="1" dirty="0" smtClean="0">
                <a:solidFill>
                  <a:schemeClr val="accent1">
                    <a:lumMod val="50000"/>
                  </a:schemeClr>
                </a:solidFill>
              </a:rPr>
              <a:t>ПРОБЛЕМА  (какая?) </a:t>
            </a:r>
            <a:r>
              <a:rPr lang="ru-RU" sz="1600" dirty="0" smtClean="0">
                <a:solidFill>
                  <a:schemeClr val="accent1">
                    <a:lumMod val="50000"/>
                  </a:schemeClr>
                </a:solidFill>
              </a:rPr>
              <a:t/>
            </a:r>
            <a:br>
              <a:rPr lang="ru-RU" sz="1600" dirty="0" smtClean="0">
                <a:solidFill>
                  <a:schemeClr val="accent1">
                    <a:lumMod val="50000"/>
                  </a:schemeClr>
                </a:solidFill>
              </a:rPr>
            </a:br>
            <a:r>
              <a:rPr lang="ru-RU" sz="1600" dirty="0" smtClean="0">
                <a:solidFill>
                  <a:schemeClr val="accent1">
                    <a:lumMod val="50000"/>
                  </a:schemeClr>
                </a:solidFill>
              </a:rPr>
              <a:t>			                      </a:t>
            </a:r>
            <a:r>
              <a:rPr lang="ru-RU" sz="1400" b="1" dirty="0" smtClean="0">
                <a:solidFill>
                  <a:schemeClr val="accent1">
                    <a:lumMod val="50000"/>
                  </a:schemeClr>
                </a:solidFill>
              </a:rPr>
              <a:t>С</a:t>
            </a:r>
            <a:r>
              <a:rPr lang="ru-RU" sz="1400" dirty="0" smtClean="0">
                <a:solidFill>
                  <a:schemeClr val="accent1">
                    <a:lumMod val="50000"/>
                  </a:schemeClr>
                </a:solidFill>
              </a:rPr>
              <a:t>ложная, трудная, важная, серьёзная,</a:t>
            </a:r>
            <a:br>
              <a:rPr lang="ru-RU" sz="1400" dirty="0" smtClean="0">
                <a:solidFill>
                  <a:schemeClr val="accent1">
                    <a:lumMod val="50000"/>
                  </a:schemeClr>
                </a:solidFill>
              </a:rPr>
            </a:br>
            <a:r>
              <a:rPr lang="ru-RU" sz="1400" dirty="0" smtClean="0">
                <a:solidFill>
                  <a:schemeClr val="accent1">
                    <a:lumMod val="50000"/>
                  </a:schemeClr>
                </a:solidFill>
              </a:rPr>
              <a:t>                                                                                    глубокая, основная, главная, актуальная, 					    злободневная, острая,  и т.д. </a:t>
            </a:r>
            <a:r>
              <a:rPr lang="ru-RU" sz="1600" dirty="0" smtClean="0">
                <a:solidFill>
                  <a:schemeClr val="accent1">
                    <a:lumMod val="50000"/>
                  </a:schemeClr>
                </a:solidFill>
              </a:rPr>
              <a:t/>
            </a:r>
            <a:br>
              <a:rPr lang="ru-RU" sz="1600" dirty="0" smtClean="0">
                <a:solidFill>
                  <a:schemeClr val="accent1">
                    <a:lumMod val="50000"/>
                  </a:schemeClr>
                </a:solidFill>
              </a:rPr>
            </a:br>
            <a:r>
              <a:rPr lang="ru-RU" sz="1800" b="1" dirty="0" smtClean="0"/>
              <a:t/>
            </a:r>
            <a:br>
              <a:rPr lang="ru-RU" sz="1800" b="1" dirty="0" smtClean="0"/>
            </a:br>
            <a:r>
              <a:rPr lang="ru-RU" sz="1800" b="1" dirty="0" smtClean="0"/>
              <a:t/>
            </a:r>
            <a:br>
              <a:rPr lang="ru-RU" sz="1800" b="1" dirty="0" smtClean="0"/>
            </a:br>
            <a:endParaRPr lang="ru-RU" sz="1800" dirty="0"/>
          </a:p>
        </p:txBody>
      </p:sp>
      <p:sp useBgFill="1">
        <p:nvSpPr>
          <p:cNvPr id="7" name="Oval 4"/>
          <p:cNvSpPr>
            <a:spLocks noChangeArrowheads="1"/>
          </p:cNvSpPr>
          <p:nvPr/>
        </p:nvSpPr>
        <p:spPr bwMode="auto">
          <a:xfrm>
            <a:off x="1285852" y="2428868"/>
            <a:ext cx="338138" cy="300038"/>
          </a:xfrm>
          <a:prstGeom prst="ellipse">
            <a:avLst/>
          </a:prstGeom>
          <a:ln w="9525">
            <a:solidFill>
              <a:schemeClr val="accent2">
                <a:lumMod val="75000"/>
              </a:schemeClr>
            </a:solidFill>
            <a:round/>
            <a:headEnd/>
            <a:tailEnd/>
          </a:ln>
          <a:effectLst/>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ru-RU" dirty="0">
                <a:solidFill>
                  <a:schemeClr val="accent2">
                    <a:lumMod val="75000"/>
                  </a:schemeClr>
                </a:solidFill>
              </a:rPr>
              <a:t>Н</a:t>
            </a:r>
          </a:p>
        </p:txBody>
      </p:sp>
      <p:sp useBgFill="1">
        <p:nvSpPr>
          <p:cNvPr id="8" name="Oval 4"/>
          <p:cNvSpPr>
            <a:spLocks noChangeArrowheads="1"/>
          </p:cNvSpPr>
          <p:nvPr/>
        </p:nvSpPr>
        <p:spPr bwMode="auto">
          <a:xfrm>
            <a:off x="5357818" y="2428868"/>
            <a:ext cx="338138" cy="300038"/>
          </a:xfrm>
          <a:prstGeom prst="ellipse">
            <a:avLst/>
          </a:prstGeom>
          <a:ln w="9525">
            <a:solidFill>
              <a:schemeClr val="accent2">
                <a:lumMod val="75000"/>
              </a:schemeClr>
            </a:solidFill>
            <a:round/>
            <a:headEnd/>
            <a:tailEnd/>
          </a:ln>
          <a:effectLst/>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ru-RU" dirty="0">
                <a:solidFill>
                  <a:schemeClr val="accent2">
                    <a:lumMod val="75000"/>
                  </a:schemeClr>
                </a:solidFill>
              </a:rPr>
              <a:t>Н</a:t>
            </a:r>
          </a:p>
        </p:txBody>
      </p:sp>
      <p:sp>
        <p:nvSpPr>
          <p:cNvPr id="1029" name="AutoShape 5"/>
          <p:cNvSpPr>
            <a:spLocks noChangeArrowheads="1"/>
          </p:cNvSpPr>
          <p:nvPr/>
        </p:nvSpPr>
        <p:spPr bwMode="auto">
          <a:xfrm>
            <a:off x="1785918" y="0"/>
            <a:ext cx="1544638" cy="690562"/>
          </a:xfrm>
          <a:prstGeom prst="wedgeEllipseCallout">
            <a:avLst>
              <a:gd name="adj1" fmla="val -43750"/>
              <a:gd name="adj2" fmla="val 70000"/>
            </a:avLst>
          </a:prstGeom>
          <a:solidFill>
            <a:srgbClr val="F2DBDB"/>
          </a:solidFill>
          <a:ln w="9525" algn="ctr">
            <a:solidFill>
              <a:srgbClr val="943634"/>
            </a:solid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ru-RU" sz="1400" b="1" i="0" u="none" strike="noStrike" cap="none" normalizeH="0" baseline="0" dirty="0" smtClean="0">
                <a:ln>
                  <a:noFill/>
                </a:ln>
                <a:solidFill>
                  <a:srgbClr val="632423"/>
                </a:solidFill>
                <a:effectLst/>
                <a:latin typeface="Calibri" pitchFamily="34" charset="0"/>
                <a:cs typeface="Arial" pitchFamily="34" charset="0"/>
              </a:rPr>
              <a:t>Вспомним теорию…</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Стрелка углом 19"/>
          <p:cNvSpPr/>
          <p:nvPr/>
        </p:nvSpPr>
        <p:spPr>
          <a:xfrm rot="5400000">
            <a:off x="2285984" y="1857364"/>
            <a:ext cx="428628" cy="571504"/>
          </a:xfrm>
          <a:prstGeom prst="bentArrow">
            <a:avLst/>
          </a:prstGeom>
          <a:solidFill>
            <a:schemeClr val="accent1">
              <a:lumMod val="60000"/>
              <a:lumOff val="40000"/>
            </a:schemeClr>
          </a:solidFill>
          <a:scene3d>
            <a:camera prst="orthographicFront">
              <a:rot lat="0" lon="10799999" rev="10799999"/>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21" name="Стрелка углом 20"/>
          <p:cNvSpPr/>
          <p:nvPr/>
        </p:nvSpPr>
        <p:spPr>
          <a:xfrm rot="5400000">
            <a:off x="7429520" y="1857364"/>
            <a:ext cx="428628" cy="571504"/>
          </a:xfrm>
          <a:prstGeom prst="bentArrow">
            <a:avLst/>
          </a:prstGeom>
          <a:solidFill>
            <a:schemeClr val="accent1">
              <a:lumMod val="60000"/>
              <a:lumOff val="40000"/>
            </a:schemeClr>
          </a:solidFill>
          <a:scene3d>
            <a:camera prst="orthographicFront"/>
            <a:lightRig rig="threePt" dir="t"/>
          </a:scene3d>
          <a:sp3d contourW="12700">
            <a:contourClr>
              <a:schemeClr val="accent2">
                <a:lumMod val="60000"/>
                <a:lumOff val="40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9" name="Прямоугольник 8"/>
          <p:cNvSpPr/>
          <p:nvPr/>
        </p:nvSpPr>
        <p:spPr>
          <a:xfrm>
            <a:off x="1071538" y="4272677"/>
            <a:ext cx="7858180" cy="2585323"/>
          </a:xfrm>
          <a:prstGeom prst="rect">
            <a:avLst/>
          </a:prstGeom>
        </p:spPr>
        <p:txBody>
          <a:bodyPr wrap="square">
            <a:spAutoFit/>
          </a:bodyPr>
          <a:lstStyle/>
          <a:p>
            <a:r>
              <a:rPr lang="ru-RU" b="1" dirty="0" smtClean="0">
                <a:solidFill>
                  <a:srgbClr val="00B050"/>
                </a:solidFill>
              </a:rPr>
              <a:t>			Сформулируйте проблему,  </a:t>
            </a:r>
          </a:p>
          <a:p>
            <a:r>
              <a:rPr lang="ru-RU" b="1" dirty="0" smtClean="0">
                <a:solidFill>
                  <a:srgbClr val="00B050"/>
                </a:solidFill>
              </a:rPr>
              <a:t>		используя следующие речевые обороты:</a:t>
            </a:r>
          </a:p>
          <a:p>
            <a:r>
              <a:rPr lang="ru-RU" dirty="0" smtClean="0"/>
              <a:t>«…Именно над этим вопросом размышляет в своей статье (</a:t>
            </a:r>
            <a:r>
              <a:rPr lang="ru-RU" i="1" dirty="0" smtClean="0"/>
              <a:t>произведении</a:t>
            </a:r>
            <a:r>
              <a:rPr lang="ru-RU" dirty="0" smtClean="0"/>
              <a:t>) …»</a:t>
            </a:r>
          </a:p>
          <a:p>
            <a:r>
              <a:rPr lang="ru-RU" dirty="0" smtClean="0"/>
              <a:t>«Проблема, которую хотел показать нам (</a:t>
            </a:r>
            <a:r>
              <a:rPr lang="ru-RU" i="1" dirty="0" smtClean="0"/>
              <a:t>назвать фамилию</a:t>
            </a:r>
            <a:r>
              <a:rPr lang="ru-RU" dirty="0" smtClean="0"/>
              <a:t>) , такова: … ».</a:t>
            </a:r>
          </a:p>
          <a:p>
            <a:r>
              <a:rPr lang="ru-RU" dirty="0" smtClean="0"/>
              <a:t>«Прочитав текст (</a:t>
            </a:r>
            <a:r>
              <a:rPr lang="ru-RU" i="1" dirty="0" smtClean="0"/>
              <a:t>назвать фамилию</a:t>
            </a:r>
            <a:r>
              <a:rPr lang="ru-RU" dirty="0" smtClean="0"/>
              <a:t>) , я ещё раз  убедился, что проблема … была актуальной всегда».</a:t>
            </a:r>
          </a:p>
          <a:p>
            <a:r>
              <a:rPr lang="ru-RU" dirty="0" smtClean="0"/>
              <a:t>«Статья посвящена рассмотрению (</a:t>
            </a:r>
            <a:r>
              <a:rPr lang="ru-RU" i="1" dirty="0" smtClean="0"/>
              <a:t>решению</a:t>
            </a:r>
            <a:r>
              <a:rPr lang="ru-RU" dirty="0" smtClean="0"/>
              <a:t>) вопроса...».</a:t>
            </a:r>
          </a:p>
          <a:p>
            <a:r>
              <a:rPr lang="ru-RU" dirty="0" smtClean="0"/>
              <a:t> «В своей статье (</a:t>
            </a:r>
            <a:r>
              <a:rPr lang="ru-RU" i="1" dirty="0" smtClean="0"/>
              <a:t>рассказе, тексте</a:t>
            </a:r>
            <a:r>
              <a:rPr lang="ru-RU" dirty="0" smtClean="0"/>
              <a:t>) автор (</a:t>
            </a:r>
            <a:r>
              <a:rPr lang="ru-RU" i="1" dirty="0" smtClean="0"/>
              <a:t>назвать фамилию</a:t>
            </a:r>
            <a:r>
              <a:rPr lang="ru-RU" dirty="0" smtClean="0"/>
              <a:t>) выдвигает </a:t>
            </a:r>
          </a:p>
          <a:p>
            <a:r>
              <a:rPr lang="ru-RU" dirty="0" smtClean="0"/>
              <a:t>   на всеобщее обсуждение…»</a:t>
            </a:r>
            <a:endParaRPr lang="ru-RU" dirty="0"/>
          </a:p>
        </p:txBody>
      </p:sp>
      <p:pic>
        <p:nvPicPr>
          <p:cNvPr id="3074" name="Picture 2"/>
          <p:cNvPicPr>
            <a:picLocks noChangeAspect="1" noChangeArrowheads="1"/>
          </p:cNvPicPr>
          <p:nvPr/>
        </p:nvPicPr>
        <p:blipFill>
          <a:blip r:embed="rId3"/>
          <a:srcRect/>
          <a:stretch>
            <a:fillRect/>
          </a:stretch>
        </p:blipFill>
        <p:spPr bwMode="auto">
          <a:xfrm>
            <a:off x="8429652" y="6000768"/>
            <a:ext cx="571504" cy="717962"/>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1538" y="214290"/>
            <a:ext cx="7933588" cy="1143000"/>
          </a:xfrm>
        </p:spPr>
        <p:txBody>
          <a:bodyPr>
            <a:normAutofit fontScale="90000"/>
          </a:bodyPr>
          <a:lstStyle/>
          <a:p>
            <a:pPr lvl="0" fontAlgn="base">
              <a:spcAft>
                <a:spcPct val="0"/>
              </a:spcAft>
              <a:tabLst>
                <a:tab pos="457200" algn="l"/>
              </a:tabLst>
            </a:pP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t>
            </a:r>
            <a:r>
              <a:rPr lang="ru-RU" sz="2200" b="1" dirty="0" smtClean="0">
                <a:solidFill>
                  <a:schemeClr val="accent2">
                    <a:lumMod val="75000"/>
                  </a:schemeClr>
                </a:solidFill>
                <a:latin typeface="Arial" pitchFamily="34" charset="0"/>
                <a:cs typeface="Arial" pitchFamily="34" charset="0"/>
              </a:rPr>
              <a:t>2. Комментируем   сформулированную</a:t>
            </a:r>
            <a:br>
              <a:rPr lang="ru-RU" sz="2200" b="1" dirty="0" smtClean="0">
                <a:solidFill>
                  <a:schemeClr val="accent2">
                    <a:lumMod val="75000"/>
                  </a:schemeClr>
                </a:solidFill>
                <a:latin typeface="Arial" pitchFamily="34" charset="0"/>
                <a:cs typeface="Arial" pitchFamily="34" charset="0"/>
              </a:rPr>
            </a:br>
            <a:r>
              <a:rPr lang="ru-RU" sz="2200" b="1" dirty="0" smtClean="0">
                <a:solidFill>
                  <a:schemeClr val="accent2">
                    <a:lumMod val="75000"/>
                  </a:schemeClr>
                </a:solidFill>
                <a:latin typeface="Arial" pitchFamily="34" charset="0"/>
                <a:cs typeface="Arial" pitchFamily="34" charset="0"/>
              </a:rPr>
              <a:t>                                                   проблему.</a:t>
            </a:r>
            <a:r>
              <a:rPr lang="ru-RU" sz="2700" b="1" dirty="0" smtClean="0">
                <a:solidFill>
                  <a:schemeClr val="accent2">
                    <a:lumMod val="75000"/>
                  </a:schemeClr>
                </a:solidFill>
                <a:latin typeface="Arial" pitchFamily="34" charset="0"/>
                <a:cs typeface="Arial" pitchFamily="34" charset="0"/>
              </a:rPr>
              <a:t/>
            </a:r>
            <a:br>
              <a:rPr lang="ru-RU" sz="2700" b="1" dirty="0" smtClean="0">
                <a:solidFill>
                  <a:schemeClr val="accent2">
                    <a:lumMod val="75000"/>
                  </a:schemeClr>
                </a:solidFill>
                <a:latin typeface="Arial" pitchFamily="34" charset="0"/>
                <a:cs typeface="Arial" pitchFamily="34" charset="0"/>
              </a:rPr>
            </a:br>
            <a:r>
              <a:rPr lang="ru-RU" sz="2700" b="1" dirty="0" smtClean="0">
                <a:solidFill>
                  <a:schemeClr val="accent2">
                    <a:lumMod val="75000"/>
                  </a:schemeClr>
                </a:solidFill>
                <a:latin typeface="Arial" pitchFamily="34" charset="0"/>
                <a:cs typeface="Arial" pitchFamily="34" charset="0"/>
              </a:rPr>
              <a:t>			</a:t>
            </a:r>
            <a:r>
              <a:rPr lang="ru-RU" sz="1500" b="1" dirty="0" smtClean="0">
                <a:latin typeface="Arial" pitchFamily="34" charset="0"/>
                <a:cs typeface="Arial" pitchFamily="34" charset="0"/>
              </a:rPr>
              <a:t>Комментирование  </a:t>
            </a:r>
            <a:r>
              <a:rPr lang="ru-RU" sz="1500" dirty="0" smtClean="0">
                <a:latin typeface="Arial" pitchFamily="34" charset="0"/>
                <a:cs typeface="Arial" pitchFamily="34" charset="0"/>
              </a:rPr>
              <a:t>– это рассуждения, пояснительные и критические</a:t>
            </a:r>
            <a:br>
              <a:rPr lang="ru-RU" sz="1500" dirty="0" smtClean="0">
                <a:latin typeface="Arial" pitchFamily="34" charset="0"/>
                <a:cs typeface="Arial" pitchFamily="34" charset="0"/>
              </a:rPr>
            </a:br>
            <a:r>
              <a:rPr lang="ru-RU" sz="1500" dirty="0" smtClean="0">
                <a:latin typeface="Arial" pitchFamily="34" charset="0"/>
                <a:cs typeface="Arial" pitchFamily="34" charset="0"/>
              </a:rPr>
              <a:t>			 замечания о  чем-либо. </a:t>
            </a:r>
            <a:r>
              <a:rPr lang="ru-RU" sz="1500" b="1" dirty="0" smtClean="0"/>
              <a:t/>
            </a:r>
            <a:br>
              <a:rPr lang="ru-RU" sz="1500" b="1" dirty="0" smtClean="0"/>
            </a:br>
            <a:r>
              <a:rPr lang="ru-RU" sz="1600" dirty="0" smtClean="0"/>
              <a:t/>
            </a:r>
            <a:br>
              <a:rPr lang="ru-RU" sz="1600" dirty="0" smtClean="0"/>
            </a:br>
            <a:r>
              <a:rPr lang="ru-RU" sz="1300" dirty="0" smtClean="0"/>
              <a:t/>
            </a:r>
            <a:br>
              <a:rPr lang="ru-RU" sz="1300" dirty="0" smtClean="0"/>
            </a:br>
            <a:r>
              <a:rPr lang="ru-RU" sz="1300" i="1" dirty="0" smtClean="0"/>
              <a:t/>
            </a:r>
            <a:br>
              <a:rPr lang="ru-RU" sz="1300" i="1" dirty="0" smtClean="0"/>
            </a:br>
            <a:r>
              <a:rPr lang="ru-RU" sz="1300" b="1" i="1" dirty="0" smtClean="0"/>
              <a:t/>
            </a:r>
            <a:br>
              <a:rPr lang="ru-RU" sz="1300" b="1" i="1" dirty="0" smtClean="0"/>
            </a:br>
            <a:endParaRPr lang="ru-RU" sz="1300" dirty="0"/>
          </a:p>
        </p:txBody>
      </p:sp>
      <p:pic>
        <p:nvPicPr>
          <p:cNvPr id="3" name="Рисунок 2"/>
          <p:cNvPicPr/>
          <p:nvPr/>
        </p:nvPicPr>
        <p:blipFill>
          <a:blip r:embed="rId2"/>
          <a:srcRect/>
          <a:stretch>
            <a:fillRect/>
          </a:stretch>
        </p:blipFill>
        <p:spPr bwMode="auto">
          <a:xfrm>
            <a:off x="3571868" y="1643050"/>
            <a:ext cx="2786082" cy="1357322"/>
          </a:xfrm>
          <a:prstGeom prst="rect">
            <a:avLst/>
          </a:prstGeom>
          <a:noFill/>
          <a:ln w="9525">
            <a:noFill/>
            <a:miter lim="800000"/>
            <a:headEnd/>
            <a:tailEnd/>
          </a:ln>
        </p:spPr>
      </p:pic>
      <p:sp>
        <p:nvSpPr>
          <p:cNvPr id="4" name="Прямоугольник 3"/>
          <p:cNvSpPr/>
          <p:nvPr/>
        </p:nvSpPr>
        <p:spPr>
          <a:xfrm>
            <a:off x="2285984" y="1357298"/>
            <a:ext cx="6429420" cy="1107996"/>
          </a:xfrm>
          <a:prstGeom prst="rect">
            <a:avLst/>
          </a:prstGeom>
        </p:spPr>
        <p:txBody>
          <a:bodyPr wrap="square">
            <a:spAutoFit/>
          </a:bodyPr>
          <a:lstStyle/>
          <a:p>
            <a:r>
              <a:rPr lang="ru-RU" b="1" i="1" dirty="0" smtClean="0"/>
              <a:t>                         </a:t>
            </a:r>
            <a:r>
              <a:rPr lang="ru-RU" sz="1600" b="1" i="1" dirty="0" smtClean="0"/>
              <a:t>Комментарий – это «переходный мостик» </a:t>
            </a:r>
          </a:p>
          <a:p>
            <a:r>
              <a:rPr lang="ru-RU" sz="1600" b="1" i="1" dirty="0" smtClean="0">
                <a:solidFill>
                  <a:srgbClr val="FF0000"/>
                </a:solidFill>
              </a:rPr>
              <a:t>      от</a:t>
            </a:r>
            <a:r>
              <a:rPr lang="ru-RU" sz="1600" b="1" i="1" dirty="0" smtClean="0"/>
              <a:t> </a:t>
            </a:r>
          </a:p>
          <a:p>
            <a:r>
              <a:rPr lang="ru-RU" sz="1600" b="1" i="1" dirty="0" smtClean="0"/>
              <a:t>      формулировки </a:t>
            </a:r>
          </a:p>
          <a:p>
            <a:r>
              <a:rPr lang="ru-RU" sz="1600" b="1" i="1" dirty="0" smtClean="0"/>
              <a:t>      проблемы </a:t>
            </a:r>
            <a:endParaRPr lang="ru-RU" sz="1600" dirty="0"/>
          </a:p>
        </p:txBody>
      </p:sp>
      <p:sp>
        <p:nvSpPr>
          <p:cNvPr id="5" name="Прямоугольник 4"/>
          <p:cNvSpPr/>
          <p:nvPr/>
        </p:nvSpPr>
        <p:spPr>
          <a:xfrm>
            <a:off x="6143636" y="2571744"/>
            <a:ext cx="2786082" cy="830997"/>
          </a:xfrm>
          <a:prstGeom prst="rect">
            <a:avLst/>
          </a:prstGeom>
        </p:spPr>
        <p:txBody>
          <a:bodyPr wrap="square">
            <a:spAutoFit/>
          </a:bodyPr>
          <a:lstStyle/>
          <a:p>
            <a:r>
              <a:rPr lang="ru-RU" sz="1600" b="1" i="1" dirty="0" smtClean="0">
                <a:solidFill>
                  <a:srgbClr val="FF0000"/>
                </a:solidFill>
              </a:rPr>
              <a:t>к </a:t>
            </a:r>
            <a:r>
              <a:rPr lang="ru-RU" sz="1600" b="1" i="1" dirty="0" smtClean="0"/>
              <a:t>изложению авторской позиции по заявленной проблеме.</a:t>
            </a:r>
            <a:endParaRPr lang="ru-RU" sz="1600" dirty="0"/>
          </a:p>
        </p:txBody>
      </p:sp>
      <p:pic>
        <p:nvPicPr>
          <p:cNvPr id="8" name="Picture 2"/>
          <p:cNvPicPr>
            <a:picLocks noChangeAspect="1" noChangeArrowheads="1"/>
          </p:cNvPicPr>
          <p:nvPr/>
        </p:nvPicPr>
        <p:blipFill>
          <a:blip r:embed="rId3"/>
          <a:srcRect/>
          <a:stretch>
            <a:fillRect/>
          </a:stretch>
        </p:blipFill>
        <p:spPr bwMode="auto">
          <a:xfrm>
            <a:off x="1071538" y="500042"/>
            <a:ext cx="1200150" cy="1609725"/>
          </a:xfrm>
          <a:prstGeom prst="rect">
            <a:avLst/>
          </a:prstGeom>
          <a:noFill/>
          <a:ln w="9525">
            <a:noFill/>
            <a:miter lim="800000"/>
            <a:headEnd/>
            <a:tailEnd/>
          </a:ln>
          <a:effectLst/>
        </p:spPr>
      </p:pic>
      <p:sp>
        <p:nvSpPr>
          <p:cNvPr id="9" name="AutoShape 5"/>
          <p:cNvSpPr>
            <a:spLocks noChangeArrowheads="1"/>
          </p:cNvSpPr>
          <p:nvPr/>
        </p:nvSpPr>
        <p:spPr bwMode="auto">
          <a:xfrm>
            <a:off x="1714480" y="0"/>
            <a:ext cx="1544638" cy="690562"/>
          </a:xfrm>
          <a:prstGeom prst="wedgeEllipseCallout">
            <a:avLst>
              <a:gd name="adj1" fmla="val -43750"/>
              <a:gd name="adj2" fmla="val 70000"/>
            </a:avLst>
          </a:prstGeom>
          <a:solidFill>
            <a:srgbClr val="F2DBDB"/>
          </a:solidFill>
          <a:ln w="9525" algn="ctr">
            <a:solidFill>
              <a:srgbClr val="943634"/>
            </a:solid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ru-RU" sz="1400" b="1" i="0" u="none" strike="noStrike" cap="none" normalizeH="0" baseline="0" dirty="0" smtClean="0">
                <a:ln>
                  <a:noFill/>
                </a:ln>
                <a:solidFill>
                  <a:srgbClr val="632423"/>
                </a:solidFill>
                <a:effectLst/>
                <a:latin typeface="Calibri" pitchFamily="34" charset="0"/>
                <a:cs typeface="Arial" pitchFamily="34" charset="0"/>
              </a:rPr>
              <a:t>Вспомним теорию…</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Прямоугольник 9"/>
          <p:cNvSpPr/>
          <p:nvPr/>
        </p:nvSpPr>
        <p:spPr>
          <a:xfrm>
            <a:off x="1142944" y="3357562"/>
            <a:ext cx="8001056" cy="6186309"/>
          </a:xfrm>
          <a:prstGeom prst="rect">
            <a:avLst/>
          </a:prstGeom>
        </p:spPr>
        <p:txBody>
          <a:bodyPr wrap="square">
            <a:spAutoFit/>
          </a:bodyPr>
          <a:lstStyle/>
          <a:p>
            <a:r>
              <a:rPr lang="ru-RU" b="1" dirty="0" smtClean="0">
                <a:solidFill>
                  <a:srgbClr val="00B050"/>
                </a:solidFill>
              </a:rPr>
              <a:t>		    Сделайте комментарий , </a:t>
            </a:r>
          </a:p>
          <a:p>
            <a:r>
              <a:rPr lang="ru-RU" b="1" dirty="0" smtClean="0">
                <a:solidFill>
                  <a:srgbClr val="00B050"/>
                </a:solidFill>
              </a:rPr>
              <a:t>                     используя следующие речевые обороты:</a:t>
            </a:r>
          </a:p>
          <a:p>
            <a:r>
              <a:rPr lang="ru-RU" dirty="0" smtClean="0">
                <a:solidFill>
                  <a:schemeClr val="tx2"/>
                </a:solidFill>
              </a:rPr>
              <a:t>    </a:t>
            </a:r>
            <a:r>
              <a:rPr lang="ru-RU" dirty="0" smtClean="0"/>
              <a:t>«Надо сказать, что затронутая автором проблема (</a:t>
            </a:r>
            <a:r>
              <a:rPr lang="ru-RU" i="1" dirty="0" smtClean="0"/>
              <a:t>является важной, </a:t>
            </a:r>
            <a:r>
              <a:rPr lang="ru-RU" i="1" dirty="0" err="1" smtClean="0"/>
              <a:t>злобо</a:t>
            </a:r>
            <a:r>
              <a:rPr lang="ru-RU" i="1" dirty="0" smtClean="0"/>
              <a:t>- дневной, принадлежит к  разряду давно назревших и т.п.</a:t>
            </a:r>
            <a:r>
              <a:rPr lang="ru-RU" dirty="0" smtClean="0"/>
              <a:t>), так как…».</a:t>
            </a:r>
          </a:p>
          <a:p>
            <a:r>
              <a:rPr lang="ru-RU" dirty="0" smtClean="0">
                <a:ea typeface="Times New Roman" pitchFamily="18" charset="0"/>
                <a:cs typeface="Arial" pitchFamily="34" charset="0"/>
              </a:rPr>
              <a:t>    «Данную</a:t>
            </a:r>
            <a:r>
              <a:rPr lang="ru-RU" i="1" dirty="0" smtClean="0">
                <a:ea typeface="Times New Roman" pitchFamily="18" charset="0"/>
                <a:cs typeface="Arial" pitchFamily="34" charset="0"/>
              </a:rPr>
              <a:t> (нравственную, этическую, социальную, экологическую, общественно-политическую, философскую, психологическую и т. п.) </a:t>
            </a:r>
            <a:r>
              <a:rPr lang="ru-RU" dirty="0" smtClean="0">
                <a:ea typeface="Times New Roman" pitchFamily="18" charset="0"/>
                <a:cs typeface="Arial" pitchFamily="34" charset="0"/>
              </a:rPr>
              <a:t>проблему автор затрагивает  не случайно…».</a:t>
            </a:r>
          </a:p>
          <a:p>
            <a:r>
              <a:rPr lang="ru-RU" dirty="0" smtClean="0"/>
              <a:t>    «С подобной проблемой сталкиваемся мы …».</a:t>
            </a:r>
          </a:p>
          <a:p>
            <a:r>
              <a:rPr lang="ru-RU" dirty="0" smtClean="0"/>
              <a:t>    «История этого вопроса , я думаю,</a:t>
            </a:r>
            <a:r>
              <a:rPr lang="ru-RU" i="1" dirty="0" smtClean="0"/>
              <a:t>(имеет многовековые корни, уходит глубоко в историю и т.п.), потому что …</a:t>
            </a:r>
            <a:r>
              <a:rPr lang="ru-RU" dirty="0" smtClean="0"/>
              <a:t>».</a:t>
            </a:r>
          </a:p>
          <a:p>
            <a:pPr marL="609600" indent="-609600"/>
            <a:r>
              <a:rPr lang="ru-RU" dirty="0" smtClean="0"/>
              <a:t>    «Люди во все времена…». </a:t>
            </a:r>
          </a:p>
          <a:p>
            <a:endParaRPr lang="ru-RU" dirty="0" smtClean="0"/>
          </a:p>
          <a:p>
            <a:endParaRPr lang="ru-RU" dirty="0" smtClean="0"/>
          </a:p>
          <a:p>
            <a:endParaRPr lang="ru-RU" dirty="0" smtClean="0"/>
          </a:p>
          <a:p>
            <a:endParaRPr lang="ru-RU" dirty="0" smtClean="0"/>
          </a:p>
          <a:p>
            <a:endParaRPr lang="ru-RU" dirty="0" smtClean="0"/>
          </a:p>
          <a:p>
            <a:endParaRPr lang="ru-RU" dirty="0" smtClean="0">
              <a:ea typeface="Times New Roman" pitchFamily="18" charset="0"/>
              <a:cs typeface="Arial" pitchFamily="34" charset="0"/>
            </a:endParaRPr>
          </a:p>
          <a:p>
            <a:endParaRPr lang="ru-RU" b="1" dirty="0" smtClean="0"/>
          </a:p>
          <a:p>
            <a:endParaRPr lang="ru-RU" b="1" dirty="0" smtClean="0">
              <a:solidFill>
                <a:srgbClr val="00B050"/>
              </a:solidFill>
            </a:endParaRPr>
          </a:p>
          <a:p>
            <a:endParaRPr lang="ru-RU" b="1" dirty="0" smtClean="0">
              <a:solidFill>
                <a:srgbClr val="00B050"/>
              </a:solidFill>
            </a:endParaRPr>
          </a:p>
          <a:p>
            <a:endParaRPr lang="ru-RU" b="1" dirty="0" smtClean="0">
              <a:solidFill>
                <a:srgbClr val="00B050"/>
              </a:solidFill>
            </a:endParaRPr>
          </a:p>
          <a:p>
            <a:endParaRPr lang="ru-RU" dirty="0"/>
          </a:p>
        </p:txBody>
      </p:sp>
      <p:pic>
        <p:nvPicPr>
          <p:cNvPr id="11" name="Picture 2"/>
          <p:cNvPicPr>
            <a:picLocks noChangeAspect="1" noChangeArrowheads="1"/>
          </p:cNvPicPr>
          <p:nvPr/>
        </p:nvPicPr>
        <p:blipFill>
          <a:blip r:embed="rId4"/>
          <a:srcRect/>
          <a:stretch>
            <a:fillRect/>
          </a:stretch>
        </p:blipFill>
        <p:spPr bwMode="auto">
          <a:xfrm>
            <a:off x="8358214" y="5929330"/>
            <a:ext cx="571504" cy="717962"/>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Яркая">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Классическая">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1679</TotalTime>
  <Words>411</Words>
  <PresentationFormat>Экран (4:3)</PresentationFormat>
  <Paragraphs>133</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Солнцестояние</vt:lpstr>
      <vt:lpstr>                 Подготовка к написанию сочинения по   прочитанному тексту Ю.А. Шрейдера.           (Задание «С» ЕГЭ)                Прежде чем написать, я задаю себе три                 вопроса: что хочу написать, как                 написать и для чего написать.                        М. Горький. </vt:lpstr>
      <vt:lpstr>         ЦЕЛЬ:   подготовка к написанию сочинения по  прочитанному тексту. ЗАДАЧИ: - практиковаться в определении темы и проблемы текста; - формировать умение комментировать проблему и авторскую позицию; -учиться аргументировать своё мнение и формулировать заключение работы.  </vt:lpstr>
      <vt:lpstr>         Алгоритм выполнения        работы 1. Определяем тему и называем  проблему      исходного текста.   2. Комментируем   сформулированную проблему.  3.Определяем позицию автора исходного текста.   4.Высказываем собственное мнение и     аргументируем его.  5. Обобщаем сказанное, делаем вывод.</vt:lpstr>
      <vt:lpstr>            Шрейдер  Юлий Анатольевич</vt:lpstr>
      <vt:lpstr>                                                                                                                         Мораль тем сильна, что формулирует абсолютные    запреты, которые не следует преступать никогда.    Иначе это не мораль, а беспомощный призыв быть   хорошими…   Когда человек попадает в этически напряжённую    ситуацию, понимая, что ему предстоит нелёгкий и опасный выбор, очень полезно заранее определить для себя, чего не следует делать ни в коем случае. Здесь нужен не конкретный расчёт вариантов, а ясное понимание, «я этого не сделаю никогда, хотя это мне будут настойчиво предлагать». Такая предварительная установка очень помогает не сделать непоправимый выбор, которого человек впоследствии будет стыдиться. Хорошие варианты могут подвернуться по дороге, но они легче придут в голову, если будет прочно отсечено всё, что абсолютно не дозволено делать. Если ты поставил себя в недвусмысленную позицию по отношению к злу, то добро найдет тебя само. Главное – избавиться от искушения в том, что в силу обстоятельств то или иное зло может быть оправдано. Это самая распространённая и опасная приманка. Более того, сущность зла в том, что оно маскируется под добро, под то, что в данных условиях выглядит лучшим выходом.                                                                              (Ю.Шрейдер)   ! Пометки на полях («v» - знаю, «+» - новое, «-» - думал иначе, «?» - не понял, есть вопросы)        Подчеркните  слова, которые вы считаете ключевыми.      </vt:lpstr>
      <vt:lpstr>                                                                                                                         Мораль тем сильна, что формулирует абсолютные    запреты, которые не следует преступать никогда.    Иначе это не мораль, а беспомощный призыв быть   хорошими…   Когда человек попадает в этически напряжённую    ситуацию, понимая, что ему предстоит нелёгкий и опасный выбор, очень полезно заранее определить для себя, чего не следует делать ни в коем случае. Здесь нужен не конкретный расчёт вариантов, а ясное понимание, «я этого не сделаю никогда, хотя это мне будут настойчиво предлагать». Такая предварительная установка очень помогает не сделать непоправимый выбор, которого человек впоследствии будет стыдиться. Хорошие варианты могут подвернуться по дороге, но они легче придут в голову, если будет прочно отсечено всё, что абсолютно не дозволено делать. Если ты поставил себя в недвусмысленную позицию по отношению к злу, то добро найдет тебя само. Главное – избавиться от искушения в том, что в силу обстоятельств то или иное зло может быть оправдано. Это самая распространённая и опасная приманка. Более того, сущность зла в том, что оно маскируется под добро, под то, что в данных условиях выглядит лучшим выходом.                                                                              (Ю.Шрейдер)   ! Пометки на полях («v» - знаю, «+» - новое, «-» - думал иначе, «?» - не понял, есть вопросы)        Подчеркните  слова, которые вы считаете ключевыми.      </vt:lpstr>
      <vt:lpstr>                                                                                     Словарь  темы:  Мораль  (лат. moralis — нравственный)– это ценности и нормы (правила), регулирующие поведение людей.   Моральный выбор – это осознанное предпочтение человеком того или иного варианта поведения в соответствии с личными или общественными моральными установками.  Добро — понятие, противоположное понятию зла, означающее намеренное, бескорыстное и искреннее стремление к осуществлению блага, полезного деяния. Зло — понятие, противоположное понятию добра, означает намеренное, умышленное, сознательное причинение кому-либо вреда. Добродетель— это способность поступать наилучшим образом. Нравственность —в широком смысле - синоним морали. В более узком значении нравственность — это внутренняя установка индивида действовать согласно своей совести. Установка  - направленность человека к чему-либо. Убеждение -  прочно сложившееся мнение, уверенный взгляд на что-либо.  Словарь сочетаний : нормы морали, правила морали, нравственный выбор, личные убеждения, нравственные ценности, быть добродетельным, стремиться к добру, отвергать зло, установка на добро и т. д.</vt:lpstr>
      <vt:lpstr>                   1. Определяем тему и называем          проблему  исходного текста.   ТЕМА – то, о чем говорится в тексте.  ПРОБЛЕМА – это теоретический или практический вопрос, требующий  решения,  исследования, который рассматривает автор в этом тексте.   НАПРИМЕР:   Тема – война. Проблема – нравственная оценка  войны.                         СПОСОБЫ ФОРМУЛИРОВАНИЯ ПРОБЛЕМЫ  Проблемный вопрос                                           С помощью существительного в Р.п. : -Что формирует личность человека: при-          : Проблема (кого? чего?)  войны, роли  родные данные, окружение или самовоспи-           искусства в жизни человека,  тание?              современного образования,  -Когда традиции являются злом?                             отношения к труду,                !  ПРОБЛЕМА  (какая?)                           Сложная, трудная, важная, серьёзная,                                                                                     глубокая, основная, главная, актуальная,          злободневная, острая,  и т.д.    </vt:lpstr>
      <vt:lpstr>                            2. Комментируем   сформулированную                                                    проблему.    Комментирование  – это рассуждения, пояснительные и критические     замечания о  чем-либо.      </vt:lpstr>
      <vt:lpstr>                                                                                    Мораль тем сильна, что формулирует абсолютные   запреты, которые не следует преступать никогда.    Иначе это не мораль, а беспомощный призыв быть   хорошими…   Когда человек попадает в этически напряжённую    ситуацию, понимая, что ему предстоит нелёгкий и опасный выбор, очень полезно заранее определить для себя, чего не следует делать ни в коем случае. Здесь нужен не конкретный расчёт вариантов, а ясное понимание, «я этого не сделаю никогда, хотя это мне будут настойчиво предлагать». Такая предварительная установка очень помогает не сделать непоправимый выбор, которого человек впоследствии будет стыдиться. Хорошие варианты могут подвернуться по дороге, но они легче придут в голову, если будет прочно отсечено всё, что абсолютно не дозволено делать. Если ты поставил себя в недвусмысленную позицию по отношению к злу, то добро найдет тебя само. Главное – избавиться от искушения в том, что в силу обстоятельств то или иное зло может быть оправдано. Это самая распространённая и опасная приманка. Более того, сущность зла в том, что оно маскируется под добро, под то, что в данных условиях выглядит лучшим выходом.                                                                                              (Ю.Шрейдер) </vt:lpstr>
      <vt:lpstr>Выделяем смысловые единицы текста.</vt:lpstr>
      <vt:lpstr>                   3.Определяем позицию автора      исходного текста.        Проблема – сложный (проблемный) вопрос, а позиция автора – это:    ответ автора на этот вопрос;    авторская оценка проблемы;    путь решения проблемы.                     </vt:lpstr>
      <vt:lpstr>                                  4.Высказываем собственное мнение и                                аргументируем его.     ВАШЕ мнение – маленький текст-рассуждение  внутри  всего сочинения ,       который строится по схеме:     -тезис (положение, которое надо доказать);                                              -аргументация (доказательства, доводы);                                              -вывод (общий итог).   </vt:lpstr>
      <vt:lpstr>     </vt:lpstr>
      <vt:lpstr>Примеры из художественных произведений, где герои благодаря внутренним моральным запретам делали правильный выбор в сложной жизненной ситуации. </vt:lpstr>
      <vt:lpstr>                 5. Обобщаем сказанное, делаем вывод.       </vt:lpstr>
      <vt:lpstr>         Подведём итог урока 1. Определяем тему и называем  проблему      исходного текста.   2. Комментируем   сформулированную проблему.  3.Определяем позицию автора исходного текста.   4.Высказываем собственное мнение и     аргументируем его.  5. Обобщаем сказанное, делаем вывод.</vt:lpstr>
      <vt:lpstr>                    Домашнее задание :          Написать сочинение по тексту                                  Ю.А. Шрейдера, используя  материал  урока.  ! Когда работа будет готова, проверьте, обратите внимание : -на абзацы и «переходные»предложения; - нет ли фактических ошибок                 :«В рассказе Толстого «Евгений Онегин…»; -нет ли этических ошибок (некорректное, грубое обращение, речевая агрессия)         :«Все это ерунда, чушь собачья. Обломов  просто лентяй»; - нет ли  речевых шибок        :«Они потеряли двух единственных сыновей»; - на точность выражения ваших мыслей, уместное     использование средств выразительности.   </vt:lpstr>
      <vt:lpstr>Слайд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Юра</dc:creator>
  <cp:lastModifiedBy>Юра</cp:lastModifiedBy>
  <cp:revision>180</cp:revision>
  <dcterms:created xsi:type="dcterms:W3CDTF">2012-03-12T17:23:07Z</dcterms:created>
  <dcterms:modified xsi:type="dcterms:W3CDTF">2012-09-27T14:15:45Z</dcterms:modified>
</cp:coreProperties>
</file>