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33"/>
  </p:notesMasterIdLst>
  <p:sldIdLst>
    <p:sldId id="256" r:id="rId2"/>
    <p:sldId id="258" r:id="rId3"/>
    <p:sldId id="260" r:id="rId4"/>
    <p:sldId id="309" r:id="rId5"/>
    <p:sldId id="262" r:id="rId6"/>
    <p:sldId id="264" r:id="rId7"/>
    <p:sldId id="266" r:id="rId8"/>
    <p:sldId id="268" r:id="rId9"/>
    <p:sldId id="270" r:id="rId10"/>
    <p:sldId id="272" r:id="rId11"/>
    <p:sldId id="274" r:id="rId12"/>
    <p:sldId id="276" r:id="rId13"/>
    <p:sldId id="278" r:id="rId14"/>
    <p:sldId id="282" r:id="rId15"/>
    <p:sldId id="284" r:id="rId16"/>
    <p:sldId id="286" r:id="rId17"/>
    <p:sldId id="288" r:id="rId18"/>
    <p:sldId id="290" r:id="rId19"/>
    <p:sldId id="292" r:id="rId20"/>
    <p:sldId id="294" r:id="rId21"/>
    <p:sldId id="296" r:id="rId22"/>
    <p:sldId id="298" r:id="rId23"/>
    <p:sldId id="300" r:id="rId24"/>
    <p:sldId id="302" r:id="rId25"/>
    <p:sldId id="304" r:id="rId26"/>
    <p:sldId id="306" r:id="rId27"/>
    <p:sldId id="310" r:id="rId28"/>
    <p:sldId id="311" r:id="rId29"/>
    <p:sldId id="313" r:id="rId30"/>
    <p:sldId id="314" r:id="rId31"/>
    <p:sldId id="308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121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C96595-2ACF-4D1F-A143-B06C4AEB24B4}" type="datetimeFigureOut">
              <a:rPr lang="ru-RU" smtClean="0"/>
              <a:pPr/>
              <a:t>03.01.2013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E93C8A-AF70-42A5-8103-55835B10BF7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93C8A-AF70-42A5-8103-55835B10BF7D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3E945-8ABD-4C07-893E-F0767B1D30FB}" type="datetimeFigureOut">
              <a:rPr lang="ru-RU" smtClean="0"/>
              <a:pPr/>
              <a:t>03.01.2013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46BDE-D3A0-4A40-A7A2-EF6EA4825E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3E945-8ABD-4C07-893E-F0767B1D30FB}" type="datetimeFigureOut">
              <a:rPr lang="ru-RU" smtClean="0"/>
              <a:pPr/>
              <a:t>03.01.2013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46BDE-D3A0-4A40-A7A2-EF6EA4825E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3E945-8ABD-4C07-893E-F0767B1D30FB}" type="datetimeFigureOut">
              <a:rPr lang="ru-RU" smtClean="0"/>
              <a:pPr/>
              <a:t>03.01.2013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46BDE-D3A0-4A40-A7A2-EF6EA4825E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85800" y="419100"/>
            <a:ext cx="7772400" cy="5486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1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85F8F2-BF02-4465-9DE7-B832F0C0F7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3E945-8ABD-4C07-893E-F0767B1D30FB}" type="datetimeFigureOut">
              <a:rPr lang="ru-RU" smtClean="0"/>
              <a:pPr/>
              <a:t>03.01.2013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46BDE-D3A0-4A40-A7A2-EF6EA4825E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3E945-8ABD-4C07-893E-F0767B1D30FB}" type="datetimeFigureOut">
              <a:rPr lang="ru-RU" smtClean="0"/>
              <a:pPr/>
              <a:t>03.01.2013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46BDE-D3A0-4A40-A7A2-EF6EA4825E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3E945-8ABD-4C07-893E-F0767B1D30FB}" type="datetimeFigureOut">
              <a:rPr lang="ru-RU" smtClean="0"/>
              <a:pPr/>
              <a:t>03.01.2013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46BDE-D3A0-4A40-A7A2-EF6EA4825E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3E945-8ABD-4C07-893E-F0767B1D30FB}" type="datetimeFigureOut">
              <a:rPr lang="ru-RU" smtClean="0"/>
              <a:pPr/>
              <a:t>03.01.2013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46BDE-D3A0-4A40-A7A2-EF6EA4825E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3E945-8ABD-4C07-893E-F0767B1D30FB}" type="datetimeFigureOut">
              <a:rPr lang="ru-RU" smtClean="0"/>
              <a:pPr/>
              <a:t>03.01.2013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346BDE-D3A0-4A40-A7A2-EF6EA4825E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3E945-8ABD-4C07-893E-F0767B1D30FB}" type="datetimeFigureOut">
              <a:rPr lang="ru-RU" smtClean="0"/>
              <a:pPr/>
              <a:t>03.01.2013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46BDE-D3A0-4A40-A7A2-EF6EA4825E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3E945-8ABD-4C07-893E-F0767B1D30FB}" type="datetimeFigureOut">
              <a:rPr lang="ru-RU" smtClean="0"/>
              <a:pPr/>
              <a:t>03.01.2013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21346BDE-D3A0-4A40-A7A2-EF6EA4825E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EB93E945-8ABD-4C07-893E-F0767B1D30FB}" type="datetimeFigureOut">
              <a:rPr lang="ru-RU" smtClean="0"/>
              <a:pPr/>
              <a:t>03.01.2013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46BDE-D3A0-4A40-A7A2-EF6EA4825E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EB93E945-8ABD-4C07-893E-F0767B1D30FB}" type="datetimeFigureOut">
              <a:rPr lang="ru-RU" smtClean="0"/>
              <a:pPr/>
              <a:t>03.01.2013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1346BDE-D3A0-4A40-A7A2-EF6EA4825EC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Nero\&#1056;&#1072;&#1073;&#1086;&#1095;&#1080;&#1081;%20&#1089;&#1090;&#1086;&#1083;\&#1088;&#1072;&#1079;&#1084;&#1085;&#1086;&#1078;&#1077;&#1085;&#1080;&#1077;%20&#1091;&#1088;&#1086;&#1082;\Te%20Si%20Tu%20N'Exista%20Pas.mp3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1556792"/>
            <a:ext cx="6480048" cy="2301240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Размножение</a:t>
            </a:r>
            <a:br>
              <a:rPr lang="ru-RU" sz="5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</a:br>
            <a:r>
              <a:rPr lang="ru-RU" sz="54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54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</a:br>
            <a:r>
              <a:rPr lang="ru-RU" sz="5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организмов</a:t>
            </a:r>
            <a:endParaRPr lang="ru-RU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4221088"/>
            <a:ext cx="8352928" cy="2328664"/>
          </a:xfrm>
        </p:spPr>
        <p:txBody>
          <a:bodyPr>
            <a:normAutofit/>
          </a:bodyPr>
          <a:lstStyle/>
          <a:p>
            <a:r>
              <a:rPr lang="ru-RU" dirty="0" smtClean="0"/>
              <a:t>учитель биологии</a:t>
            </a:r>
            <a:r>
              <a:rPr lang="en-US" dirty="0" smtClean="0"/>
              <a:t> </a:t>
            </a:r>
            <a:r>
              <a:rPr lang="ru-RU" dirty="0" smtClean="0"/>
              <a:t> МБОУ СОШ №58</a:t>
            </a:r>
          </a:p>
          <a:p>
            <a:r>
              <a:rPr lang="ru-RU" dirty="0" smtClean="0"/>
              <a:t>Матросова Евгения Семёновна</a:t>
            </a:r>
          </a:p>
          <a:p>
            <a:pPr>
              <a:buClr>
                <a:schemeClr val="tx1">
                  <a:shade val="95000"/>
                </a:schemeClr>
              </a:buClr>
              <a:defRPr/>
            </a:pPr>
            <a:r>
              <a:rPr lang="ru-RU" dirty="0" smtClean="0"/>
              <a:t>город Нижний Новгород 2012 год</a:t>
            </a:r>
            <a:endParaRPr lang="en-US" dirty="0" smtClean="0"/>
          </a:p>
          <a:p>
            <a:pPr>
              <a:buClr>
                <a:schemeClr val="tx1">
                  <a:shade val="95000"/>
                </a:schemeClr>
              </a:buClr>
              <a:defRPr/>
            </a:pPr>
            <a:r>
              <a:rPr lang="ru-RU" dirty="0" smtClean="0"/>
              <a:t>К учебнику </a:t>
            </a:r>
            <a:endParaRPr lang="en-US" dirty="0" smtClean="0"/>
          </a:p>
          <a:p>
            <a:pPr>
              <a:buClr>
                <a:schemeClr val="tx1">
                  <a:shade val="95000"/>
                </a:schemeClr>
              </a:buClr>
              <a:defRPr/>
            </a:pPr>
            <a:r>
              <a:rPr lang="ru-RU" dirty="0" smtClean="0"/>
              <a:t>Биология –</a:t>
            </a:r>
            <a:r>
              <a:rPr lang="en-US" dirty="0" smtClean="0"/>
              <a:t> 10-11 </a:t>
            </a:r>
            <a:r>
              <a:rPr lang="ru-RU" dirty="0" smtClean="0"/>
              <a:t>класс .  Просвещение Сферы-2011г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</a:p>
          <a:p>
            <a:endParaRPr lang="ru-RU" dirty="0"/>
          </a:p>
        </p:txBody>
      </p:sp>
      <p:pic>
        <p:nvPicPr>
          <p:cNvPr id="5" name="Te Si Tu N'Exista Pa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1" name="Rectangle 7"/>
          <p:cNvSpPr>
            <a:spLocks noChangeArrowheads="1"/>
          </p:cNvSpPr>
          <p:nvPr/>
        </p:nvSpPr>
        <p:spPr bwMode="auto">
          <a:xfrm>
            <a:off x="1066800" y="304800"/>
            <a:ext cx="732155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ru-RU" sz="4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Фрагментация</a:t>
            </a: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250825" y="4076700"/>
            <a:ext cx="5113338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FontTx/>
              <a:buChar char="•"/>
            </a:pPr>
            <a:r>
              <a:rPr lang="ru-RU" sz="2200" dirty="0"/>
              <a:t>Разделение особи на две или несколько частей, каждая из которых развивается в новую особь. В основе лежит свойство </a:t>
            </a:r>
            <a:r>
              <a:rPr lang="ru-RU" sz="2200" i="1" dirty="0"/>
              <a:t>регенерации.</a:t>
            </a:r>
          </a:p>
        </p:txBody>
      </p:sp>
      <p:pic>
        <p:nvPicPr>
          <p:cNvPr id="31753" name="Picture 9" descr="Дождевой червь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825" y="1628775"/>
            <a:ext cx="5329238" cy="20034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31754" name="Picture 10" descr="Морские звезды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24525" y="1628775"/>
            <a:ext cx="3179763" cy="44116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2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2" name="Rectangle 22"/>
          <p:cNvSpPr>
            <a:spLocks noChangeArrowheads="1"/>
          </p:cNvSpPr>
          <p:nvPr/>
        </p:nvSpPr>
        <p:spPr bwMode="auto">
          <a:xfrm>
            <a:off x="1066800" y="304800"/>
            <a:ext cx="75438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4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Полиэмбриония</a:t>
            </a:r>
          </a:p>
        </p:txBody>
      </p:sp>
      <p:sp>
        <p:nvSpPr>
          <p:cNvPr id="10263" name="Rectangle 23"/>
          <p:cNvSpPr>
            <a:spLocks noChangeArrowheads="1"/>
          </p:cNvSpPr>
          <p:nvPr/>
        </p:nvSpPr>
        <p:spPr bwMode="auto">
          <a:xfrm>
            <a:off x="611188" y="1844675"/>
            <a:ext cx="3925887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FontTx/>
              <a:buChar char="•"/>
            </a:pPr>
            <a:r>
              <a:rPr lang="ru-RU" sz="2800" dirty="0"/>
              <a:t>Во время эмбрионального </a:t>
            </a:r>
            <a:r>
              <a:rPr lang="ru-RU" sz="2400" dirty="0"/>
              <a:t>развития</a:t>
            </a:r>
            <a:r>
              <a:rPr lang="ru-RU" sz="2800" dirty="0"/>
              <a:t> из одной зиготы развивается несколько зародышей-близнецов. Потомство всегда одного пола.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60032" y="1556792"/>
            <a:ext cx="3672408" cy="475252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02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87" name="Rectangle 59"/>
          <p:cNvSpPr>
            <a:spLocks noGrp="1" noChangeArrowheads="1"/>
          </p:cNvSpPr>
          <p:nvPr>
            <p:ph type="title"/>
          </p:nvPr>
        </p:nvSpPr>
        <p:spPr>
          <a:xfrm>
            <a:off x="1066800" y="304801"/>
            <a:ext cx="7543800" cy="110797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Клонирование</a:t>
            </a:r>
          </a:p>
        </p:txBody>
      </p:sp>
      <p:pic>
        <p:nvPicPr>
          <p:cNvPr id="22588" name="Picture 60" descr="Овцы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644008" y="1628775"/>
            <a:ext cx="3240360" cy="3600450"/>
          </a:xfrm>
          <a:ln>
            <a:solidFill>
              <a:schemeClr val="bg1"/>
            </a:solidFill>
          </a:ln>
        </p:spPr>
      </p:pic>
      <p:pic>
        <p:nvPicPr>
          <p:cNvPr id="13316" name="Picture 61" descr="Культура ткани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42988" y="1628775"/>
            <a:ext cx="3024956" cy="360045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22590" name="Rectangle 62"/>
          <p:cNvSpPr>
            <a:spLocks noChangeArrowheads="1"/>
          </p:cNvSpPr>
          <p:nvPr/>
        </p:nvSpPr>
        <p:spPr bwMode="auto">
          <a:xfrm>
            <a:off x="468313" y="5414963"/>
            <a:ext cx="7272337" cy="144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FontTx/>
              <a:buChar char="•"/>
            </a:pPr>
            <a:r>
              <a:rPr lang="ru-RU" sz="2100" dirty="0"/>
              <a:t>Искусственный способ бесполого размножения.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FontTx/>
              <a:buChar char="•"/>
            </a:pPr>
            <a:r>
              <a:rPr lang="ru-RU" sz="2100" dirty="0" err="1"/>
              <a:t>Клон-генетически</a:t>
            </a:r>
            <a:r>
              <a:rPr lang="ru-RU" sz="2100" dirty="0"/>
              <a:t> </a:t>
            </a:r>
            <a:r>
              <a:rPr lang="ru-RU" sz="2400" dirty="0"/>
              <a:t>идентичное</a:t>
            </a:r>
            <a:r>
              <a:rPr lang="ru-RU" sz="2100" dirty="0"/>
              <a:t> потомство, полученное от одной особи в результате того или иного способа бесполого размножения.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25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225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90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3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4400" dirty="0" smtClean="0">
                <a:latin typeface="Arial" pitchFamily="34" charset="0"/>
                <a:cs typeface="Arial" pitchFamily="34" charset="0"/>
              </a:rPr>
              <a:t>Вегетативное</a:t>
            </a:r>
            <a:r>
              <a:rPr lang="ru-RU" sz="4400" dirty="0" smtClean="0">
                <a:solidFill>
                  <a:srgbClr val="FFFF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4400" dirty="0" smtClean="0">
                <a:latin typeface="Arial" pitchFamily="34" charset="0"/>
                <a:cs typeface="Arial" pitchFamily="34" charset="0"/>
              </a:rPr>
              <a:t>размножение</a:t>
            </a:r>
          </a:p>
        </p:txBody>
      </p:sp>
      <p:sp>
        <p:nvSpPr>
          <p:cNvPr id="24584" name="Rectangle 8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800" dirty="0" smtClean="0"/>
              <a:t>При вегетативном размножении растений новая особь развивается либо из части материнской, либо из особых структур (луковица, клубень, и т.д.)</a:t>
            </a:r>
          </a:p>
          <a:p>
            <a:pPr eaLnBrk="1" hangingPunct="1">
              <a:lnSpc>
                <a:spcPct val="80000"/>
              </a:lnSpc>
            </a:pPr>
            <a:endParaRPr lang="ru-RU" sz="2000" dirty="0" smtClean="0"/>
          </a:p>
        </p:txBody>
      </p:sp>
      <p:sp>
        <p:nvSpPr>
          <p:cNvPr id="14340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r>
              <a:rPr lang="ru-RU" b="1" dirty="0" smtClean="0"/>
              <a:t>Ч-</a:t>
            </a:r>
            <a:r>
              <a:rPr lang="ru-RU" dirty="0" smtClean="0"/>
              <a:t> черенками</a:t>
            </a:r>
            <a:endParaRPr lang="en-US" dirty="0" smtClean="0"/>
          </a:p>
          <a:p>
            <a:pPr eaLnBrk="1" hangingPunct="1"/>
            <a:r>
              <a:rPr lang="ru-RU" b="1" dirty="0" smtClean="0"/>
              <a:t>У</a:t>
            </a:r>
            <a:r>
              <a:rPr lang="ru-RU" dirty="0" smtClean="0"/>
              <a:t>- усами</a:t>
            </a:r>
            <a:r>
              <a:rPr lang="en-US" dirty="0" smtClean="0"/>
              <a:t>   </a:t>
            </a:r>
            <a:endParaRPr lang="ru-RU" dirty="0" smtClean="0"/>
          </a:p>
          <a:p>
            <a:pPr eaLnBrk="1" hangingPunct="1"/>
            <a:r>
              <a:rPr lang="ru-RU" b="1" dirty="0" smtClean="0"/>
              <a:t>Л</a:t>
            </a:r>
            <a:r>
              <a:rPr lang="ru-RU" dirty="0" smtClean="0"/>
              <a:t>- луковицами</a:t>
            </a:r>
          </a:p>
          <a:p>
            <a:pPr eaLnBrk="1" hangingPunct="1"/>
            <a:r>
              <a:rPr lang="ru-RU" b="1" dirty="0" smtClean="0"/>
              <a:t>О</a:t>
            </a:r>
            <a:r>
              <a:rPr lang="ru-RU" dirty="0" smtClean="0"/>
              <a:t>- отпрысками</a:t>
            </a:r>
          </a:p>
          <a:p>
            <a:pPr eaLnBrk="1" hangingPunct="1"/>
            <a:r>
              <a:rPr lang="ru-RU" b="1" dirty="0" smtClean="0"/>
              <a:t>К</a:t>
            </a:r>
            <a:r>
              <a:rPr lang="ru-RU" dirty="0" smtClean="0"/>
              <a:t>-корневищем,</a:t>
            </a:r>
          </a:p>
          <a:p>
            <a:pPr eaLnBrk="1" hangingPunct="1"/>
            <a:r>
              <a:rPr lang="ru-RU" dirty="0" smtClean="0"/>
              <a:t>      клубнем          </a:t>
            </a: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3" grpId="0"/>
      <p:bldP spid="2458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400" dirty="0" smtClean="0">
                <a:latin typeface="Arial" pitchFamily="34" charset="0"/>
                <a:cs typeface="Arial" pitchFamily="34" charset="0"/>
              </a:rPr>
              <a:t>Размножение</a:t>
            </a:r>
            <a:r>
              <a:rPr lang="ru-RU" dirty="0" smtClean="0"/>
              <a:t> черенками</a:t>
            </a:r>
          </a:p>
        </p:txBody>
      </p:sp>
      <p:sp>
        <p:nvSpPr>
          <p:cNvPr id="1536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371600"/>
            <a:ext cx="3810000" cy="4533900"/>
          </a:xfrm>
        </p:spPr>
        <p:txBody>
          <a:bodyPr/>
          <a:lstStyle/>
          <a:p>
            <a:pPr eaLnBrk="1" hangingPunct="1"/>
            <a:r>
              <a:rPr lang="ru-RU" sz="1400" dirty="0" smtClean="0"/>
              <a:t>Наиболее распространено размножение стеблевыми черенками. Черенком называется любая отделенная от стебля часть, которая в благоприятных условиях развивается в самостоятельное растение. Лучшее время для черенкования — весна (март — апрель). Посаженные в это время черенки успевают образовать хорошую корневую систему, дают несколько побегов в течение летнего периода и лучше перезимовывают, чем черенки более поздней посадки. Черенкованные ранней весной растения зацветают летом: бегония, пеларгония, фуксия. На черенки лучше брать молодые или чуть одревесневшие побеги длиной 6—8 см, с 2—3 междоузлиями и 3—4 листами, иначе они могут загнить.</a:t>
            </a:r>
          </a:p>
        </p:txBody>
      </p:sp>
      <p:pic>
        <p:nvPicPr>
          <p:cNvPr id="1536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124450" y="1268760"/>
            <a:ext cx="3552006" cy="5040560"/>
          </a:xfrm>
          <a:noFill/>
          <a:ln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+mn-lt"/>
              </a:rPr>
              <a:t>Размножение</a:t>
            </a:r>
            <a:r>
              <a:rPr lang="ru-RU" dirty="0" smtClean="0"/>
              <a:t> усами</a:t>
            </a:r>
          </a:p>
        </p:txBody>
      </p:sp>
      <p:sp>
        <p:nvSpPr>
          <p:cNvPr id="16387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eaLnBrk="1" hangingPunct="1"/>
            <a:r>
              <a:rPr lang="ru-RU" sz="1600" dirty="0" smtClean="0"/>
              <a:t>Усами называют ползучие побеги с длинными междоузлиями, возникающие из почек в пазухах листьев у основания растения. Они обычно имеют недоразвитые чешуевидные листья, укореняются в узлах с помощью придаточных корней. Расположенные в узлах боковые почки дают новые растения. Связующие их с материнским растением стебли со временем отмирают, и каждое дочернее растение обособляется. Классический пример растения, которое размножается в естественных условиях путем образования усов, — земляника.</a:t>
            </a:r>
          </a:p>
        </p:txBody>
      </p:sp>
      <p:pic>
        <p:nvPicPr>
          <p:cNvPr id="1638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800600" y="1556792"/>
            <a:ext cx="3947864" cy="4824536"/>
          </a:xfrm>
          <a:ln>
            <a:solidFill>
              <a:schemeClr val="bg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400" dirty="0" smtClean="0">
                <a:latin typeface="Arial" pitchFamily="34" charset="0"/>
                <a:cs typeface="Arial" pitchFamily="34" charset="0"/>
              </a:rPr>
              <a:t>Размножение</a:t>
            </a:r>
            <a:r>
              <a:rPr lang="ru-RU" dirty="0" smtClean="0"/>
              <a:t> луковицами</a:t>
            </a:r>
          </a:p>
        </p:txBody>
      </p:sp>
      <p:sp>
        <p:nvSpPr>
          <p:cNvPr id="17411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r>
              <a:rPr lang="ru-RU" sz="2000" dirty="0" smtClean="0"/>
              <a:t>Вегетативное размножение луковичных  растений заключается в </a:t>
            </a:r>
            <a:r>
              <a:rPr lang="ru-RU" sz="2400" dirty="0" smtClean="0"/>
              <a:t>образовании</a:t>
            </a:r>
            <a:r>
              <a:rPr lang="ru-RU" sz="2000" dirty="0" smtClean="0"/>
              <a:t> в пазухах чешуй деток, которые со временем превращаются во взрослые луковицы и клубнелуковицы. Количество деток у разных родов бывает различным; </a:t>
            </a:r>
          </a:p>
          <a:p>
            <a:pPr eaLnBrk="1" hangingPunct="1"/>
            <a:endParaRPr lang="ru-RU" sz="2000" dirty="0" smtClean="0"/>
          </a:p>
          <a:p>
            <a:pPr eaLnBrk="1" hangingPunct="1"/>
            <a:endParaRPr lang="ru-RU" sz="1800" dirty="0" smtClean="0"/>
          </a:p>
          <a:p>
            <a:pPr eaLnBrk="1" hangingPunct="1"/>
            <a:endParaRPr lang="ru-RU" sz="1800" dirty="0" smtClean="0"/>
          </a:p>
          <a:p>
            <a:pPr eaLnBrk="1" hangingPunct="1"/>
            <a:endParaRPr lang="ru-RU" sz="1800" dirty="0" smtClean="0"/>
          </a:p>
          <a:p>
            <a:pPr eaLnBrk="1" hangingPunct="1"/>
            <a:endParaRPr lang="ru-RU" sz="1800" dirty="0" smtClean="0"/>
          </a:p>
        </p:txBody>
      </p:sp>
      <p:pic>
        <p:nvPicPr>
          <p:cNvPr id="1741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283968" y="1484784"/>
            <a:ext cx="4248471" cy="4680520"/>
          </a:xfrm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3" name="Rectangle 31"/>
          <p:cNvSpPr>
            <a:spLocks noChangeArrowheads="1"/>
          </p:cNvSpPr>
          <p:nvPr/>
        </p:nvSpPr>
        <p:spPr bwMode="auto">
          <a:xfrm>
            <a:off x="1066800" y="304800"/>
            <a:ext cx="75438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ru-RU" sz="4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Размножение листом</a:t>
            </a:r>
          </a:p>
        </p:txBody>
      </p:sp>
      <p:pic>
        <p:nvPicPr>
          <p:cNvPr id="8224" name="Picture 32" descr="Размножение листом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8313" y="1773238"/>
            <a:ext cx="3095575" cy="280828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8225" name="Picture 33" descr="Размножение листом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8313" y="4724400"/>
            <a:ext cx="3095625" cy="19780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8226" name="Picture 34" descr="Глоксиния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851275" y="1772815"/>
            <a:ext cx="4824413" cy="489654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Размножение отпрысками</a:t>
            </a:r>
          </a:p>
        </p:txBody>
      </p:sp>
      <p:sp>
        <p:nvSpPr>
          <p:cNvPr id="19459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dirty="0" smtClean="0"/>
              <a:t>  </a:t>
            </a:r>
            <a:r>
              <a:rPr lang="ru-RU" sz="2000" dirty="0" smtClean="0"/>
              <a:t>Отпрыск — это боковой побег, надземный или подземный, образующийся из почки в районе корневой шейки. Отпрыски формируются у большинства растений</a:t>
            </a:r>
          </a:p>
        </p:txBody>
      </p:sp>
      <p:pic>
        <p:nvPicPr>
          <p:cNvPr id="1946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648200" y="1484784"/>
            <a:ext cx="3810000" cy="4896544"/>
          </a:xfrm>
          <a:noFill/>
          <a:ln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Размножение </a:t>
            </a:r>
            <a:r>
              <a:rPr lang="ru-RU" sz="4400" dirty="0" smtClean="0">
                <a:latin typeface="Arial" pitchFamily="34" charset="0"/>
                <a:cs typeface="Arial" pitchFamily="34" charset="0"/>
              </a:rPr>
              <a:t>корневищем</a:t>
            </a:r>
          </a:p>
        </p:txBody>
      </p:sp>
      <p:sp>
        <p:nvSpPr>
          <p:cNvPr id="2048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eaLnBrk="1" hangingPunct="1"/>
            <a:r>
              <a:rPr lang="ru-RU" sz="1600" dirty="0" smtClean="0"/>
              <a:t>Корневище — это горизонтально растущий подземный многолетний побег с остатками отмерших листьев, почками и придаточными корнями. В корневище обычно откладываются запасные питательные вещества, однако степень его специализации как запасающего органа у разных видов различна. Кроме того, корневище служит для вегетативного размножения растения. При искусственном размножении его обычно делят после цветения. В это время корневище находится в состоянии готовности к дальнейшему росту и формированию новых корней.</a:t>
            </a:r>
          </a:p>
        </p:txBody>
      </p:sp>
      <p:pic>
        <p:nvPicPr>
          <p:cNvPr id="2048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148064" y="1556792"/>
            <a:ext cx="3528392" cy="4824536"/>
          </a:xfrm>
          <a:noFill/>
          <a:ln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908720"/>
            <a:ext cx="655272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Размножение, или самовоспроизведение, - одна из важнейших характеристик органической природы. Размножение – свойство, присущее всем без исключения живым организмам – от бактерий до млекопитающих. Существование любого вида животных и растений, бактерий и грибов, преемственность между родительскими особями и их потомством поддерживаются только благодаря размножению.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400" dirty="0" smtClean="0">
                <a:latin typeface="Arial" pitchFamily="34" charset="0"/>
                <a:cs typeface="Arial" pitchFamily="34" charset="0"/>
              </a:rPr>
              <a:t>Размножение</a:t>
            </a:r>
            <a:r>
              <a:rPr lang="ru-RU" dirty="0" smtClean="0"/>
              <a:t> клубнями</a:t>
            </a:r>
          </a:p>
        </p:txBody>
      </p:sp>
      <p:sp>
        <p:nvSpPr>
          <p:cNvPr id="21507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1800" dirty="0" smtClean="0">
                <a:latin typeface="Arial" pitchFamily="34" charset="0"/>
                <a:cs typeface="Arial" pitchFamily="34" charset="0"/>
              </a:rPr>
              <a:t>Клубень — это однолетний подземный побег растения с утолщенным стеблем, часто имеющим сферическую форму, и зачаточными листьями, из пазушных почек которых на следующий год вырастают новые побеги. </a:t>
            </a:r>
          </a:p>
          <a:p>
            <a:pPr eaLnBrk="1" hangingPunct="1"/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ru-RU" sz="1800" dirty="0" smtClean="0">
                <a:latin typeface="Arial" pitchFamily="34" charset="0"/>
                <a:cs typeface="Arial" pitchFamily="34" charset="0"/>
              </a:rPr>
              <a:t> Настоящий клубень образуют не очень много растений. Пожалуй, наиболее известное среди них — картофель.</a:t>
            </a:r>
          </a:p>
        </p:txBody>
      </p:sp>
      <p:pic>
        <p:nvPicPr>
          <p:cNvPr id="2150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499992" y="1556792"/>
            <a:ext cx="4026024" cy="5040560"/>
          </a:xfrm>
          <a:ln>
            <a:solidFill>
              <a:schemeClr val="bg1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381000"/>
            <a:ext cx="7772400" cy="11430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4400" dirty="0" smtClean="0">
                <a:latin typeface="Arial" pitchFamily="34" charset="0"/>
                <a:cs typeface="Arial" pitchFamily="34" charset="0"/>
              </a:rPr>
              <a:t>Характеристика полового размножения</a:t>
            </a:r>
          </a:p>
        </p:txBody>
      </p:sp>
      <p:sp>
        <p:nvSpPr>
          <p:cNvPr id="60421" name="Rectangle 5"/>
          <p:cNvSpPr>
            <a:spLocks noGrp="1" noChangeArrowheads="1"/>
          </p:cNvSpPr>
          <p:nvPr>
            <p:ph idx="1"/>
          </p:nvPr>
        </p:nvSpPr>
        <p:spPr>
          <a:xfrm>
            <a:off x="457200" y="1916832"/>
            <a:ext cx="7467600" cy="4209331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800" dirty="0" smtClean="0"/>
              <a:t>В размножении принимают участие, как правило , две родительские особи.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dirty="0" smtClean="0"/>
              <a:t>Генотип потомков возникает путем комбинации генов, принадлежащих обоим родителям, в результате слияния двух гамет.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dirty="0" smtClean="0"/>
              <a:t>Увеличивается генетическое разнообразие  потомства.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dirty="0" smtClean="0"/>
              <a:t>Растет жизнеспособность по сравнению с родительской.</a:t>
            </a:r>
          </a:p>
          <a:p>
            <a:pPr eaLnBrk="1" hangingPunct="1">
              <a:lnSpc>
                <a:spcPct val="80000"/>
              </a:lnSpc>
            </a:pPr>
            <a:endParaRPr lang="ru-RU" sz="28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04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04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04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04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0" grpId="0"/>
      <p:bldP spid="60421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1" name="Rectangle 7"/>
          <p:cNvSpPr>
            <a:spLocks noRot="1" noChangeArrowheads="1"/>
          </p:cNvSpPr>
          <p:nvPr/>
        </p:nvSpPr>
        <p:spPr bwMode="auto">
          <a:xfrm>
            <a:off x="250825" y="549275"/>
            <a:ext cx="889317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ru-RU" sz="40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Слияние одноклеточных организмов</a:t>
            </a:r>
          </a:p>
        </p:txBody>
      </p:sp>
      <p:sp>
        <p:nvSpPr>
          <p:cNvPr id="26632" name="Rectangle 8"/>
          <p:cNvSpPr>
            <a:spLocks noRot="1" noChangeArrowheads="1"/>
          </p:cNvSpPr>
          <p:nvPr/>
        </p:nvSpPr>
        <p:spPr bwMode="auto">
          <a:xfrm>
            <a:off x="838200" y="1905000"/>
            <a:ext cx="3927475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FontTx/>
              <a:buChar char="•"/>
            </a:pPr>
            <a:r>
              <a:rPr lang="ru-RU" sz="3200" dirty="0"/>
              <a:t>КОНЬЮГАЦИЯ-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FontTx/>
              <a:buChar char="•"/>
            </a:pPr>
            <a:r>
              <a:rPr lang="ru-RU" sz="3200" dirty="0"/>
              <a:t>обмен генетической информацией между особями одного вида.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64088" y="1412776"/>
            <a:ext cx="3456384" cy="4464496"/>
          </a:xfrm>
          <a:prstGeom prst="rect">
            <a:avLst/>
          </a:prstGeom>
          <a:ln>
            <a:solidFill>
              <a:schemeClr val="bg1"/>
            </a:solidFill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66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266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2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86" name="Rectangle 50"/>
          <p:cNvSpPr>
            <a:spLocks noRot="1" noChangeArrowheads="1"/>
          </p:cNvSpPr>
          <p:nvPr/>
        </p:nvSpPr>
        <p:spPr bwMode="auto">
          <a:xfrm>
            <a:off x="457200" y="244475"/>
            <a:ext cx="8385175" cy="1024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4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Сравнение гамет</a:t>
            </a: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68144" y="1484784"/>
            <a:ext cx="2736304" cy="4968552"/>
          </a:xfrm>
          <a:prstGeom prst="rect">
            <a:avLst/>
          </a:prstGeom>
          <a:ln>
            <a:solidFill>
              <a:schemeClr val="bg1"/>
            </a:solidFill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1560" y="1484784"/>
            <a:ext cx="4896544" cy="4968552"/>
          </a:xfrm>
          <a:prstGeom prst="rect">
            <a:avLst/>
          </a:prstGeom>
          <a:ln>
            <a:solidFill>
              <a:schemeClr val="bg1"/>
            </a:solidFill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2" name="Rectangle 24"/>
          <p:cNvSpPr>
            <a:spLocks noRot="1" noChangeArrowheads="1"/>
          </p:cNvSpPr>
          <p:nvPr/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ru-RU" sz="4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Партеногенез</a:t>
            </a:r>
          </a:p>
        </p:txBody>
      </p:sp>
      <p:sp>
        <p:nvSpPr>
          <p:cNvPr id="12313" name="Rectangle 25"/>
          <p:cNvSpPr>
            <a:spLocks noRot="1" noChangeArrowheads="1"/>
          </p:cNvSpPr>
          <p:nvPr/>
        </p:nvSpPr>
        <p:spPr bwMode="auto">
          <a:xfrm>
            <a:off x="468313" y="5300663"/>
            <a:ext cx="78486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FontTx/>
              <a:buChar char="•"/>
            </a:pPr>
            <a:r>
              <a:rPr lang="ru-RU" sz="2000" dirty="0"/>
              <a:t>Девственное развитие, когда новый организм развивается из неоплодотворенной яйцеклетки.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FontTx/>
              <a:buChar char="•"/>
            </a:pPr>
            <a:r>
              <a:rPr lang="ru-RU" sz="2000" dirty="0"/>
              <a:t>У дафний- за лето до 180 поколений, все-самки, осенью появляются самцы.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552" y="1700808"/>
            <a:ext cx="2664296" cy="3384376"/>
          </a:xfrm>
          <a:prstGeom prst="rect">
            <a:avLst/>
          </a:prstGeom>
          <a:ln>
            <a:solidFill>
              <a:schemeClr val="bg1"/>
            </a:solidFill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491880" y="1285875"/>
            <a:ext cx="2808312" cy="3799309"/>
          </a:xfrm>
          <a:prstGeom prst="rect">
            <a:avLst/>
          </a:prstGeom>
          <a:ln>
            <a:solidFill>
              <a:schemeClr val="bg1"/>
            </a:solidFill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516216" y="620688"/>
            <a:ext cx="2448272" cy="4495204"/>
          </a:xfrm>
          <a:prstGeom prst="rect">
            <a:avLst/>
          </a:prstGeom>
          <a:ln>
            <a:solidFill>
              <a:schemeClr val="bg1"/>
            </a:solidFill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2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1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Rectangle 7"/>
          <p:cNvSpPr>
            <a:spLocks noChangeArrowheads="1"/>
          </p:cNvSpPr>
          <p:nvPr/>
        </p:nvSpPr>
        <p:spPr bwMode="auto">
          <a:xfrm>
            <a:off x="1066800" y="304800"/>
            <a:ext cx="75438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ru-RU" sz="4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Обоеполые</a:t>
            </a:r>
            <a:r>
              <a:rPr lang="ru-RU" sz="4400" i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животные</a:t>
            </a:r>
          </a:p>
        </p:txBody>
      </p:sp>
      <p:sp>
        <p:nvSpPr>
          <p:cNvPr id="27656" name="Rectangle 8"/>
          <p:cNvSpPr>
            <a:spLocks noChangeArrowheads="1"/>
          </p:cNvSpPr>
          <p:nvPr/>
        </p:nvSpPr>
        <p:spPr bwMode="auto">
          <a:xfrm>
            <a:off x="4067175" y="3644900"/>
            <a:ext cx="4681538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FontTx/>
              <a:buChar char="•"/>
            </a:pPr>
            <a:r>
              <a:rPr lang="ru-RU" sz="2400" dirty="0"/>
              <a:t>Если один и тот же организм способен продуцировать и женские и мужские гаметы, то его называют </a:t>
            </a:r>
            <a:r>
              <a:rPr lang="ru-RU" sz="2400" b="1" i="1" dirty="0"/>
              <a:t>гермафродитом.</a:t>
            </a:r>
            <a:r>
              <a:rPr lang="ru-RU" sz="2400" i="1" dirty="0"/>
              <a:t> </a:t>
            </a:r>
            <a:r>
              <a:rPr lang="ru-RU" sz="2400" dirty="0"/>
              <a:t>Исторически более древние обоеполые животные.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552" y="1484784"/>
            <a:ext cx="3456384" cy="4608512"/>
          </a:xfrm>
          <a:prstGeom prst="rect">
            <a:avLst/>
          </a:prstGeom>
          <a:ln>
            <a:solidFill>
              <a:schemeClr val="bg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6016" y="1484784"/>
            <a:ext cx="3888432" cy="1872208"/>
          </a:xfrm>
          <a:prstGeom prst="rect">
            <a:avLst/>
          </a:prstGeom>
          <a:ln>
            <a:solidFill>
              <a:schemeClr val="bg1"/>
            </a:solidFill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7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6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1066800" y="304800"/>
            <a:ext cx="75438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4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Раздельнополые</a:t>
            </a:r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5148263" y="2492896"/>
            <a:ext cx="3313112" cy="3312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FontTx/>
              <a:buChar char="•"/>
            </a:pPr>
            <a:r>
              <a:rPr lang="ru-RU" sz="2400" dirty="0"/>
              <a:t>В ходе эволюции стали преобладать раздельнополые виды, т.е.те, у которых гаметы вырабатываются у разных особей в половых железах.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99592" y="1700808"/>
            <a:ext cx="4320480" cy="4392487"/>
          </a:xfrm>
          <a:prstGeom prst="rect">
            <a:avLst/>
          </a:prstGeom>
          <a:ln>
            <a:solidFill>
              <a:schemeClr val="bg1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9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560" y="332656"/>
            <a:ext cx="8064896" cy="6192688"/>
          </a:xfrm>
          <a:prstGeom prst="rect">
            <a:avLst/>
          </a:prstGeom>
          <a:ln>
            <a:solidFill>
              <a:schemeClr val="bg1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536" y="188640"/>
            <a:ext cx="8424936" cy="640871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Цикл развития голосеменных: 1 - Зигота, 2 - Зародыш семени, 3 - Спорофит (2n), 4 - Женская шишка, 5 - Мужская шишка, 6 - Семенная чешуя с семяпочками, 7 - Микроспора (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n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), 8 - Прорастание микроспоры.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539552" y="1916831"/>
            <a:ext cx="7776863" cy="4464497"/>
          </a:xfrm>
          <a:prstGeom prst="rect">
            <a:avLst/>
          </a:prstGeom>
          <a:ln>
            <a:solidFill>
              <a:schemeClr val="bg1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81" name="Rectangle 49"/>
          <p:cNvSpPr>
            <a:spLocks noChangeArrowheads="1"/>
          </p:cNvSpPr>
          <p:nvPr/>
        </p:nvSpPr>
        <p:spPr bwMode="auto">
          <a:xfrm>
            <a:off x="323850" y="260350"/>
            <a:ext cx="8497888" cy="504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>
              <a:defRPr/>
            </a:pPr>
            <a:r>
              <a:rPr lang="ru-RU" sz="3600" i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Формы размножения организмов</a:t>
            </a:r>
          </a:p>
        </p:txBody>
      </p:sp>
      <p:sp>
        <p:nvSpPr>
          <p:cNvPr id="5123" name="Text Box 50"/>
          <p:cNvSpPr txBox="1">
            <a:spLocks noChangeArrowheads="1"/>
          </p:cNvSpPr>
          <p:nvPr/>
        </p:nvSpPr>
        <p:spPr bwMode="auto">
          <a:xfrm>
            <a:off x="1403648" y="1124744"/>
            <a:ext cx="1512887" cy="3762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/>
              <a:t>Бесполое</a:t>
            </a:r>
          </a:p>
        </p:txBody>
      </p:sp>
      <p:sp>
        <p:nvSpPr>
          <p:cNvPr id="5124" name="Text Box 51"/>
          <p:cNvSpPr txBox="1">
            <a:spLocks noChangeArrowheads="1"/>
          </p:cNvSpPr>
          <p:nvPr/>
        </p:nvSpPr>
        <p:spPr bwMode="auto">
          <a:xfrm>
            <a:off x="5580112" y="980728"/>
            <a:ext cx="1943100" cy="3762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/>
              <a:t>Половое</a:t>
            </a:r>
          </a:p>
        </p:txBody>
      </p:sp>
      <p:sp>
        <p:nvSpPr>
          <p:cNvPr id="5125" name="Text Box 52"/>
          <p:cNvSpPr txBox="1">
            <a:spLocks noChangeArrowheads="1"/>
          </p:cNvSpPr>
          <p:nvPr/>
        </p:nvSpPr>
        <p:spPr bwMode="auto">
          <a:xfrm>
            <a:off x="684213" y="1989138"/>
            <a:ext cx="15113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/>
              <a:t>Бинарное</a:t>
            </a:r>
          </a:p>
        </p:txBody>
      </p:sp>
      <p:sp>
        <p:nvSpPr>
          <p:cNvPr id="5126" name="Text Box 53"/>
          <p:cNvSpPr txBox="1">
            <a:spLocks noChangeArrowheads="1"/>
          </p:cNvSpPr>
          <p:nvPr/>
        </p:nvSpPr>
        <p:spPr bwMode="auto">
          <a:xfrm>
            <a:off x="684213" y="2492375"/>
            <a:ext cx="16557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Шизогония</a:t>
            </a:r>
          </a:p>
        </p:txBody>
      </p:sp>
      <p:sp>
        <p:nvSpPr>
          <p:cNvPr id="5127" name="Text Box 54"/>
          <p:cNvSpPr txBox="1">
            <a:spLocks noChangeArrowheads="1"/>
          </p:cNvSpPr>
          <p:nvPr/>
        </p:nvSpPr>
        <p:spPr bwMode="auto">
          <a:xfrm>
            <a:off x="684213" y="2997200"/>
            <a:ext cx="23764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Споруляция</a:t>
            </a:r>
          </a:p>
        </p:txBody>
      </p:sp>
      <p:sp>
        <p:nvSpPr>
          <p:cNvPr id="5128" name="Text Box 55"/>
          <p:cNvSpPr txBox="1">
            <a:spLocks noChangeArrowheads="1"/>
          </p:cNvSpPr>
          <p:nvPr/>
        </p:nvSpPr>
        <p:spPr bwMode="auto">
          <a:xfrm>
            <a:off x="684213" y="5516563"/>
            <a:ext cx="20875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/>
              <a:t>Вегетативное</a:t>
            </a:r>
          </a:p>
        </p:txBody>
      </p:sp>
      <p:sp>
        <p:nvSpPr>
          <p:cNvPr id="5129" name="Text Box 56"/>
          <p:cNvSpPr txBox="1">
            <a:spLocks noChangeArrowheads="1"/>
          </p:cNvSpPr>
          <p:nvPr/>
        </p:nvSpPr>
        <p:spPr bwMode="auto">
          <a:xfrm>
            <a:off x="684213" y="3571875"/>
            <a:ext cx="22320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/>
              <a:t>Почкование</a:t>
            </a:r>
          </a:p>
        </p:txBody>
      </p:sp>
      <p:sp>
        <p:nvSpPr>
          <p:cNvPr id="5130" name="Text Box 57"/>
          <p:cNvSpPr txBox="1">
            <a:spLocks noChangeArrowheads="1"/>
          </p:cNvSpPr>
          <p:nvPr/>
        </p:nvSpPr>
        <p:spPr bwMode="auto">
          <a:xfrm>
            <a:off x="684213" y="4076700"/>
            <a:ext cx="22113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Фрагментация</a:t>
            </a:r>
          </a:p>
        </p:txBody>
      </p:sp>
      <p:sp>
        <p:nvSpPr>
          <p:cNvPr id="5131" name="Text Box 58"/>
          <p:cNvSpPr txBox="1">
            <a:spLocks noChangeArrowheads="1"/>
          </p:cNvSpPr>
          <p:nvPr/>
        </p:nvSpPr>
        <p:spPr bwMode="auto">
          <a:xfrm>
            <a:off x="4067944" y="5157192"/>
            <a:ext cx="172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/>
              <a:t>Побегами</a:t>
            </a:r>
          </a:p>
        </p:txBody>
      </p:sp>
      <p:sp>
        <p:nvSpPr>
          <p:cNvPr id="5132" name="Text Box 59"/>
          <p:cNvSpPr txBox="1">
            <a:spLocks noChangeArrowheads="1"/>
          </p:cNvSpPr>
          <p:nvPr/>
        </p:nvSpPr>
        <p:spPr bwMode="auto">
          <a:xfrm>
            <a:off x="4139952" y="5877272"/>
            <a:ext cx="30243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/>
              <a:t>Корневые черенки</a:t>
            </a:r>
          </a:p>
        </p:txBody>
      </p:sp>
      <p:sp>
        <p:nvSpPr>
          <p:cNvPr id="5133" name="Text Box 60"/>
          <p:cNvSpPr txBox="1">
            <a:spLocks noChangeArrowheads="1"/>
          </p:cNvSpPr>
          <p:nvPr/>
        </p:nvSpPr>
        <p:spPr bwMode="auto">
          <a:xfrm>
            <a:off x="4067944" y="5517232"/>
            <a:ext cx="17287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Листом</a:t>
            </a:r>
          </a:p>
        </p:txBody>
      </p:sp>
      <p:sp>
        <p:nvSpPr>
          <p:cNvPr id="5134" name="Text Box 61"/>
          <p:cNvSpPr txBox="1">
            <a:spLocks noChangeArrowheads="1"/>
          </p:cNvSpPr>
          <p:nvPr/>
        </p:nvSpPr>
        <p:spPr bwMode="auto">
          <a:xfrm>
            <a:off x="6011863" y="2997200"/>
            <a:ext cx="21605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/>
              <a:t>Партеногенез</a:t>
            </a:r>
          </a:p>
        </p:txBody>
      </p:sp>
      <p:sp>
        <p:nvSpPr>
          <p:cNvPr id="5135" name="Line 62"/>
          <p:cNvSpPr>
            <a:spLocks noChangeShapeType="1"/>
          </p:cNvSpPr>
          <p:nvPr/>
        </p:nvSpPr>
        <p:spPr bwMode="auto">
          <a:xfrm flipH="1">
            <a:off x="2267744" y="692696"/>
            <a:ext cx="503238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36" name="Line 63"/>
          <p:cNvSpPr>
            <a:spLocks noChangeShapeType="1"/>
          </p:cNvSpPr>
          <p:nvPr/>
        </p:nvSpPr>
        <p:spPr bwMode="auto">
          <a:xfrm>
            <a:off x="5436096" y="692696"/>
            <a:ext cx="433388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37" name="Line 64"/>
          <p:cNvSpPr>
            <a:spLocks noChangeShapeType="1"/>
          </p:cNvSpPr>
          <p:nvPr/>
        </p:nvSpPr>
        <p:spPr bwMode="auto">
          <a:xfrm flipH="1">
            <a:off x="539552" y="1340768"/>
            <a:ext cx="7921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8" name="Line 65"/>
          <p:cNvSpPr>
            <a:spLocks noChangeShapeType="1"/>
          </p:cNvSpPr>
          <p:nvPr/>
        </p:nvSpPr>
        <p:spPr bwMode="auto">
          <a:xfrm>
            <a:off x="539552" y="1340768"/>
            <a:ext cx="0" cy="43924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9" name="Line 66"/>
          <p:cNvSpPr>
            <a:spLocks noChangeShapeType="1"/>
          </p:cNvSpPr>
          <p:nvPr/>
        </p:nvSpPr>
        <p:spPr bwMode="auto">
          <a:xfrm>
            <a:off x="539750" y="5734050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40" name="Line 67"/>
          <p:cNvSpPr>
            <a:spLocks noChangeShapeType="1"/>
          </p:cNvSpPr>
          <p:nvPr/>
        </p:nvSpPr>
        <p:spPr bwMode="auto">
          <a:xfrm>
            <a:off x="539750" y="4221163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41" name="Line 68"/>
          <p:cNvSpPr>
            <a:spLocks noChangeShapeType="1"/>
          </p:cNvSpPr>
          <p:nvPr/>
        </p:nvSpPr>
        <p:spPr bwMode="auto">
          <a:xfrm>
            <a:off x="539750" y="3716338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42" name="Line 69"/>
          <p:cNvSpPr>
            <a:spLocks noChangeShapeType="1"/>
          </p:cNvSpPr>
          <p:nvPr/>
        </p:nvSpPr>
        <p:spPr bwMode="auto">
          <a:xfrm>
            <a:off x="539750" y="3141663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43" name="Line 70"/>
          <p:cNvSpPr>
            <a:spLocks noChangeShapeType="1"/>
          </p:cNvSpPr>
          <p:nvPr/>
        </p:nvSpPr>
        <p:spPr bwMode="auto">
          <a:xfrm>
            <a:off x="539750" y="2636838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44" name="Line 71"/>
          <p:cNvSpPr>
            <a:spLocks noChangeShapeType="1"/>
          </p:cNvSpPr>
          <p:nvPr/>
        </p:nvSpPr>
        <p:spPr bwMode="auto">
          <a:xfrm>
            <a:off x="539750" y="2133600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45" name="Line 72"/>
          <p:cNvSpPr>
            <a:spLocks noChangeShapeType="1"/>
          </p:cNvSpPr>
          <p:nvPr/>
        </p:nvSpPr>
        <p:spPr bwMode="auto">
          <a:xfrm>
            <a:off x="3851920" y="5373217"/>
            <a:ext cx="0" cy="72008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46" name="Line 73"/>
          <p:cNvSpPr>
            <a:spLocks noChangeShapeType="1"/>
          </p:cNvSpPr>
          <p:nvPr/>
        </p:nvSpPr>
        <p:spPr bwMode="auto">
          <a:xfrm>
            <a:off x="3851920" y="6093296"/>
            <a:ext cx="216024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47" name="Line 74"/>
          <p:cNvSpPr>
            <a:spLocks noChangeShapeType="1"/>
          </p:cNvSpPr>
          <p:nvPr/>
        </p:nvSpPr>
        <p:spPr bwMode="auto">
          <a:xfrm>
            <a:off x="3851920" y="5733256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48" name="Line 75"/>
          <p:cNvSpPr>
            <a:spLocks noChangeShapeType="1"/>
          </p:cNvSpPr>
          <p:nvPr/>
        </p:nvSpPr>
        <p:spPr bwMode="auto">
          <a:xfrm>
            <a:off x="3851920" y="5373216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49" name="Text Box 76"/>
          <p:cNvSpPr txBox="1">
            <a:spLocks noChangeArrowheads="1"/>
          </p:cNvSpPr>
          <p:nvPr/>
        </p:nvSpPr>
        <p:spPr bwMode="auto">
          <a:xfrm>
            <a:off x="6011863" y="2492375"/>
            <a:ext cx="25923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Tahoma" pitchFamily="34" charset="0"/>
              </a:rPr>
              <a:t>Слияние гамет</a:t>
            </a:r>
          </a:p>
        </p:txBody>
      </p:sp>
      <p:sp>
        <p:nvSpPr>
          <p:cNvPr id="5150" name="Line 77"/>
          <p:cNvSpPr>
            <a:spLocks noChangeShapeType="1"/>
          </p:cNvSpPr>
          <p:nvPr/>
        </p:nvSpPr>
        <p:spPr bwMode="auto">
          <a:xfrm>
            <a:off x="5724525" y="1557338"/>
            <a:ext cx="0" cy="158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51" name="Line 78"/>
          <p:cNvSpPr>
            <a:spLocks noChangeShapeType="1"/>
          </p:cNvSpPr>
          <p:nvPr/>
        </p:nvSpPr>
        <p:spPr bwMode="auto">
          <a:xfrm>
            <a:off x="5724525" y="2133600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52" name="Line 79"/>
          <p:cNvSpPr>
            <a:spLocks noChangeShapeType="1"/>
          </p:cNvSpPr>
          <p:nvPr/>
        </p:nvSpPr>
        <p:spPr bwMode="auto">
          <a:xfrm>
            <a:off x="5724525" y="2636838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53" name="Line 80"/>
          <p:cNvSpPr>
            <a:spLocks noChangeShapeType="1"/>
          </p:cNvSpPr>
          <p:nvPr/>
        </p:nvSpPr>
        <p:spPr bwMode="auto">
          <a:xfrm>
            <a:off x="5724525" y="3141663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54" name="Text Box 81"/>
          <p:cNvSpPr txBox="1">
            <a:spLocks noChangeArrowheads="1"/>
          </p:cNvSpPr>
          <p:nvPr/>
        </p:nvSpPr>
        <p:spPr bwMode="auto">
          <a:xfrm>
            <a:off x="684213" y="4508500"/>
            <a:ext cx="25923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Полиэмбриония</a:t>
            </a:r>
          </a:p>
        </p:txBody>
      </p:sp>
      <p:sp>
        <p:nvSpPr>
          <p:cNvPr id="5155" name="Line 82"/>
          <p:cNvSpPr>
            <a:spLocks noChangeShapeType="1"/>
          </p:cNvSpPr>
          <p:nvPr/>
        </p:nvSpPr>
        <p:spPr bwMode="auto">
          <a:xfrm>
            <a:off x="539750" y="4724400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56" name="Text Box 83"/>
          <p:cNvSpPr txBox="1">
            <a:spLocks noChangeArrowheads="1"/>
          </p:cNvSpPr>
          <p:nvPr/>
        </p:nvSpPr>
        <p:spPr bwMode="auto">
          <a:xfrm>
            <a:off x="684213" y="5013325"/>
            <a:ext cx="251963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/>
              <a:t>Клонирование</a:t>
            </a:r>
          </a:p>
        </p:txBody>
      </p:sp>
      <p:sp>
        <p:nvSpPr>
          <p:cNvPr id="5157" name="Line 84"/>
          <p:cNvSpPr>
            <a:spLocks noChangeShapeType="1"/>
          </p:cNvSpPr>
          <p:nvPr/>
        </p:nvSpPr>
        <p:spPr bwMode="auto">
          <a:xfrm>
            <a:off x="539750" y="5229225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59" name="Line 86"/>
          <p:cNvSpPr>
            <a:spLocks noChangeShapeType="1"/>
          </p:cNvSpPr>
          <p:nvPr/>
        </p:nvSpPr>
        <p:spPr bwMode="auto">
          <a:xfrm>
            <a:off x="2555776" y="5733256"/>
            <a:ext cx="1296144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60" name="Text Box 87"/>
          <p:cNvSpPr txBox="1">
            <a:spLocks noChangeArrowheads="1"/>
          </p:cNvSpPr>
          <p:nvPr/>
        </p:nvSpPr>
        <p:spPr bwMode="auto">
          <a:xfrm>
            <a:off x="6011863" y="1556792"/>
            <a:ext cx="3132137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>
                <a:latin typeface="Tahoma" pitchFamily="34" charset="0"/>
              </a:rPr>
              <a:t>Слияние одноклеточных организмов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560" y="476672"/>
            <a:ext cx="8064896" cy="5904656"/>
          </a:xfrm>
          <a:prstGeom prst="rect">
            <a:avLst/>
          </a:prstGeom>
          <a:ln>
            <a:solidFill>
              <a:schemeClr val="bg1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сайты</a:t>
            </a:r>
          </a:p>
        </p:txBody>
      </p:sp>
      <p:sp>
        <p:nvSpPr>
          <p:cNvPr id="28675" name="Rectangle 6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http://www.togirro.ru/index</a:t>
            </a:r>
          </a:p>
          <a:p>
            <a:pPr eaLnBrk="1" hangingPunct="1"/>
            <a:r>
              <a:rPr lang="ru-RU" smtClean="0"/>
              <a:t>http://tana.ucoz.ru</a:t>
            </a:r>
          </a:p>
          <a:p>
            <a:pPr eaLnBrk="1" hangingPunct="1"/>
            <a:r>
              <a:rPr lang="ru-RU" smtClean="0"/>
              <a:t>http://pedsovet.org/component/option,com_mtree/task,viewlink/link_id,8307/Itemid,118/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08112"/>
          </a:xfrm>
        </p:spPr>
        <p:txBody>
          <a:bodyPr>
            <a:normAutofit fontScale="90000"/>
          </a:bodyPr>
          <a:lstStyle/>
          <a:p>
            <a:pPr algn="ctr"/>
            <a:r>
              <a:rPr lang="ru-RU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Формы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размножения</a:t>
            </a:r>
            <a:r>
              <a:rPr lang="ru-RU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организмов</a:t>
            </a:r>
            <a:br>
              <a:rPr lang="ru-RU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</a:b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1560" y="1700808"/>
            <a:ext cx="3600450" cy="41803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19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48200" y="1700808"/>
            <a:ext cx="4038600" cy="41764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08" name="Rectangle 24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>
              <a:defRPr/>
            </a:pPr>
            <a:r>
              <a:rPr lang="ru-RU" sz="36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+mn-ea"/>
                <a:cs typeface="Arial" pitchFamily="34" charset="0"/>
              </a:rPr>
              <a:t>Характеристика бесполого </a:t>
            </a:r>
            <a: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+mn-ea"/>
                <a:cs typeface="Arial" pitchFamily="34" charset="0"/>
              </a:rPr>
              <a:t>размножения</a:t>
            </a:r>
          </a:p>
        </p:txBody>
      </p:sp>
      <p:sp>
        <p:nvSpPr>
          <p:cNvPr id="16409" name="Rectangle 25"/>
          <p:cNvSpPr>
            <a:spLocks noGrp="1" noChangeArrowheads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</a:pPr>
            <a:r>
              <a:rPr lang="ru-RU" sz="2400" dirty="0" smtClean="0"/>
              <a:t>В размножении участвует  одна родительская особь.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dirty="0" smtClean="0"/>
              <a:t>Осуществляется без участия половых клеток.</a:t>
            </a:r>
            <a:endParaRPr lang="en-US" sz="2400" dirty="0" smtClean="0"/>
          </a:p>
          <a:p>
            <a:pPr eaLnBrk="1" hangingPunct="1">
              <a:lnSpc>
                <a:spcPct val="80000"/>
              </a:lnSpc>
            </a:pPr>
            <a:r>
              <a:rPr lang="ru-RU" sz="2400" dirty="0" smtClean="0"/>
              <a:t>Потомство генетически идентично материнскому.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dirty="0" smtClean="0"/>
              <a:t>Быстро увеличивается численность вида. 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dirty="0" smtClean="0"/>
              <a:t>В основе размножения лежит митоз</a:t>
            </a:r>
          </a:p>
          <a:p>
            <a:pPr eaLnBrk="1" hangingPunct="1">
              <a:lnSpc>
                <a:spcPct val="80000"/>
              </a:lnSpc>
            </a:pPr>
            <a:endParaRPr lang="ru-RU" sz="2000" dirty="0" smtClean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4267200" y="1628800"/>
            <a:ext cx="4121224" cy="4464496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4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4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4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4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4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4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4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4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4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8" grpId="0"/>
      <p:bldP spid="1640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684213" y="260350"/>
            <a:ext cx="75438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4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Бинарное</a:t>
            </a:r>
            <a:r>
              <a:rPr lang="ru-RU" sz="4400" i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деление</a:t>
            </a:r>
          </a:p>
        </p:txBody>
      </p:sp>
      <p:sp>
        <p:nvSpPr>
          <p:cNvPr id="50183" name="Rectangle 7"/>
          <p:cNvSpPr>
            <a:spLocks noChangeArrowheads="1"/>
          </p:cNvSpPr>
          <p:nvPr/>
        </p:nvSpPr>
        <p:spPr bwMode="auto">
          <a:xfrm>
            <a:off x="900113" y="5734050"/>
            <a:ext cx="7272337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</a:pPr>
            <a:r>
              <a:rPr lang="ru-RU" sz="2400" dirty="0"/>
              <a:t>Деление, при котором образуются две равноценные дочерние клетки.</a:t>
            </a:r>
          </a:p>
        </p:txBody>
      </p:sp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44008" y="1556792"/>
            <a:ext cx="3816424" cy="403244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3568" y="1556792"/>
            <a:ext cx="3672408" cy="403244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0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900113" y="333375"/>
            <a:ext cx="7543800" cy="115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ru-RU" sz="3200" i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Шизогония (множественное деление – малярийный плазмодий).</a:t>
            </a:r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323850" y="5661025"/>
            <a:ext cx="8208963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FontTx/>
              <a:buChar char="•"/>
            </a:pPr>
            <a:r>
              <a:rPr lang="ru-RU" sz="2200" dirty="0"/>
              <a:t>Материнская клетка </a:t>
            </a:r>
            <a:r>
              <a:rPr lang="ru-RU" sz="2400" dirty="0"/>
              <a:t>распадается</a:t>
            </a:r>
            <a:r>
              <a:rPr lang="ru-RU" sz="2200" dirty="0"/>
              <a:t> на большое количество более или менее одинаковых дочерних клеток.</a:t>
            </a:r>
          </a:p>
        </p:txBody>
      </p:sp>
      <p:pic>
        <p:nvPicPr>
          <p:cNvPr id="8196" name="Picture 7" descr="Малярийный плазмодий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2060575"/>
            <a:ext cx="4248150" cy="32988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8197" name="Picture 8" descr="Размножение Грегарины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2060575"/>
            <a:ext cx="4321175" cy="3312641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5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1042988" y="260350"/>
            <a:ext cx="75438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360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Споруляция</a:t>
            </a:r>
            <a:endParaRPr lang="ru-RU" sz="3600" dirty="0"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2778" name="Rectangle 10"/>
          <p:cNvSpPr>
            <a:spLocks noChangeArrowheads="1"/>
          </p:cNvSpPr>
          <p:nvPr/>
        </p:nvSpPr>
        <p:spPr bwMode="auto">
          <a:xfrm>
            <a:off x="990600" y="5715000"/>
            <a:ext cx="7391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Размножение посредством спор- специализированных клеток грибов  и растений.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27584" y="1484784"/>
            <a:ext cx="3384376" cy="410445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6016" y="1484784"/>
            <a:ext cx="3816424" cy="401590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1066800" y="304800"/>
            <a:ext cx="75438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36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Почкование</a:t>
            </a: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250825" y="5157788"/>
            <a:ext cx="4751388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FontTx/>
              <a:buChar char="•"/>
            </a:pPr>
            <a:r>
              <a:rPr lang="ru-RU" sz="2400" dirty="0"/>
              <a:t>На материнской особи происходит образование выроста-почки, из которого развивается новая особь.</a:t>
            </a:r>
          </a:p>
        </p:txBody>
      </p:sp>
      <p:pic>
        <p:nvPicPr>
          <p:cNvPr id="10244" name="Picture 9" descr="Гидра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288" y="1484313"/>
            <a:ext cx="4752975" cy="3390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92080" y="1484784"/>
            <a:ext cx="3528392" cy="403244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8" grpId="0" build="p"/>
    </p:bld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213</TotalTime>
  <Words>848</Words>
  <Application>Microsoft Office PowerPoint</Application>
  <PresentationFormat>Экран (4:3)</PresentationFormat>
  <Paragraphs>94</Paragraphs>
  <Slides>31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Техническая</vt:lpstr>
      <vt:lpstr>Размножение   организмов</vt:lpstr>
      <vt:lpstr>Слайд 2</vt:lpstr>
      <vt:lpstr>Слайд 3</vt:lpstr>
      <vt:lpstr>Формы размножения организмов </vt:lpstr>
      <vt:lpstr>Характеристика бесполого размножения</vt:lpstr>
      <vt:lpstr>Слайд 6</vt:lpstr>
      <vt:lpstr>Слайд 7</vt:lpstr>
      <vt:lpstr>Слайд 8</vt:lpstr>
      <vt:lpstr>Слайд 9</vt:lpstr>
      <vt:lpstr>Слайд 10</vt:lpstr>
      <vt:lpstr>Слайд 11</vt:lpstr>
      <vt:lpstr>Клонирование</vt:lpstr>
      <vt:lpstr>Вегетативное размножение</vt:lpstr>
      <vt:lpstr>Размножение черенками</vt:lpstr>
      <vt:lpstr>Размножение усами</vt:lpstr>
      <vt:lpstr>Размножение луковицами</vt:lpstr>
      <vt:lpstr>Слайд 17</vt:lpstr>
      <vt:lpstr>Размножение отпрысками</vt:lpstr>
      <vt:lpstr>Размножение корневищем</vt:lpstr>
      <vt:lpstr>Размножение клубнями</vt:lpstr>
      <vt:lpstr>Характеристика полового размножения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Цикл развития голосеменных: 1 - Зигота, 2 - Зародыш семени, 3 - Спорофит (2n), 4 - Женская шишка, 5 - Мужская шишка, 6 - Семенная чешуя с семяпочками, 7 - Микроспора (n), 8 - Прорастание микроспоры.</vt:lpstr>
      <vt:lpstr>Слайд 30</vt:lpstr>
      <vt:lpstr>сайты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Размножение организмов</dc:title>
  <dc:creator>AdmiN</dc:creator>
  <cp:lastModifiedBy>revaz</cp:lastModifiedBy>
  <cp:revision>24</cp:revision>
  <dcterms:created xsi:type="dcterms:W3CDTF">2012-07-19T13:55:51Z</dcterms:created>
  <dcterms:modified xsi:type="dcterms:W3CDTF">2013-01-03T15:27:20Z</dcterms:modified>
</cp:coreProperties>
</file>