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98" r:id="rId3"/>
    <p:sldId id="287" r:id="rId4"/>
    <p:sldId id="270" r:id="rId5"/>
    <p:sldId id="299" r:id="rId6"/>
    <p:sldId id="280" r:id="rId7"/>
    <p:sldId id="274" r:id="rId8"/>
    <p:sldId id="277" r:id="rId9"/>
    <p:sldId id="300" r:id="rId10"/>
    <p:sldId id="258" r:id="rId11"/>
    <p:sldId id="267" r:id="rId12"/>
    <p:sldId id="290" r:id="rId13"/>
    <p:sldId id="294" r:id="rId14"/>
    <p:sldId id="278" r:id="rId15"/>
    <p:sldId id="282" r:id="rId16"/>
    <p:sldId id="261" r:id="rId17"/>
    <p:sldId id="288" r:id="rId18"/>
    <p:sldId id="263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E882"/>
    <a:srgbClr val="00123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49" autoAdjust="0"/>
    <p:restoredTop sz="86444" autoAdjust="0"/>
  </p:normalViewPr>
  <p:slideViewPr>
    <p:cSldViewPr>
      <p:cViewPr varScale="1">
        <p:scale>
          <a:sx n="70" d="100"/>
          <a:sy n="70" d="100"/>
        </p:scale>
        <p:origin x="-96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F08B3-3AFC-49C6-A846-80218EF970C9}" type="datetimeFigureOut">
              <a:rPr lang="ru-RU"/>
              <a:pPr>
                <a:defRPr/>
              </a:pPr>
              <a:t>02.10.2012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36AB8-05A7-4A3F-9C84-3CBD60120D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799F6-5858-4F99-AEC5-9DF359094456}" type="datetimeFigureOut">
              <a:rPr lang="ru-RU"/>
              <a:pPr>
                <a:defRPr/>
              </a:pPr>
              <a:t>02.10.2012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F7B2C-470D-45F6-A251-8D63E1A759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100B8-CE92-4975-B17F-A971507742B9}" type="datetimeFigureOut">
              <a:rPr lang="ru-RU"/>
              <a:pPr>
                <a:defRPr/>
              </a:pPr>
              <a:t>02.10.2012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3B4FC-EF07-42B4-BA23-9B156E31C3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3C3D7-C533-4C30-A0E3-DF26FFB37825}" type="datetimeFigureOut">
              <a:rPr lang="ru-RU"/>
              <a:pPr>
                <a:defRPr/>
              </a:pPr>
              <a:t>02.10.2012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DF075-BB68-48FA-A58A-E8FEEA45FC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8F6F8-1255-4FDA-9A8E-0C830E37C314}" type="datetimeFigureOut">
              <a:rPr lang="ru-RU"/>
              <a:pPr>
                <a:defRPr/>
              </a:pPr>
              <a:t>02.10.2012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2A702-5E8B-4CD9-841D-AAFC3F6B4A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E83E6-E780-4112-AA9B-1751B1FB1504}" type="datetimeFigureOut">
              <a:rPr lang="ru-RU"/>
              <a:pPr>
                <a:defRPr/>
              </a:pPr>
              <a:t>02.10.2012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9C487-97E7-4710-9601-F483F65BB4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21E22-B135-4F81-9627-3405862EF132}" type="datetimeFigureOut">
              <a:rPr lang="ru-RU"/>
              <a:pPr>
                <a:defRPr/>
              </a:pPr>
              <a:t>02.10.2012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A91C8-3F8F-4793-AB03-A880C07CED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5D995-35D6-4F6C-94CE-71FA9FFCEE44}" type="datetimeFigureOut">
              <a:rPr lang="ru-RU"/>
              <a:pPr>
                <a:defRPr/>
              </a:pPr>
              <a:t>02.10.2012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0A89D-17BF-40AC-8C82-E25E3BC3CE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601EC-D1F7-4DA0-9A44-2FABF31B64AC}" type="datetimeFigureOut">
              <a:rPr lang="ru-RU"/>
              <a:pPr>
                <a:defRPr/>
              </a:pPr>
              <a:t>02.10.2012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43385-7433-409D-ACFD-88414E10B5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8CBD0-9FAC-45D7-B7CD-6391F17A1056}" type="datetimeFigureOut">
              <a:rPr lang="ru-RU"/>
              <a:pPr>
                <a:defRPr/>
              </a:pPr>
              <a:t>02.10.2012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70CEF-9771-4161-BC95-D0B2AF31CC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284AA-F71E-41D3-A75C-83D300735FC4}" type="datetimeFigureOut">
              <a:rPr lang="ru-RU"/>
              <a:pPr>
                <a:defRPr/>
              </a:pPr>
              <a:t>02.10.2012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AADE2-D748-4752-AAF5-BC8D513EE5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2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FA086F1-513A-43C6-B3A8-D1BFD04E03C0}" type="datetimeFigureOut">
              <a:rPr lang="ru-RU"/>
              <a:pPr>
                <a:defRPr/>
              </a:pPr>
              <a:t>02.10.2012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019A884-B18D-4AB1-9C65-1755587EB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watch?v=b-47L5vFc0g" TargetMode="External"/><Relationship Id="rId3" Type="http://schemas.openxmlformats.org/officeDocument/2006/relationships/hyperlink" Target="http://offline.by/forum/index.php?showtopic=117458&amp;st=255" TargetMode="External"/><Relationship Id="rId7" Type="http://schemas.openxmlformats.org/officeDocument/2006/relationships/hyperlink" Target="http://kmk-info.ru/tag/nauka-i-zhizn" TargetMode="External"/><Relationship Id="rId2" Type="http://schemas.openxmlformats.org/officeDocument/2006/relationships/hyperlink" Target="http://www.krugosvet.ru/enc/nauka_i_tehnika/biologiya/BAKTERII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ryazone.com/9839-bakterii-pod-mikroskopom.html" TargetMode="External"/><Relationship Id="rId11" Type="http://schemas.openxmlformats.org/officeDocument/2006/relationships/hyperlink" Target="http://mp333.do.am/load/zemljane_zemlja_v_illjuminatore/2-1-0-1783" TargetMode="External"/><Relationship Id="rId5" Type="http://schemas.openxmlformats.org/officeDocument/2006/relationships/hyperlink" Target="http://oformi.net/gallery/priroda/18538-ubcs-el.html" TargetMode="External"/><Relationship Id="rId10" Type="http://schemas.openxmlformats.org/officeDocument/2006/relationships/hyperlink" Target="http://animo2.ucoz.ru/photo/animacii_malogo_razmera/animacii_planety_zemli/3" TargetMode="External"/><Relationship Id="rId4" Type="http://schemas.openxmlformats.org/officeDocument/2006/relationships/hyperlink" Target="http://kuda.su/tags/%E3%E5%E9%E7%E5%F0%EE%E2/" TargetMode="External"/><Relationship Id="rId9" Type="http://schemas.openxmlformats.org/officeDocument/2006/relationships/hyperlink" Target="http://animo2.ucoz.ru/photo/animacija_kosmos/animacija_zvjozdy/53-0-3697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5.gif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330_zemlyane_zemlya_v_elyuminatore-&#1089;&#1077;&#1075;&#1084;&#1077;&#1085;&#1090;1(00-00-22-00-00-36).mp3" TargetMode="Externa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video" Target="&#1083;&#1077;&#1074;&#1077;&#1085;&#1075;&#1091;&#1082;-&#1089;&#1077;&#1075;&#1084;&#1077;&#1085;&#1090;1(00-04-15-00-04-59).mpg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2357438" cy="68580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357438" y="5214938"/>
            <a:ext cx="6786562" cy="164306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Зинченко Виктория Сергеевна,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учитель  биологии  МКОУ ВСОШ № 2 при ИК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с.Чугуевка   Приморского края</a:t>
            </a:r>
          </a:p>
        </p:txBody>
      </p:sp>
      <p:sp>
        <p:nvSpPr>
          <p:cNvPr id="2052" name="TextBox 6"/>
          <p:cNvSpPr txBox="1">
            <a:spLocks noChangeArrowheads="1"/>
          </p:cNvSpPr>
          <p:nvPr/>
        </p:nvSpPr>
        <p:spPr bwMode="auto">
          <a:xfrm>
            <a:off x="4643438" y="3286125"/>
            <a:ext cx="1857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Times New Roman" pitchFamily="18" charset="0"/>
              </a:rPr>
              <a:t>6   класс </a:t>
            </a:r>
          </a:p>
        </p:txBody>
      </p:sp>
      <p:sp>
        <p:nvSpPr>
          <p:cNvPr id="2053" name="Прямоугольник 7"/>
          <p:cNvSpPr>
            <a:spLocks noChangeArrowheads="1"/>
          </p:cNvSpPr>
          <p:nvPr/>
        </p:nvSpPr>
        <p:spPr bwMode="auto">
          <a:xfrm>
            <a:off x="2714625" y="2000250"/>
            <a:ext cx="5867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>
                <a:latin typeface="Times New Roman" pitchFamily="18" charset="0"/>
              </a:rPr>
              <a:t>Царство  Бактерии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2001600" cy="172089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Картинка 2 из 31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428868"/>
            <a:ext cx="2000264" cy="178593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Картинка 1 из 3111"/>
          <p:cNvPicPr>
            <a:picLocks noChangeAspect="1" noChangeArrowheads="1"/>
          </p:cNvPicPr>
          <p:nvPr/>
        </p:nvPicPr>
        <p:blipFill>
          <a:blip r:embed="rId4" cstate="print"/>
          <a:srcRect l="22336" b="12843"/>
          <a:stretch>
            <a:fillRect/>
          </a:stretch>
        </p:blipFill>
        <p:spPr bwMode="auto">
          <a:xfrm>
            <a:off x="214281" y="4643445"/>
            <a:ext cx="2001600" cy="184513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Методические особенности изучения темы &amp;amp;quot;Бактерии&amp;amp;quot; в школьном курсе биолог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79" y="1857375"/>
            <a:ext cx="157164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</a:t>
            </a:r>
            <a:r>
              <a:rPr lang="ru-RU" sz="3600" dirty="0" smtClean="0">
                <a:solidFill>
                  <a:schemeClr val="tx1"/>
                </a:solidFill>
                <a:effectLst/>
              </a:rPr>
              <a:t>  бактерий </a:t>
            </a:r>
            <a:endParaRPr lang="ru-RU" sz="3600" dirty="0">
              <a:solidFill>
                <a:schemeClr val="tx1"/>
              </a:solidFill>
              <a:effectLst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857750" y="4429125"/>
            <a:ext cx="2500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dirty="0">
                <a:latin typeface="Times New Roman" pitchFamily="18" charset="0"/>
              </a:rPr>
              <a:t>к</a:t>
            </a:r>
            <a:r>
              <a:rPr lang="ru-RU" sz="4000" dirty="0" smtClean="0">
                <a:latin typeface="Times New Roman" pitchFamily="18" charset="0"/>
              </a:rPr>
              <a:t>окки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857750" y="3571875"/>
            <a:ext cx="2500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dirty="0">
                <a:latin typeface="Times New Roman" pitchFamily="18" charset="0"/>
              </a:rPr>
              <a:t>в</a:t>
            </a:r>
            <a:r>
              <a:rPr lang="ru-RU" sz="4000" dirty="0" smtClean="0">
                <a:latin typeface="Times New Roman" pitchFamily="18" charset="0"/>
              </a:rPr>
              <a:t>ибрионы</a:t>
            </a:r>
            <a:endParaRPr lang="ru-RU" sz="4000" dirty="0">
              <a:latin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>
            <a:off x="3286125" y="2214563"/>
            <a:ext cx="1428750" cy="1587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0800000">
            <a:off x="3286125" y="3071813"/>
            <a:ext cx="1428750" cy="1587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>
            <a:off x="3286125" y="3929063"/>
            <a:ext cx="1428750" cy="1587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>
            <a:off x="3286125" y="4857750"/>
            <a:ext cx="1428750" cy="1588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4857750" y="1857375"/>
            <a:ext cx="207941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dirty="0">
                <a:latin typeface="Times New Roman" pitchFamily="18" charset="0"/>
              </a:rPr>
              <a:t>б</a:t>
            </a:r>
            <a:r>
              <a:rPr lang="ru-RU" sz="4000" dirty="0" smtClean="0">
                <a:latin typeface="Times New Roman" pitchFamily="18" charset="0"/>
              </a:rPr>
              <a:t>ациллы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>
            <a:off x="4786313" y="2714625"/>
            <a:ext cx="23487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dirty="0">
                <a:latin typeface="Times New Roman" pitchFamily="18" charset="0"/>
              </a:rPr>
              <a:t>с</a:t>
            </a:r>
            <a:r>
              <a:rPr lang="ru-RU" sz="4000" dirty="0" smtClean="0">
                <a:latin typeface="Times New Roman" pitchFamily="18" charset="0"/>
              </a:rPr>
              <a:t>пириллы</a:t>
            </a:r>
            <a:endParaRPr lang="ru-RU" sz="4000" dirty="0">
              <a:latin typeface="Times New Roman" pitchFamily="18" charset="0"/>
            </a:endParaRPr>
          </a:p>
        </p:txBody>
      </p:sp>
      <p:pic>
        <p:nvPicPr>
          <p:cNvPr id="18" name="Picture 2" descr="Картинка 2 из 31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571612"/>
            <a:ext cx="5786437" cy="39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" name="Прямая соединительная линия 19"/>
          <p:cNvCxnSpPr/>
          <p:nvPr/>
        </p:nvCxnSpPr>
        <p:spPr>
          <a:xfrm>
            <a:off x="0" y="1285875"/>
            <a:ext cx="9144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7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1714480" y="1571612"/>
            <a:ext cx="5580000" cy="4536000"/>
            <a:chOff x="1214414" y="500042"/>
            <a:chExt cx="6538933" cy="5434733"/>
          </a:xfrm>
        </p:grpSpPr>
        <p:pic>
          <p:nvPicPr>
            <p:cNvPr id="11266" name="Рисунок 2" descr="Методические особенности изучения темы &amp;amp;quot;Бактерии&amp;amp;quot; в школьном курсе биологии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14414" y="500042"/>
              <a:ext cx="6538933" cy="5434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Прямоугольник 3"/>
            <p:cNvSpPr/>
            <p:nvPr/>
          </p:nvSpPr>
          <p:spPr>
            <a:xfrm>
              <a:off x="1357290" y="642918"/>
              <a:ext cx="714375" cy="500062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bg2">
                      <a:lumMod val="50000"/>
                    </a:schemeClr>
                  </a:solidFill>
                </a:rPr>
                <a:t>1</a:t>
              </a: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357290" y="5286388"/>
              <a:ext cx="714375" cy="500063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bg2">
                      <a:lumMod val="50000"/>
                    </a:schemeClr>
                  </a:solidFill>
                </a:rPr>
                <a:t>3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6858016" y="5286388"/>
              <a:ext cx="714375" cy="500063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bg2">
                      <a:lumMod val="50000"/>
                    </a:schemeClr>
                  </a:solidFill>
                </a:rPr>
                <a:t>4</a:t>
              </a: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6823302" y="585634"/>
              <a:ext cx="714375" cy="500063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bg2">
                      <a:lumMod val="50000"/>
                    </a:schemeClr>
                  </a:solidFill>
                </a:rPr>
                <a:t>2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928662" y="214290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Определите</a:t>
            </a:r>
            <a:r>
              <a:rPr lang="ru-RU" sz="3600" dirty="0" smtClean="0">
                <a:latin typeface="+mj-lt"/>
              </a:rPr>
              <a:t> форму бактерий</a:t>
            </a:r>
            <a:endParaRPr lang="ru-RU" sz="3600" dirty="0">
              <a:latin typeface="+mj-lt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0" y="1214422"/>
            <a:ext cx="9144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786050" y="3857628"/>
            <a:ext cx="2571749" cy="1357311"/>
          </a:xfrm>
          <a:prstGeom prst="ellipse">
            <a:avLst/>
          </a:prstGeom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3857620" y="2857496"/>
            <a:ext cx="214314" cy="857249"/>
          </a:xfrm>
          <a:prstGeom prst="downArrow">
            <a:avLst/>
          </a:prstGeom>
          <a:solidFill>
            <a:srgbClr val="FFFF0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олнце 7"/>
          <p:cNvSpPr/>
          <p:nvPr/>
        </p:nvSpPr>
        <p:spPr>
          <a:xfrm>
            <a:off x="3214678" y="1428736"/>
            <a:ext cx="1357312" cy="1214437"/>
          </a:xfrm>
          <a:prstGeom prst="sun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857488" y="3929066"/>
            <a:ext cx="2357437" cy="1214437"/>
          </a:xfrm>
          <a:prstGeom prst="ellipse">
            <a:avLst/>
          </a:prstGeom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5214942" y="4214818"/>
            <a:ext cx="857250" cy="508000"/>
          </a:xfrm>
          <a:custGeom>
            <a:avLst/>
            <a:gdLst>
              <a:gd name="connsiteX0" fmla="*/ 0 w 1251154"/>
              <a:gd name="connsiteY0" fmla="*/ 238432 h 1059425"/>
              <a:gd name="connsiteX1" fmla="*/ 383458 w 1251154"/>
              <a:gd name="connsiteY1" fmla="*/ 61452 h 1059425"/>
              <a:gd name="connsiteX2" fmla="*/ 663677 w 1251154"/>
              <a:gd name="connsiteY2" fmla="*/ 607142 h 1059425"/>
              <a:gd name="connsiteX3" fmla="*/ 1106129 w 1251154"/>
              <a:gd name="connsiteY3" fmla="*/ 1005348 h 1059425"/>
              <a:gd name="connsiteX4" fmla="*/ 1238864 w 1251154"/>
              <a:gd name="connsiteY4" fmla="*/ 931606 h 1059425"/>
              <a:gd name="connsiteX5" fmla="*/ 1179871 w 1251154"/>
              <a:gd name="connsiteY5" fmla="*/ 975852 h 105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51154" h="1059425">
                <a:moveTo>
                  <a:pt x="0" y="238432"/>
                </a:moveTo>
                <a:cubicBezTo>
                  <a:pt x="136422" y="119216"/>
                  <a:pt x="272845" y="0"/>
                  <a:pt x="383458" y="61452"/>
                </a:cubicBezTo>
                <a:cubicBezTo>
                  <a:pt x="494071" y="122904"/>
                  <a:pt x="543232" y="449826"/>
                  <a:pt x="663677" y="607142"/>
                </a:cubicBezTo>
                <a:cubicBezTo>
                  <a:pt x="784122" y="764458"/>
                  <a:pt x="1010265" y="951271"/>
                  <a:pt x="1106129" y="1005348"/>
                </a:cubicBezTo>
                <a:cubicBezTo>
                  <a:pt x="1201993" y="1059425"/>
                  <a:pt x="1226574" y="936522"/>
                  <a:pt x="1238864" y="931606"/>
                </a:cubicBezTo>
                <a:cubicBezTo>
                  <a:pt x="1251154" y="926690"/>
                  <a:pt x="1215512" y="951271"/>
                  <a:pt x="1179871" y="975852"/>
                </a:cubicBezTo>
              </a:path>
            </a:pathLst>
          </a:cu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3929059" y="4429132"/>
            <a:ext cx="357190" cy="220661"/>
          </a:xfrm>
          <a:custGeom>
            <a:avLst/>
            <a:gdLst>
              <a:gd name="connsiteX0" fmla="*/ 120445 w 449825"/>
              <a:gd name="connsiteY0" fmla="*/ 132735 h 435076"/>
              <a:gd name="connsiteX1" fmla="*/ 297425 w 449825"/>
              <a:gd name="connsiteY1" fmla="*/ 324464 h 435076"/>
              <a:gd name="connsiteX2" fmla="*/ 90948 w 449825"/>
              <a:gd name="connsiteY2" fmla="*/ 176980 h 435076"/>
              <a:gd name="connsiteX3" fmla="*/ 297425 w 449825"/>
              <a:gd name="connsiteY3" fmla="*/ 117986 h 435076"/>
              <a:gd name="connsiteX4" fmla="*/ 46703 w 449825"/>
              <a:gd name="connsiteY4" fmla="*/ 309715 h 435076"/>
              <a:gd name="connsiteX5" fmla="*/ 17206 w 449825"/>
              <a:gd name="connsiteY5" fmla="*/ 29496 h 435076"/>
              <a:gd name="connsiteX6" fmla="*/ 149942 w 449825"/>
              <a:gd name="connsiteY6" fmla="*/ 353961 h 435076"/>
              <a:gd name="connsiteX7" fmla="*/ 430161 w 449825"/>
              <a:gd name="connsiteY7" fmla="*/ 280219 h 435076"/>
              <a:gd name="connsiteX8" fmla="*/ 267929 w 449825"/>
              <a:gd name="connsiteY8" fmla="*/ 176980 h 435076"/>
              <a:gd name="connsiteX9" fmla="*/ 105696 w 449825"/>
              <a:gd name="connsiteY9" fmla="*/ 29496 h 435076"/>
              <a:gd name="connsiteX10" fmla="*/ 371167 w 449825"/>
              <a:gd name="connsiteY10" fmla="*/ 58993 h 435076"/>
              <a:gd name="connsiteX11" fmla="*/ 238432 w 449825"/>
              <a:gd name="connsiteY11" fmla="*/ 383457 h 435076"/>
              <a:gd name="connsiteX12" fmla="*/ 253180 w 449825"/>
              <a:gd name="connsiteY12" fmla="*/ 368709 h 435076"/>
              <a:gd name="connsiteX13" fmla="*/ 238432 w 449825"/>
              <a:gd name="connsiteY13" fmla="*/ 339212 h 435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9825" h="435076">
                <a:moveTo>
                  <a:pt x="120445" y="132735"/>
                </a:moveTo>
                <a:cubicBezTo>
                  <a:pt x="211393" y="224912"/>
                  <a:pt x="302341" y="317090"/>
                  <a:pt x="297425" y="324464"/>
                </a:cubicBezTo>
                <a:cubicBezTo>
                  <a:pt x="292509" y="331838"/>
                  <a:pt x="90948" y="211393"/>
                  <a:pt x="90948" y="176980"/>
                </a:cubicBezTo>
                <a:cubicBezTo>
                  <a:pt x="90948" y="142567"/>
                  <a:pt x="304799" y="95864"/>
                  <a:pt x="297425" y="117986"/>
                </a:cubicBezTo>
                <a:cubicBezTo>
                  <a:pt x="290051" y="140109"/>
                  <a:pt x="93406" y="324463"/>
                  <a:pt x="46703" y="309715"/>
                </a:cubicBezTo>
                <a:cubicBezTo>
                  <a:pt x="0" y="294967"/>
                  <a:pt x="0" y="22122"/>
                  <a:pt x="17206" y="29496"/>
                </a:cubicBezTo>
                <a:cubicBezTo>
                  <a:pt x="34412" y="36870"/>
                  <a:pt x="81116" y="312174"/>
                  <a:pt x="149942" y="353961"/>
                </a:cubicBezTo>
                <a:cubicBezTo>
                  <a:pt x="218768" y="395748"/>
                  <a:pt x="410497" y="309716"/>
                  <a:pt x="430161" y="280219"/>
                </a:cubicBezTo>
                <a:cubicBezTo>
                  <a:pt x="449825" y="250722"/>
                  <a:pt x="322007" y="218767"/>
                  <a:pt x="267929" y="176980"/>
                </a:cubicBezTo>
                <a:cubicBezTo>
                  <a:pt x="213852" y="135193"/>
                  <a:pt x="88490" y="49161"/>
                  <a:pt x="105696" y="29496"/>
                </a:cubicBezTo>
                <a:cubicBezTo>
                  <a:pt x="122902" y="9832"/>
                  <a:pt x="349044" y="0"/>
                  <a:pt x="371167" y="58993"/>
                </a:cubicBezTo>
                <a:cubicBezTo>
                  <a:pt x="393290" y="117986"/>
                  <a:pt x="258096" y="331838"/>
                  <a:pt x="238432" y="383457"/>
                </a:cubicBezTo>
                <a:cubicBezTo>
                  <a:pt x="218768" y="435076"/>
                  <a:pt x="253180" y="376083"/>
                  <a:pt x="253180" y="368709"/>
                </a:cubicBezTo>
                <a:cubicBezTo>
                  <a:pt x="253180" y="361335"/>
                  <a:pt x="245806" y="350273"/>
                  <a:pt x="238432" y="339212"/>
                </a:cubicBezTo>
              </a:path>
            </a:pathLst>
          </a:cu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блако 13"/>
          <p:cNvSpPr/>
          <p:nvPr/>
        </p:nvSpPr>
        <p:spPr>
          <a:xfrm>
            <a:off x="4071934" y="1571612"/>
            <a:ext cx="1500187" cy="1000125"/>
          </a:xfrm>
          <a:prstGeom prst="cloud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блако 14"/>
          <p:cNvSpPr/>
          <p:nvPr/>
        </p:nvSpPr>
        <p:spPr>
          <a:xfrm>
            <a:off x="1785918" y="1428736"/>
            <a:ext cx="1571625" cy="857250"/>
          </a:xfrm>
          <a:prstGeom prst="cloud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" name="Группа 16"/>
          <p:cNvGrpSpPr>
            <a:grpSpLocks/>
          </p:cNvGrpSpPr>
          <p:nvPr/>
        </p:nvGrpSpPr>
        <p:grpSpPr bwMode="auto">
          <a:xfrm flipV="1">
            <a:off x="3214678" y="4071942"/>
            <a:ext cx="2428892" cy="1000124"/>
            <a:chOff x="2331496" y="3643318"/>
            <a:chExt cx="3742381" cy="1400184"/>
          </a:xfrm>
        </p:grpSpPr>
        <p:sp>
          <p:nvSpPr>
            <p:cNvPr id="18" name="Овал 17"/>
            <p:cNvSpPr/>
            <p:nvPr/>
          </p:nvSpPr>
          <p:spPr>
            <a:xfrm>
              <a:off x="2331496" y="3643318"/>
              <a:ext cx="2455955" cy="1400184"/>
            </a:xfrm>
            <a:prstGeom prst="ellipse">
              <a:avLst/>
            </a:prstGeom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2448446" y="3715123"/>
              <a:ext cx="2266218" cy="1228366"/>
            </a:xfrm>
            <a:prstGeom prst="ellipse">
              <a:avLst/>
            </a:prstGeom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0" name="Полилиния 19"/>
            <p:cNvSpPr/>
            <p:nvPr/>
          </p:nvSpPr>
          <p:spPr>
            <a:xfrm>
              <a:off x="4644495" y="3920274"/>
              <a:ext cx="1429382" cy="1059114"/>
            </a:xfrm>
            <a:custGeom>
              <a:avLst/>
              <a:gdLst>
                <a:gd name="connsiteX0" fmla="*/ 0 w 1251154"/>
                <a:gd name="connsiteY0" fmla="*/ 238432 h 1059425"/>
                <a:gd name="connsiteX1" fmla="*/ 383458 w 1251154"/>
                <a:gd name="connsiteY1" fmla="*/ 61452 h 1059425"/>
                <a:gd name="connsiteX2" fmla="*/ 663677 w 1251154"/>
                <a:gd name="connsiteY2" fmla="*/ 607142 h 1059425"/>
                <a:gd name="connsiteX3" fmla="*/ 1106129 w 1251154"/>
                <a:gd name="connsiteY3" fmla="*/ 1005348 h 1059425"/>
                <a:gd name="connsiteX4" fmla="*/ 1238864 w 1251154"/>
                <a:gd name="connsiteY4" fmla="*/ 931606 h 1059425"/>
                <a:gd name="connsiteX5" fmla="*/ 1179871 w 1251154"/>
                <a:gd name="connsiteY5" fmla="*/ 975852 h 1059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1154" h="1059425">
                  <a:moveTo>
                    <a:pt x="0" y="238432"/>
                  </a:moveTo>
                  <a:cubicBezTo>
                    <a:pt x="136422" y="119216"/>
                    <a:pt x="272845" y="0"/>
                    <a:pt x="383458" y="61452"/>
                  </a:cubicBezTo>
                  <a:cubicBezTo>
                    <a:pt x="494071" y="122904"/>
                    <a:pt x="543232" y="449826"/>
                    <a:pt x="663677" y="607142"/>
                  </a:cubicBezTo>
                  <a:cubicBezTo>
                    <a:pt x="784122" y="764458"/>
                    <a:pt x="1010265" y="951271"/>
                    <a:pt x="1106129" y="1005348"/>
                  </a:cubicBezTo>
                  <a:cubicBezTo>
                    <a:pt x="1201993" y="1059425"/>
                    <a:pt x="1226574" y="936522"/>
                    <a:pt x="1238864" y="931606"/>
                  </a:cubicBezTo>
                  <a:cubicBezTo>
                    <a:pt x="1251154" y="926690"/>
                    <a:pt x="1215512" y="951271"/>
                    <a:pt x="1179871" y="975852"/>
                  </a:cubicBezTo>
                </a:path>
              </a:pathLst>
            </a:custGeom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3358051" y="4286991"/>
              <a:ext cx="259897" cy="164119"/>
            </a:xfrm>
            <a:prstGeom prst="ellipse">
              <a:avLst/>
            </a:prstGeom>
            <a:ln>
              <a:solidFill>
                <a:schemeClr val="tx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3373644" y="4202365"/>
              <a:ext cx="244304" cy="364146"/>
            </a:xfrm>
            <a:custGeom>
              <a:avLst/>
              <a:gdLst>
                <a:gd name="connsiteX0" fmla="*/ 120445 w 449825"/>
                <a:gd name="connsiteY0" fmla="*/ 132735 h 435076"/>
                <a:gd name="connsiteX1" fmla="*/ 297425 w 449825"/>
                <a:gd name="connsiteY1" fmla="*/ 324464 h 435076"/>
                <a:gd name="connsiteX2" fmla="*/ 90948 w 449825"/>
                <a:gd name="connsiteY2" fmla="*/ 176980 h 435076"/>
                <a:gd name="connsiteX3" fmla="*/ 297425 w 449825"/>
                <a:gd name="connsiteY3" fmla="*/ 117986 h 435076"/>
                <a:gd name="connsiteX4" fmla="*/ 46703 w 449825"/>
                <a:gd name="connsiteY4" fmla="*/ 309715 h 435076"/>
                <a:gd name="connsiteX5" fmla="*/ 17206 w 449825"/>
                <a:gd name="connsiteY5" fmla="*/ 29496 h 435076"/>
                <a:gd name="connsiteX6" fmla="*/ 149942 w 449825"/>
                <a:gd name="connsiteY6" fmla="*/ 353961 h 435076"/>
                <a:gd name="connsiteX7" fmla="*/ 430161 w 449825"/>
                <a:gd name="connsiteY7" fmla="*/ 280219 h 435076"/>
                <a:gd name="connsiteX8" fmla="*/ 267929 w 449825"/>
                <a:gd name="connsiteY8" fmla="*/ 176980 h 435076"/>
                <a:gd name="connsiteX9" fmla="*/ 105696 w 449825"/>
                <a:gd name="connsiteY9" fmla="*/ 29496 h 435076"/>
                <a:gd name="connsiteX10" fmla="*/ 371167 w 449825"/>
                <a:gd name="connsiteY10" fmla="*/ 58993 h 435076"/>
                <a:gd name="connsiteX11" fmla="*/ 238432 w 449825"/>
                <a:gd name="connsiteY11" fmla="*/ 383457 h 435076"/>
                <a:gd name="connsiteX12" fmla="*/ 253180 w 449825"/>
                <a:gd name="connsiteY12" fmla="*/ 368709 h 435076"/>
                <a:gd name="connsiteX13" fmla="*/ 238432 w 449825"/>
                <a:gd name="connsiteY13" fmla="*/ 339212 h 43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49825" h="435076">
                  <a:moveTo>
                    <a:pt x="120445" y="132735"/>
                  </a:moveTo>
                  <a:cubicBezTo>
                    <a:pt x="211393" y="224912"/>
                    <a:pt x="302341" y="317090"/>
                    <a:pt x="297425" y="324464"/>
                  </a:cubicBezTo>
                  <a:cubicBezTo>
                    <a:pt x="292509" y="331838"/>
                    <a:pt x="90948" y="211393"/>
                    <a:pt x="90948" y="176980"/>
                  </a:cubicBezTo>
                  <a:cubicBezTo>
                    <a:pt x="90948" y="142567"/>
                    <a:pt x="304799" y="95864"/>
                    <a:pt x="297425" y="117986"/>
                  </a:cubicBezTo>
                  <a:cubicBezTo>
                    <a:pt x="290051" y="140109"/>
                    <a:pt x="93406" y="324463"/>
                    <a:pt x="46703" y="309715"/>
                  </a:cubicBezTo>
                  <a:cubicBezTo>
                    <a:pt x="0" y="294967"/>
                    <a:pt x="0" y="22122"/>
                    <a:pt x="17206" y="29496"/>
                  </a:cubicBezTo>
                  <a:cubicBezTo>
                    <a:pt x="34412" y="36870"/>
                    <a:pt x="81116" y="312174"/>
                    <a:pt x="149942" y="353961"/>
                  </a:cubicBezTo>
                  <a:cubicBezTo>
                    <a:pt x="218768" y="395748"/>
                    <a:pt x="410497" y="309716"/>
                    <a:pt x="430161" y="280219"/>
                  </a:cubicBezTo>
                  <a:cubicBezTo>
                    <a:pt x="449825" y="250722"/>
                    <a:pt x="322007" y="218767"/>
                    <a:pt x="267929" y="176980"/>
                  </a:cubicBezTo>
                  <a:cubicBezTo>
                    <a:pt x="213852" y="135193"/>
                    <a:pt x="88490" y="49161"/>
                    <a:pt x="105696" y="29496"/>
                  </a:cubicBezTo>
                  <a:cubicBezTo>
                    <a:pt x="122902" y="9832"/>
                    <a:pt x="349044" y="0"/>
                    <a:pt x="371167" y="58993"/>
                  </a:cubicBezTo>
                  <a:cubicBezTo>
                    <a:pt x="393290" y="117986"/>
                    <a:pt x="258096" y="331838"/>
                    <a:pt x="238432" y="383457"/>
                  </a:cubicBezTo>
                  <a:cubicBezTo>
                    <a:pt x="218768" y="435076"/>
                    <a:pt x="253180" y="376083"/>
                    <a:pt x="253180" y="368709"/>
                  </a:cubicBezTo>
                  <a:cubicBezTo>
                    <a:pt x="253180" y="361335"/>
                    <a:pt x="245806" y="350273"/>
                    <a:pt x="238432" y="339212"/>
                  </a:cubicBezTo>
                </a:path>
              </a:pathLst>
            </a:custGeom>
            <a:ln w="28575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" name="Группа 25"/>
          <p:cNvGrpSpPr>
            <a:grpSpLocks/>
          </p:cNvGrpSpPr>
          <p:nvPr/>
        </p:nvGrpSpPr>
        <p:grpSpPr bwMode="auto">
          <a:xfrm>
            <a:off x="4357686" y="4786324"/>
            <a:ext cx="2000250" cy="890459"/>
            <a:chOff x="5715005" y="5000784"/>
            <a:chExt cx="2000264" cy="890139"/>
          </a:xfrm>
        </p:grpSpPr>
        <p:sp>
          <p:nvSpPr>
            <p:cNvPr id="12306" name="TextBox 22"/>
            <p:cNvSpPr txBox="1">
              <a:spLocks noChangeArrowheads="1"/>
            </p:cNvSpPr>
            <p:nvPr/>
          </p:nvSpPr>
          <p:spPr bwMode="auto">
            <a:xfrm>
              <a:off x="5715005" y="5429258"/>
              <a:ext cx="200026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dirty="0">
                  <a:latin typeface="Times New Roman" pitchFamily="18" charset="0"/>
                </a:rPr>
                <a:t>БАКТЕРИЯ</a:t>
              </a:r>
            </a:p>
          </p:txBody>
        </p:sp>
        <p:cxnSp>
          <p:nvCxnSpPr>
            <p:cNvPr id="25" name="Прямая со стрелкой 24"/>
            <p:cNvCxnSpPr/>
            <p:nvPr/>
          </p:nvCxnSpPr>
          <p:spPr>
            <a:xfrm rot="10800000">
              <a:off x="6215076" y="5000784"/>
              <a:ext cx="142876" cy="51733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Группа 28"/>
          <p:cNvGrpSpPr>
            <a:grpSpLocks/>
          </p:cNvGrpSpPr>
          <p:nvPr/>
        </p:nvGrpSpPr>
        <p:grpSpPr bwMode="auto">
          <a:xfrm>
            <a:off x="3214677" y="5020777"/>
            <a:ext cx="1643063" cy="870290"/>
            <a:chOff x="6500816" y="5092197"/>
            <a:chExt cx="1643074" cy="870024"/>
          </a:xfrm>
        </p:grpSpPr>
        <p:sp>
          <p:nvSpPr>
            <p:cNvPr id="12304" name="TextBox 26"/>
            <p:cNvSpPr txBox="1">
              <a:spLocks noChangeArrowheads="1"/>
            </p:cNvSpPr>
            <p:nvPr/>
          </p:nvSpPr>
          <p:spPr bwMode="auto">
            <a:xfrm>
              <a:off x="6500816" y="5500556"/>
              <a:ext cx="164307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dirty="0">
                  <a:latin typeface="Times New Roman" pitchFamily="18" charset="0"/>
                </a:rPr>
                <a:t>СПОРА</a:t>
              </a:r>
            </a:p>
          </p:txBody>
        </p:sp>
        <p:cxnSp>
          <p:nvCxnSpPr>
            <p:cNvPr id="28" name="Прямая со стрелкой 27"/>
            <p:cNvCxnSpPr>
              <a:endCxn id="19" idx="0"/>
            </p:cNvCxnSpPr>
            <p:nvPr/>
          </p:nvCxnSpPr>
          <p:spPr>
            <a:xfrm rot="5400000" flipH="1" flipV="1">
              <a:off x="6952361" y="5283606"/>
              <a:ext cx="551187" cy="16836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0" y="214313"/>
            <a:ext cx="91440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dirty="0"/>
              <a:t> </a:t>
            </a:r>
            <a:r>
              <a:rPr lang="ru-RU" sz="3200" dirty="0">
                <a:latin typeface="+mj-lt"/>
              </a:rPr>
              <a:t>Бактерии образуют споры в неблагоприятных условиях</a:t>
            </a: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0" y="1357298"/>
            <a:ext cx="9144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Капля 23"/>
          <p:cNvSpPr/>
          <p:nvPr/>
        </p:nvSpPr>
        <p:spPr>
          <a:xfrm>
            <a:off x="5000628" y="2786058"/>
            <a:ext cx="71438" cy="714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Капля 26"/>
          <p:cNvSpPr/>
          <p:nvPr/>
        </p:nvSpPr>
        <p:spPr>
          <a:xfrm>
            <a:off x="4500562" y="2643182"/>
            <a:ext cx="71438" cy="714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Капля 36"/>
          <p:cNvSpPr/>
          <p:nvPr/>
        </p:nvSpPr>
        <p:spPr>
          <a:xfrm>
            <a:off x="5214942" y="2571744"/>
            <a:ext cx="71438" cy="714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Капля 37"/>
          <p:cNvSpPr/>
          <p:nvPr/>
        </p:nvSpPr>
        <p:spPr>
          <a:xfrm>
            <a:off x="2071670" y="2786058"/>
            <a:ext cx="71438" cy="714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Капля 38"/>
          <p:cNvSpPr/>
          <p:nvPr/>
        </p:nvSpPr>
        <p:spPr>
          <a:xfrm>
            <a:off x="2928926" y="2357430"/>
            <a:ext cx="71438" cy="714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Капля 39"/>
          <p:cNvSpPr/>
          <p:nvPr/>
        </p:nvSpPr>
        <p:spPr>
          <a:xfrm>
            <a:off x="2357422" y="2571744"/>
            <a:ext cx="71438" cy="714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8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6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300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500"/>
                            </p:stCondLst>
                            <p:childTnLst>
                              <p:par>
                                <p:cTn id="22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5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552 -0.04186 " pathEditMode="relative" ptsTypes="AA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repeatCount="20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9.80574E-7 L -0.0033 0.22479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12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repeatCount="200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44444E-6 -2.07216E-6 L -0.00347 0.15148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76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path" presetSubtype="0" repeatCount="200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05556E-6 1.9889E-6 L -0.00382 0.17229 " pathEditMode="relative" rAng="0" ptsTypes="AA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86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repeatCount="200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94444E-6 -2.07216E-6 L -0.00607 0.16212 " pathEditMode="relative" rAng="0" ptsTypes="AA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8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path" presetSubtype="0" repeatCount="200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806 -0.00624 L 0.01806 0.23243 " pathEditMode="relative" rAng="0" ptsTypes="AA">
                                      <p:cBhvr>
                                        <p:cTn id="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9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repeatCount="200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9.80574E-7 L 0.00209 0.22479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12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8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 autoUpdateAnimBg="0"/>
      <p:bldP spid="8" grpId="0" animBg="1" autoUpdateAnimBg="0"/>
      <p:bldP spid="8" grpId="1" animBg="1"/>
      <p:bldP spid="8" grpId="2" animBg="1"/>
      <p:bldP spid="8" grpId="3" animBg="1"/>
      <p:bldP spid="9" grpId="0" animBg="1"/>
      <p:bldP spid="9" grpId="1" animBg="1"/>
      <p:bldP spid="13" grpId="0" animBg="1"/>
      <p:bldP spid="13" grpId="1" animBg="1"/>
      <p:bldP spid="12" grpId="0" animBg="1"/>
      <p:bldP spid="23" grpId="0" autoUpdateAnimBg="0"/>
      <p:bldP spid="24" grpId="0" animBg="1"/>
      <p:bldP spid="24" grpId="1" animBg="1"/>
      <p:bldP spid="27" grpId="0" animBg="1"/>
      <p:bldP spid="27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vkrecepty.ru/wp-content/uploads/2012/02/Testo-dlya-domashnej-pitstsy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500042"/>
            <a:ext cx="3286148" cy="2656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" name="Picture 25" descr="Картинка 4 из 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500042"/>
            <a:ext cx="3284534" cy="2825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" name="Группа 30"/>
          <p:cNvGrpSpPr/>
          <p:nvPr/>
        </p:nvGrpSpPr>
        <p:grpSpPr>
          <a:xfrm>
            <a:off x="1992673" y="1930306"/>
            <a:ext cx="1409292" cy="3641834"/>
            <a:chOff x="1949959" y="1928802"/>
            <a:chExt cx="1479033" cy="2500330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rot="5400000" flipH="1" flipV="1">
              <a:off x="1393009" y="3178967"/>
              <a:ext cx="2500330" cy="0"/>
            </a:xfrm>
            <a:prstGeom prst="line">
              <a:avLst/>
            </a:prstGeom>
            <a:ln w="571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Полилиния 13"/>
            <p:cNvSpPr/>
            <p:nvPr/>
          </p:nvSpPr>
          <p:spPr>
            <a:xfrm>
              <a:off x="2643174" y="2357430"/>
              <a:ext cx="785818" cy="714380"/>
            </a:xfrm>
            <a:custGeom>
              <a:avLst/>
              <a:gdLst>
                <a:gd name="connsiteX0" fmla="*/ 0 w 637903"/>
                <a:gd name="connsiteY0" fmla="*/ 829491 h 829491"/>
                <a:gd name="connsiteX1" fmla="*/ 391886 w 637903"/>
                <a:gd name="connsiteY1" fmla="*/ 45720 h 829491"/>
                <a:gd name="connsiteX2" fmla="*/ 600892 w 637903"/>
                <a:gd name="connsiteY2" fmla="*/ 555171 h 829491"/>
                <a:gd name="connsiteX3" fmla="*/ 613954 w 637903"/>
                <a:gd name="connsiteY3" fmla="*/ 607423 h 829491"/>
                <a:gd name="connsiteX4" fmla="*/ 613954 w 637903"/>
                <a:gd name="connsiteY4" fmla="*/ 581297 h 829491"/>
                <a:gd name="connsiteX5" fmla="*/ 587829 w 637903"/>
                <a:gd name="connsiteY5" fmla="*/ 581297 h 829491"/>
                <a:gd name="connsiteX6" fmla="*/ 600892 w 637903"/>
                <a:gd name="connsiteY6" fmla="*/ 581297 h 829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7903" h="829491">
                  <a:moveTo>
                    <a:pt x="0" y="829491"/>
                  </a:moveTo>
                  <a:cubicBezTo>
                    <a:pt x="145868" y="460465"/>
                    <a:pt x="291737" y="91440"/>
                    <a:pt x="391886" y="45720"/>
                  </a:cubicBezTo>
                  <a:cubicBezTo>
                    <a:pt x="492035" y="0"/>
                    <a:pt x="563881" y="461554"/>
                    <a:pt x="600892" y="555171"/>
                  </a:cubicBezTo>
                  <a:cubicBezTo>
                    <a:pt x="637903" y="648788"/>
                    <a:pt x="611777" y="603069"/>
                    <a:pt x="613954" y="607423"/>
                  </a:cubicBezTo>
                  <a:cubicBezTo>
                    <a:pt x="616131" y="611777"/>
                    <a:pt x="618308" y="585651"/>
                    <a:pt x="613954" y="581297"/>
                  </a:cubicBezTo>
                  <a:cubicBezTo>
                    <a:pt x="609600" y="576943"/>
                    <a:pt x="587829" y="581297"/>
                    <a:pt x="587829" y="581297"/>
                  </a:cubicBezTo>
                  <a:lnTo>
                    <a:pt x="600892" y="581297"/>
                  </a:lnTo>
                </a:path>
              </a:pathLst>
            </a:custGeom>
            <a:ln w="571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2000232" y="3143248"/>
              <a:ext cx="709341" cy="857256"/>
            </a:xfrm>
            <a:custGeom>
              <a:avLst/>
              <a:gdLst>
                <a:gd name="connsiteX0" fmla="*/ 0 w 637903"/>
                <a:gd name="connsiteY0" fmla="*/ 829491 h 829491"/>
                <a:gd name="connsiteX1" fmla="*/ 391886 w 637903"/>
                <a:gd name="connsiteY1" fmla="*/ 45720 h 829491"/>
                <a:gd name="connsiteX2" fmla="*/ 600892 w 637903"/>
                <a:gd name="connsiteY2" fmla="*/ 555171 h 829491"/>
                <a:gd name="connsiteX3" fmla="*/ 613954 w 637903"/>
                <a:gd name="connsiteY3" fmla="*/ 607423 h 829491"/>
                <a:gd name="connsiteX4" fmla="*/ 613954 w 637903"/>
                <a:gd name="connsiteY4" fmla="*/ 581297 h 829491"/>
                <a:gd name="connsiteX5" fmla="*/ 587829 w 637903"/>
                <a:gd name="connsiteY5" fmla="*/ 581297 h 829491"/>
                <a:gd name="connsiteX6" fmla="*/ 600892 w 637903"/>
                <a:gd name="connsiteY6" fmla="*/ 581297 h 829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7903" h="829491">
                  <a:moveTo>
                    <a:pt x="0" y="829491"/>
                  </a:moveTo>
                  <a:cubicBezTo>
                    <a:pt x="145868" y="460465"/>
                    <a:pt x="291737" y="91440"/>
                    <a:pt x="391886" y="45720"/>
                  </a:cubicBezTo>
                  <a:cubicBezTo>
                    <a:pt x="492035" y="0"/>
                    <a:pt x="563881" y="461554"/>
                    <a:pt x="600892" y="555171"/>
                  </a:cubicBezTo>
                  <a:cubicBezTo>
                    <a:pt x="637903" y="648788"/>
                    <a:pt x="611777" y="603069"/>
                    <a:pt x="613954" y="607423"/>
                  </a:cubicBezTo>
                  <a:cubicBezTo>
                    <a:pt x="616131" y="611777"/>
                    <a:pt x="618308" y="585651"/>
                    <a:pt x="613954" y="581297"/>
                  </a:cubicBezTo>
                  <a:cubicBezTo>
                    <a:pt x="609600" y="576943"/>
                    <a:pt x="587829" y="581297"/>
                    <a:pt x="587829" y="581297"/>
                  </a:cubicBezTo>
                  <a:lnTo>
                    <a:pt x="600892" y="581297"/>
                  </a:lnTo>
                </a:path>
              </a:pathLst>
            </a:custGeom>
            <a:ln w="7620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2643174" y="3000372"/>
              <a:ext cx="785818" cy="857256"/>
            </a:xfrm>
            <a:custGeom>
              <a:avLst/>
              <a:gdLst>
                <a:gd name="connsiteX0" fmla="*/ 0 w 637903"/>
                <a:gd name="connsiteY0" fmla="*/ 829491 h 829491"/>
                <a:gd name="connsiteX1" fmla="*/ 391886 w 637903"/>
                <a:gd name="connsiteY1" fmla="*/ 45720 h 829491"/>
                <a:gd name="connsiteX2" fmla="*/ 600892 w 637903"/>
                <a:gd name="connsiteY2" fmla="*/ 555171 h 829491"/>
                <a:gd name="connsiteX3" fmla="*/ 613954 w 637903"/>
                <a:gd name="connsiteY3" fmla="*/ 607423 h 829491"/>
                <a:gd name="connsiteX4" fmla="*/ 613954 w 637903"/>
                <a:gd name="connsiteY4" fmla="*/ 581297 h 829491"/>
                <a:gd name="connsiteX5" fmla="*/ 587829 w 637903"/>
                <a:gd name="connsiteY5" fmla="*/ 581297 h 829491"/>
                <a:gd name="connsiteX6" fmla="*/ 600892 w 637903"/>
                <a:gd name="connsiteY6" fmla="*/ 581297 h 829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7903" h="829491">
                  <a:moveTo>
                    <a:pt x="0" y="829491"/>
                  </a:moveTo>
                  <a:cubicBezTo>
                    <a:pt x="145868" y="460465"/>
                    <a:pt x="291737" y="91440"/>
                    <a:pt x="391886" y="45720"/>
                  </a:cubicBezTo>
                  <a:cubicBezTo>
                    <a:pt x="492035" y="0"/>
                    <a:pt x="563881" y="461554"/>
                    <a:pt x="600892" y="555171"/>
                  </a:cubicBezTo>
                  <a:cubicBezTo>
                    <a:pt x="637903" y="648788"/>
                    <a:pt x="611777" y="603069"/>
                    <a:pt x="613954" y="607423"/>
                  </a:cubicBezTo>
                  <a:cubicBezTo>
                    <a:pt x="616131" y="611777"/>
                    <a:pt x="618308" y="585651"/>
                    <a:pt x="613954" y="581297"/>
                  </a:cubicBezTo>
                  <a:cubicBezTo>
                    <a:pt x="609600" y="576943"/>
                    <a:pt x="587829" y="581297"/>
                    <a:pt x="587829" y="581297"/>
                  </a:cubicBezTo>
                  <a:lnTo>
                    <a:pt x="600892" y="581297"/>
                  </a:lnTo>
                </a:path>
              </a:pathLst>
            </a:custGeom>
            <a:ln w="7620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 rot="232766">
              <a:off x="1949959" y="2595412"/>
              <a:ext cx="721669" cy="650099"/>
            </a:xfrm>
            <a:custGeom>
              <a:avLst/>
              <a:gdLst>
                <a:gd name="connsiteX0" fmla="*/ 0 w 637903"/>
                <a:gd name="connsiteY0" fmla="*/ 829491 h 829491"/>
                <a:gd name="connsiteX1" fmla="*/ 391886 w 637903"/>
                <a:gd name="connsiteY1" fmla="*/ 45720 h 829491"/>
                <a:gd name="connsiteX2" fmla="*/ 600892 w 637903"/>
                <a:gd name="connsiteY2" fmla="*/ 555171 h 829491"/>
                <a:gd name="connsiteX3" fmla="*/ 613954 w 637903"/>
                <a:gd name="connsiteY3" fmla="*/ 607423 h 829491"/>
                <a:gd name="connsiteX4" fmla="*/ 613954 w 637903"/>
                <a:gd name="connsiteY4" fmla="*/ 581297 h 829491"/>
                <a:gd name="connsiteX5" fmla="*/ 587829 w 637903"/>
                <a:gd name="connsiteY5" fmla="*/ 581297 h 829491"/>
                <a:gd name="connsiteX6" fmla="*/ 600892 w 637903"/>
                <a:gd name="connsiteY6" fmla="*/ 581297 h 829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7903" h="829491">
                  <a:moveTo>
                    <a:pt x="0" y="829491"/>
                  </a:moveTo>
                  <a:cubicBezTo>
                    <a:pt x="145868" y="460465"/>
                    <a:pt x="291737" y="91440"/>
                    <a:pt x="391886" y="45720"/>
                  </a:cubicBezTo>
                  <a:cubicBezTo>
                    <a:pt x="492035" y="0"/>
                    <a:pt x="563881" y="461554"/>
                    <a:pt x="600892" y="555171"/>
                  </a:cubicBezTo>
                  <a:cubicBezTo>
                    <a:pt x="637903" y="648788"/>
                    <a:pt x="611777" y="603069"/>
                    <a:pt x="613954" y="607423"/>
                  </a:cubicBezTo>
                  <a:cubicBezTo>
                    <a:pt x="616131" y="611777"/>
                    <a:pt x="618308" y="585651"/>
                    <a:pt x="613954" y="581297"/>
                  </a:cubicBezTo>
                  <a:cubicBezTo>
                    <a:pt x="609600" y="576943"/>
                    <a:pt x="587829" y="581297"/>
                    <a:pt x="587829" y="581297"/>
                  </a:cubicBezTo>
                  <a:lnTo>
                    <a:pt x="600892" y="581297"/>
                  </a:lnTo>
                </a:path>
              </a:pathLst>
            </a:custGeom>
            <a:ln w="571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2214546" y="714346"/>
            <a:ext cx="928694" cy="1428771"/>
            <a:chOff x="2214546" y="714346"/>
            <a:chExt cx="928694" cy="1428771"/>
          </a:xfrm>
        </p:grpSpPr>
        <p:grpSp>
          <p:nvGrpSpPr>
            <p:cNvPr id="23" name="Группа 22"/>
            <p:cNvGrpSpPr/>
            <p:nvPr/>
          </p:nvGrpSpPr>
          <p:grpSpPr>
            <a:xfrm rot="10800000">
              <a:off x="2571736" y="714346"/>
              <a:ext cx="214314" cy="1428771"/>
              <a:chOff x="2643174" y="1643047"/>
              <a:chExt cx="285752" cy="500069"/>
            </a:xfrm>
            <a:solidFill>
              <a:schemeClr val="accent6">
                <a:lumMod val="60000"/>
                <a:lumOff val="40000"/>
              </a:schemeClr>
            </a:solidFill>
          </p:grpSpPr>
          <p:sp>
            <p:nvSpPr>
              <p:cNvPr id="18" name="Сердце 17"/>
              <p:cNvSpPr/>
              <p:nvPr/>
            </p:nvSpPr>
            <p:spPr>
              <a:xfrm>
                <a:off x="2643174" y="1643047"/>
                <a:ext cx="285752" cy="214314"/>
              </a:xfrm>
              <a:prstGeom prst="hear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Сердце 18"/>
              <p:cNvSpPr/>
              <p:nvPr/>
            </p:nvSpPr>
            <p:spPr>
              <a:xfrm>
                <a:off x="2643174" y="1714485"/>
                <a:ext cx="285752" cy="214314"/>
              </a:xfrm>
              <a:prstGeom prst="hear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Сердце 19"/>
              <p:cNvSpPr/>
              <p:nvPr/>
            </p:nvSpPr>
            <p:spPr>
              <a:xfrm>
                <a:off x="2643174" y="1785924"/>
                <a:ext cx="285752" cy="214314"/>
              </a:xfrm>
              <a:prstGeom prst="hear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Сердце 20"/>
              <p:cNvSpPr/>
              <p:nvPr/>
            </p:nvSpPr>
            <p:spPr>
              <a:xfrm>
                <a:off x="2643174" y="1857363"/>
                <a:ext cx="285752" cy="214314"/>
              </a:xfrm>
              <a:prstGeom prst="hear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Сердце 21"/>
              <p:cNvSpPr/>
              <p:nvPr/>
            </p:nvSpPr>
            <p:spPr>
              <a:xfrm>
                <a:off x="2643174" y="1928802"/>
                <a:ext cx="285752" cy="214314"/>
              </a:xfrm>
              <a:prstGeom prst="heart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25" name="Прямая соединительная линия 24"/>
            <p:cNvCxnSpPr/>
            <p:nvPr/>
          </p:nvCxnSpPr>
          <p:spPr>
            <a:xfrm rot="5400000" flipH="1" flipV="1">
              <a:off x="2750331" y="1535893"/>
              <a:ext cx="428628" cy="357190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rot="5400000" flipH="1" flipV="1">
              <a:off x="2714613" y="1357297"/>
              <a:ext cx="428628" cy="285754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rot="5400000" flipH="1" flipV="1">
              <a:off x="2643175" y="1071545"/>
              <a:ext cx="428628" cy="285754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rot="5400000" flipH="1" flipV="1">
              <a:off x="2643175" y="857231"/>
              <a:ext cx="357190" cy="214316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rot="16200000" flipV="1">
              <a:off x="2214546" y="1357298"/>
              <a:ext cx="357190" cy="357190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rot="10800000">
              <a:off x="2214546" y="1643050"/>
              <a:ext cx="357192" cy="285752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rot="16200000" flipV="1">
              <a:off x="2178828" y="1035826"/>
              <a:ext cx="428628" cy="357192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rot="16200000" flipV="1">
              <a:off x="2285985" y="857231"/>
              <a:ext cx="428628" cy="285754"/>
            </a:xfrm>
            <a:prstGeom prst="line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16"/>
          <p:cNvGrpSpPr>
            <a:grpSpLocks/>
          </p:cNvGrpSpPr>
          <p:nvPr/>
        </p:nvGrpSpPr>
        <p:grpSpPr bwMode="auto">
          <a:xfrm flipV="1">
            <a:off x="1071538" y="5214950"/>
            <a:ext cx="500066" cy="285752"/>
            <a:chOff x="2331496" y="3643318"/>
            <a:chExt cx="2455955" cy="1400184"/>
          </a:xfrm>
        </p:grpSpPr>
        <p:sp>
          <p:nvSpPr>
            <p:cNvPr id="4" name="Овал 3"/>
            <p:cNvSpPr/>
            <p:nvPr/>
          </p:nvSpPr>
          <p:spPr>
            <a:xfrm>
              <a:off x="2331496" y="3643318"/>
              <a:ext cx="2455955" cy="1400184"/>
            </a:xfrm>
            <a:prstGeom prst="ellipse">
              <a:avLst/>
            </a:prstGeom>
            <a:solidFill>
              <a:schemeClr val="tx2">
                <a:lumMod val="25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2331496" y="3643318"/>
              <a:ext cx="2339003" cy="1400184"/>
            </a:xfrm>
            <a:prstGeom prst="ellipse">
              <a:avLst/>
            </a:prstGeom>
            <a:solidFill>
              <a:schemeClr val="tx2">
                <a:lumMod val="25000"/>
              </a:schemeClr>
            </a:solidFill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77 -0.12893 L 0.13889 -0.538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-2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889 -0.53839 L 0.50521 -0.5328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3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3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5525" y="1928813"/>
            <a:ext cx="7092950" cy="435292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0" y="142852"/>
            <a:ext cx="90030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Бактерии размножаются</a:t>
            </a:r>
            <a:r>
              <a:rPr lang="ru-RU" sz="3600" b="1" dirty="0" smtClean="0"/>
              <a:t> </a:t>
            </a:r>
            <a:r>
              <a:rPr lang="ru-RU" sz="3600" dirty="0"/>
              <a:t>делением </a:t>
            </a:r>
            <a:r>
              <a:rPr lang="ru-RU" sz="3600" dirty="0" smtClean="0"/>
              <a:t>клетки надвое</a:t>
            </a:r>
            <a:endParaRPr lang="ru-RU" sz="36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0" y="1285875"/>
            <a:ext cx="9144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трелка вниз 21"/>
          <p:cNvSpPr/>
          <p:nvPr/>
        </p:nvSpPr>
        <p:spPr>
          <a:xfrm>
            <a:off x="1500166" y="4286256"/>
            <a:ext cx="428628" cy="500066"/>
          </a:xfrm>
          <a:prstGeom prst="downArrow">
            <a:avLst/>
          </a:prstGeom>
          <a:solidFill>
            <a:srgbClr val="DEE8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786188" y="3214688"/>
            <a:ext cx="2071687" cy="100012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 smtClean="0">
                <a:solidFill>
                  <a:schemeClr val="bg2">
                    <a:lumMod val="50000"/>
                  </a:schemeClr>
                </a:solidFill>
              </a:rPr>
              <a:t>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err="1" smtClean="0">
                <a:solidFill>
                  <a:schemeClr val="bg2">
                    <a:lumMod val="50000"/>
                  </a:schemeClr>
                </a:solidFill>
              </a:rPr>
              <a:t>Сапротрофы</a:t>
            </a:r>
            <a:endParaRPr lang="ru-RU" sz="20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1500166" y="2714620"/>
            <a:ext cx="428628" cy="500066"/>
          </a:xfrm>
          <a:prstGeom prst="downArrow">
            <a:avLst/>
          </a:prstGeom>
          <a:solidFill>
            <a:srgbClr val="DEE8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трелка вниз 62"/>
          <p:cNvSpPr/>
          <p:nvPr/>
        </p:nvSpPr>
        <p:spPr>
          <a:xfrm rot="1340271">
            <a:off x="4942243" y="2754180"/>
            <a:ext cx="428625" cy="529241"/>
          </a:xfrm>
          <a:prstGeom prst="downArrow">
            <a:avLst/>
          </a:prstGeom>
          <a:solidFill>
            <a:srgbClr val="92D05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2" name="Стрелка вниз 61"/>
          <p:cNvSpPr/>
          <p:nvPr/>
        </p:nvSpPr>
        <p:spPr>
          <a:xfrm rot="19518924">
            <a:off x="7348984" y="2750346"/>
            <a:ext cx="428625" cy="526276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5" name="Стрелка вниз 64"/>
          <p:cNvSpPr/>
          <p:nvPr/>
        </p:nvSpPr>
        <p:spPr>
          <a:xfrm rot="2409546">
            <a:off x="2343150" y="987425"/>
            <a:ext cx="428625" cy="703263"/>
          </a:xfrm>
          <a:prstGeom prst="downArrow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4" name="Стрелка вниз 63"/>
          <p:cNvSpPr/>
          <p:nvPr/>
        </p:nvSpPr>
        <p:spPr>
          <a:xfrm rot="19215532">
            <a:off x="6392863" y="976313"/>
            <a:ext cx="428625" cy="668337"/>
          </a:xfrm>
          <a:prstGeom prst="downArrow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858000" y="4929188"/>
            <a:ext cx="2071688" cy="107156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п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итаются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веществами живых тел</a:t>
            </a:r>
          </a:p>
        </p:txBody>
      </p:sp>
      <p:sp>
        <p:nvSpPr>
          <p:cNvPr id="59" name="Стрелка вниз 58"/>
          <p:cNvSpPr/>
          <p:nvPr/>
        </p:nvSpPr>
        <p:spPr>
          <a:xfrm>
            <a:off x="7500938" y="4286250"/>
            <a:ext cx="428625" cy="585788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" name="Стрелка вниз 57"/>
          <p:cNvSpPr/>
          <p:nvPr/>
        </p:nvSpPr>
        <p:spPr>
          <a:xfrm>
            <a:off x="4643438" y="4286251"/>
            <a:ext cx="428625" cy="500072"/>
          </a:xfrm>
          <a:prstGeom prst="downArrow">
            <a:avLst/>
          </a:prstGeom>
          <a:solidFill>
            <a:srgbClr val="92D05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71750" y="142875"/>
            <a:ext cx="4000500" cy="1071563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</a:rPr>
              <a:t>Питание  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бактерий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88" y="1643063"/>
            <a:ext cx="2786062" cy="1071562"/>
          </a:xfrm>
          <a:prstGeom prst="roundRect">
            <a:avLst/>
          </a:prstGeom>
          <a:solidFill>
            <a:srgbClr val="DEE8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Создают органические вещества из неорганических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628" y="1643050"/>
            <a:ext cx="2786062" cy="107156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bg2">
                    <a:lumMod val="75000"/>
                  </a:schemeClr>
                </a:solidFill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Используют готовые органические вещества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2910" y="3214686"/>
            <a:ext cx="2071713" cy="1000125"/>
          </a:xfrm>
          <a:prstGeom prst="roundRect">
            <a:avLst/>
          </a:prstGeom>
          <a:solidFill>
            <a:srgbClr val="DEE8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err="1">
                <a:solidFill>
                  <a:schemeClr val="bg2">
                    <a:lumMod val="50000"/>
                  </a:schemeClr>
                </a:solidFill>
              </a:rPr>
              <a:t>Цианобактерии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643688" y="3214688"/>
            <a:ext cx="2071687" cy="100012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Паразиты 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57620" y="4857760"/>
            <a:ext cx="2000250" cy="107156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извлекают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</a:rPr>
              <a:t>питательные вещества из мёртвых  тел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14348" y="4786322"/>
            <a:ext cx="2000250" cy="1071562"/>
          </a:xfrm>
          <a:prstGeom prst="roundRect">
            <a:avLst/>
          </a:prstGeom>
          <a:solidFill>
            <a:srgbClr val="DEE8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выделяют кислород  в атмосферу</a:t>
            </a:r>
            <a:endParaRPr lang="ru-RU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67" name="Picture 2" descr="Картинка 1 из 3111"/>
          <p:cNvPicPr>
            <a:picLocks noChangeAspect="1" noChangeArrowheads="1"/>
          </p:cNvPicPr>
          <p:nvPr/>
        </p:nvPicPr>
        <p:blipFill>
          <a:blip r:embed="rId2" cstate="print"/>
          <a:srcRect l="22336" b="12843"/>
          <a:stretch>
            <a:fillRect/>
          </a:stretch>
        </p:blipFill>
        <p:spPr bwMode="auto">
          <a:xfrm>
            <a:off x="6286500" y="4286256"/>
            <a:ext cx="285750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" descr="Картинка 4 из 5289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4286256"/>
            <a:ext cx="285840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Картинка 3 из 425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4286256"/>
            <a:ext cx="284400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500"/>
                            </p:stCondLst>
                            <p:childTnLst>
                              <p:par>
                                <p:cTn id="5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0" grpId="0" animBg="1"/>
      <p:bldP spid="21" grpId="0" animBg="1"/>
      <p:bldP spid="63" grpId="0" animBg="1"/>
      <p:bldP spid="62" grpId="0" animBg="1"/>
      <p:bldP spid="65" grpId="0" animBg="1"/>
      <p:bldP spid="64" grpId="0" animBg="1"/>
      <p:bldP spid="34" grpId="0" animBg="1"/>
      <p:bldP spid="59" grpId="0" animBg="1"/>
      <p:bldP spid="58" grpId="0" animBg="1"/>
      <p:bldP spid="4" grpId="0" animBg="1"/>
      <p:bldP spid="5" grpId="0" animBg="1"/>
      <p:bldP spid="6" grpId="0" animBg="1"/>
      <p:bldP spid="7" grpId="0" animBg="1"/>
      <p:bldP spid="20" grpId="0" animBg="1"/>
      <p:bldP spid="18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0" y="4572000"/>
            <a:ext cx="9144000" cy="2286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2286000"/>
            <a:ext cx="9144000" cy="2214563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9144000" cy="221456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14282" y="285728"/>
            <a:ext cx="864399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marL="514350" indent="-514350" eaLnBrk="0" hangingPunct="0">
              <a:buFontTx/>
              <a:buAutoNum type="arabicPeriod"/>
              <a:defRPr/>
            </a:pP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+mj-lt"/>
                <a:ea typeface="Calibri" pitchFamily="34" charset="0"/>
                <a:cs typeface="Times New Roman" pitchFamily="18" charset="0"/>
              </a:rPr>
              <a:t>Почему  бактерии 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+mj-lt"/>
                <a:ea typeface="Calibri" pitchFamily="34" charset="0"/>
                <a:cs typeface="Times New Roman" pitchFamily="18" charset="0"/>
              </a:rPr>
              <a:t>выделили  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+mj-lt"/>
                <a:ea typeface="Calibri" pitchFamily="34" charset="0"/>
                <a:cs typeface="Times New Roman" pitchFamily="18" charset="0"/>
              </a:rPr>
              <a:t>в отдельное царство?</a:t>
            </a:r>
            <a:endParaRPr lang="ru-RU" sz="2800" dirty="0">
              <a:solidFill>
                <a:schemeClr val="tx1">
                  <a:lumMod val="95000"/>
                </a:schemeClr>
              </a:solidFill>
              <a:latin typeface="+mj-lt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2214563"/>
            <a:ext cx="9144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-500098" y="2285992"/>
            <a:ext cx="9144000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sz="2800" dirty="0"/>
          </a:p>
          <a:p>
            <a:pPr algn="ctr">
              <a:defRPr/>
            </a:pPr>
            <a:r>
              <a:rPr lang="ru-RU" sz="2800" dirty="0"/>
              <a:t>   2. </a:t>
            </a:r>
            <a:r>
              <a:rPr lang="ru-RU" sz="2800" dirty="0" smtClean="0"/>
              <a:t> </a:t>
            </a:r>
            <a:r>
              <a:rPr lang="ru-RU" sz="2800" dirty="0" smtClean="0">
                <a:latin typeface="+mj-lt"/>
              </a:rPr>
              <a:t>Почему </a:t>
            </a:r>
            <a:r>
              <a:rPr lang="ru-RU" sz="2800" dirty="0">
                <a:latin typeface="+mj-lt"/>
              </a:rPr>
              <a:t>бактерии сохранились с древнейших времен до наших дней?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3749675"/>
            <a:ext cx="8929688" cy="265430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2800" dirty="0"/>
          </a:p>
          <a:p>
            <a:endParaRPr lang="ru-RU" sz="2800" dirty="0"/>
          </a:p>
          <a:p>
            <a:pPr algn="ctr"/>
            <a:r>
              <a:rPr lang="ru-RU" sz="2800" dirty="0"/>
              <a:t>3. </a:t>
            </a:r>
            <a:r>
              <a:rPr lang="ru-RU" sz="2800" dirty="0" smtClean="0"/>
              <a:t> При  </a:t>
            </a:r>
            <a:r>
              <a:rPr lang="ru-RU" sz="2800" dirty="0"/>
              <a:t>скорости размножения потомство от одной бактерии за 5 суток может образовать массу, способную   заполнить  все моря и океаны. </a:t>
            </a:r>
          </a:p>
          <a:p>
            <a:pPr algn="ctr"/>
            <a:r>
              <a:rPr lang="ru-RU" sz="2800" dirty="0"/>
              <a:t>Но этого не происходит, почему?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357422" y="2143116"/>
            <a:ext cx="70723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dirty="0"/>
              <a:t>Спасибо за урок!</a:t>
            </a:r>
          </a:p>
        </p:txBody>
      </p:sp>
      <p:sp>
        <p:nvSpPr>
          <p:cNvPr id="5" name="Выноска-облако 4"/>
          <p:cNvSpPr/>
          <p:nvPr/>
        </p:nvSpPr>
        <p:spPr>
          <a:xfrm>
            <a:off x="2214546" y="285728"/>
            <a:ext cx="6072187" cy="4071937"/>
          </a:xfrm>
          <a:prstGeom prst="cloudCallou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chemeClr val="bg2"/>
                </a:solidFill>
              </a:rPr>
              <a:t>Возможна ли жизнь на Земле без бактерий?</a:t>
            </a:r>
          </a:p>
        </p:txBody>
      </p:sp>
      <p:sp>
        <p:nvSpPr>
          <p:cNvPr id="18435" name="TextBox 5"/>
          <p:cNvSpPr txBox="1">
            <a:spLocks noChangeArrowheads="1"/>
          </p:cNvSpPr>
          <p:nvPr/>
        </p:nvSpPr>
        <p:spPr bwMode="auto">
          <a:xfrm>
            <a:off x="285750" y="214313"/>
            <a:ext cx="192881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dirty="0">
                <a:solidFill>
                  <a:srgbClr val="00B050"/>
                </a:solidFill>
              </a:rPr>
              <a:t>Д/З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Источники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643182"/>
            <a:ext cx="8186738" cy="4522787"/>
          </a:xfrm>
        </p:spPr>
        <p:txBody>
          <a:bodyPr>
            <a:normAutofit fontScale="55000" lnSpcReduction="2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 pitchFamily="18" charset="2"/>
              <a:buNone/>
              <a:defRPr/>
            </a:pPr>
            <a:r>
              <a:rPr lang="ru-RU" dirty="0" smtClean="0"/>
              <a:t>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>
                <a:hlinkClick r:id="rId2"/>
              </a:rPr>
              <a:t>http://www.krugosvet.ru/enc/nauka_i_tehnika/biologiya/BAKTERII.html</a:t>
            </a:r>
            <a:r>
              <a:rPr lang="ru-RU" dirty="0" smtClean="0"/>
              <a:t> - энциклопедия </a:t>
            </a:r>
            <a:r>
              <a:rPr lang="ru-RU" dirty="0" err="1" smtClean="0"/>
              <a:t>Кругосвет</a:t>
            </a: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>
                <a:hlinkClick r:id="rId3"/>
              </a:rPr>
              <a:t>http://offline.by/forum/index.php?showtopic=117458&amp;st=255</a:t>
            </a:r>
            <a:r>
              <a:rPr lang="ru-RU" dirty="0" smtClean="0"/>
              <a:t>  - фото льды Антарктиды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>
                <a:hlinkClick r:id="rId4"/>
              </a:rPr>
              <a:t>http://kuda.su/tags/%E3%E5%E9%E7%E5%F0%EE%E2/</a:t>
            </a:r>
            <a:r>
              <a:rPr lang="ru-RU" dirty="0" smtClean="0"/>
              <a:t>  - фото гейзер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>
                <a:hlinkClick r:id="rId5"/>
              </a:rPr>
              <a:t>http://oformi.net/gallery/priroda/18538-ubcs-el.html</a:t>
            </a:r>
            <a:r>
              <a:rPr lang="ru-RU" dirty="0" smtClean="0"/>
              <a:t>  - капли воды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>
                <a:hlinkClick r:id="rId6"/>
              </a:rPr>
              <a:t>http://cryazone.com/9839-bakterii-pod-mikroskopom.html</a:t>
            </a:r>
            <a:r>
              <a:rPr lang="ru-RU" dirty="0" smtClean="0"/>
              <a:t> - фото бактерии под микроскопом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>
                <a:hlinkClick r:id="rId7"/>
              </a:rPr>
              <a:t>http://kmk-info.ru/tag/nauka-i-zhizn</a:t>
            </a:r>
            <a:r>
              <a:rPr lang="ru-RU" dirty="0" smtClean="0"/>
              <a:t> - фото бактерии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M. tuberculosis</a:t>
            </a:r>
            <a:endParaRPr lang="ru-RU" dirty="0" smtClean="0">
              <a:cs typeface="Times New Roman" pitchFamily="18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>
                <a:hlinkClick r:id="rId8"/>
              </a:rPr>
              <a:t>http://www.youtube.com/watch?v=b-47L5vFc0g</a:t>
            </a:r>
            <a:r>
              <a:rPr lang="ru-RU" dirty="0" smtClean="0"/>
              <a:t> -видеофрагмент  А.Левенгук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>
                <a:hlinkClick r:id="rId9"/>
              </a:rPr>
              <a:t>http://animo2.ucoz.ru/photo/animacija_kosmos/animacija_zvjozdy/53-0-3697</a:t>
            </a:r>
            <a:r>
              <a:rPr lang="ru-RU" dirty="0" smtClean="0"/>
              <a:t>   -звезды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>
                <a:hlinkClick r:id="rId10"/>
              </a:rPr>
              <a:t>http://animo2.ucoz.ru/photo/animacii_malogo_razmera/animacii_planety_zemli/3</a:t>
            </a:r>
            <a:r>
              <a:rPr lang="ru-RU" dirty="0" smtClean="0"/>
              <a:t>  - планета Земля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>
                <a:hlinkClick r:id="rId11"/>
              </a:rPr>
              <a:t>http://mp333.do.am/load/zemljane_zemlja_v_illjuminatore/2-1-0-1783</a:t>
            </a:r>
            <a:r>
              <a:rPr lang="ru-RU" dirty="0" smtClean="0"/>
              <a:t> - музыка «Земляне»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 smtClean="0">
              <a:cs typeface="Times New Roman" pitchFamily="18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dirty="0"/>
          </a:p>
        </p:txBody>
      </p:sp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857250" y="1285875"/>
            <a:ext cx="80010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92D050"/>
                </a:solidFill>
              </a:rPr>
              <a:t>Литература:</a:t>
            </a:r>
            <a:r>
              <a:rPr lang="ru-RU" dirty="0"/>
              <a:t> Пасечник В.В. Учебник Биология 6 </a:t>
            </a:r>
            <a:r>
              <a:rPr lang="ru-RU" dirty="0" err="1"/>
              <a:t>кл</a:t>
            </a:r>
            <a:r>
              <a:rPr lang="ru-RU" dirty="0"/>
              <a:t>. Бактерии, грибы, растения.- М.: Дрофа, 2002.</a:t>
            </a:r>
          </a:p>
          <a:p>
            <a:endParaRPr lang="ru-RU" dirty="0"/>
          </a:p>
          <a:p>
            <a:r>
              <a:rPr lang="ru-RU" sz="2400" dirty="0" err="1">
                <a:solidFill>
                  <a:srgbClr val="92D050"/>
                </a:solidFill>
              </a:rPr>
              <a:t>Веб</a:t>
            </a:r>
            <a:r>
              <a:rPr lang="ru-RU" sz="2400" dirty="0">
                <a:solidFill>
                  <a:srgbClr val="92D050"/>
                </a:solidFill>
              </a:rPr>
              <a:t>- страницы:</a:t>
            </a:r>
          </a:p>
          <a:p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214422"/>
            <a:ext cx="9144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611975_4888398_star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44702" cy="6858000"/>
          </a:xfrm>
          <a:prstGeom prst="rect">
            <a:avLst/>
          </a:prstGeom>
        </p:spPr>
      </p:pic>
      <p:pic>
        <p:nvPicPr>
          <p:cNvPr id="3" name="Рисунок 2" descr="9052421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7221" y="1643050"/>
            <a:ext cx="3589559" cy="3096000"/>
          </a:xfrm>
          <a:prstGeom prst="rect">
            <a:avLst/>
          </a:prstGeom>
        </p:spPr>
      </p:pic>
      <p:pic>
        <p:nvPicPr>
          <p:cNvPr id="8" name="Рисунок 7" descr="20004053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00946" y="500042"/>
            <a:ext cx="1238259" cy="928694"/>
          </a:xfrm>
          <a:prstGeom prst="rect">
            <a:avLst/>
          </a:prstGeom>
        </p:spPr>
      </p:pic>
      <p:pic>
        <p:nvPicPr>
          <p:cNvPr id="9" name="Рисунок 8" descr="30461643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34" y="428604"/>
            <a:ext cx="1233033" cy="666749"/>
          </a:xfrm>
          <a:prstGeom prst="rect">
            <a:avLst/>
          </a:prstGeom>
        </p:spPr>
      </p:pic>
      <p:pic>
        <p:nvPicPr>
          <p:cNvPr id="10" name="330_zemlyane_zemlya_v_elyuminatore-сегмент1(00-00-22-00-00-36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72528" y="628652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785918" y="4000504"/>
            <a:ext cx="63255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3,5 млрд.лет назад</a:t>
            </a:r>
            <a:endParaRPr lang="ru-RU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3" name="Рисунок 12" descr="36999722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786050" y="1643050"/>
            <a:ext cx="785818" cy="785818"/>
          </a:xfrm>
          <a:prstGeom prst="rect">
            <a:avLst/>
          </a:prstGeom>
        </p:spPr>
      </p:pic>
      <p:pic>
        <p:nvPicPr>
          <p:cNvPr id="5" name="Picture 2" descr="Картинка 5 из 2635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2869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3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xit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321050" y="714375"/>
            <a:ext cx="2501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/>
              <a:t>Тема урока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49425" y="1643063"/>
            <a:ext cx="56451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dirty="0"/>
              <a:t>   Царство бактерии</a:t>
            </a:r>
          </a:p>
        </p:txBody>
      </p:sp>
      <p:pic>
        <p:nvPicPr>
          <p:cNvPr id="4" name="Picture 2" descr="Картинка 17 из 119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500174"/>
            <a:ext cx="6798338" cy="4320000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Картинка 6 из 67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500174"/>
            <a:ext cx="6798338" cy="4320000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Картинка 2 из 15334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1500174"/>
            <a:ext cx="6739844" cy="4320000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Картинка 88 из 15795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1500174"/>
            <a:ext cx="6912001" cy="4320000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4. Тот факт, что мы состоим преимущественно из разных бактерий, может вызвать тревогу, но д-р Слитордал понять, что бактерии действуют нам на благо – и без них мы бы не выжили. “Это бактериально-человеческое взаимодействие по большей части является симбиотическим. В обмен на продовольствие и питание, бактерии помогают нам с пищеварением, образованием витаминов и способствуют укреплению нашей иммунной системы Кроме того, они защищают нас от патогенных инфекций – так называемых «плохих бактерий”, рассказывает он.  Компьютерное изображение бактерий кишечной палочки внутри кишечника. Они могут вызывать бактериальную диарею.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57290" y="1571612"/>
            <a:ext cx="6800005" cy="4320000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cryazone.com/uploads/posts/2011-06/thumbs/bakterii-pod-mikroskopom-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57290" y="1428736"/>
            <a:ext cx="6715172" cy="4429113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285984" y="714356"/>
            <a:ext cx="48923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+mj-lt"/>
              </a:rPr>
              <a:t>во льдах Антарктиды </a:t>
            </a:r>
            <a:endParaRPr lang="ru-RU" sz="3600" dirty="0"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57422" y="714356"/>
            <a:ext cx="47262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+mj-lt"/>
              </a:rPr>
              <a:t>в горячих источниках</a:t>
            </a:r>
            <a:endParaRPr lang="ru-RU" sz="3600" dirty="0"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28728" y="642918"/>
            <a:ext cx="68234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+mj-lt"/>
              </a:rPr>
              <a:t>в соленой воде Мертвого моря</a:t>
            </a:r>
            <a:endParaRPr lang="ru-RU" sz="3600" u="sng" dirty="0"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00232" y="714356"/>
            <a:ext cx="56096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+mj-lt"/>
              </a:rPr>
              <a:t>в каплях  дождевой воды</a:t>
            </a:r>
            <a:endParaRPr lang="ru-RU" sz="3600" dirty="0"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00232" y="714356"/>
            <a:ext cx="52091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+mj-lt"/>
              </a:rPr>
              <a:t>в кишечнике  человека </a:t>
            </a:r>
            <a:endParaRPr lang="ru-RU" sz="3600" dirty="0">
              <a:latin typeface="+mj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57554" y="714356"/>
            <a:ext cx="2660921" cy="642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+mj-lt"/>
              </a:rPr>
              <a:t>на коже рук</a:t>
            </a:r>
            <a:endParaRPr lang="ru-RU" sz="3600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Антони ван Левенгу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3219" y="2071678"/>
            <a:ext cx="3357562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143000" y="285750"/>
            <a:ext cx="67151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dirty="0" err="1"/>
              <a:t>Антони</a:t>
            </a:r>
            <a:r>
              <a:rPr lang="ru-RU" sz="3600" dirty="0"/>
              <a:t>  </a:t>
            </a:r>
            <a:r>
              <a:rPr lang="ru-RU" sz="3600" dirty="0" err="1"/>
              <a:t>ван</a:t>
            </a:r>
            <a:r>
              <a:rPr lang="ru-RU" sz="3600" dirty="0"/>
              <a:t>  Левенгук </a:t>
            </a:r>
          </a:p>
          <a:p>
            <a:pPr algn="ctr"/>
            <a:r>
              <a:rPr lang="ru-RU" sz="3600" dirty="0"/>
              <a:t>1632-1723</a:t>
            </a:r>
            <a:br>
              <a:rPr lang="ru-RU" sz="3600" dirty="0"/>
            </a:br>
            <a:endParaRPr lang="ru-RU" sz="3600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357298"/>
            <a:ext cx="9144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mtClean="0"/>
          </a:p>
        </p:txBody>
      </p:sp>
      <p:pic>
        <p:nvPicPr>
          <p:cNvPr id="4" name="левенгук-сегмент1(00-04-15-00-04-59)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864399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B050"/>
                </a:solidFill>
                <a:effectLst/>
              </a:rPr>
              <a:t> </a:t>
            </a:r>
            <a:r>
              <a:rPr lang="ru-RU" sz="3200" dirty="0" smtClean="0">
                <a:solidFill>
                  <a:srgbClr val="92D050"/>
                </a:solidFill>
                <a:effectLst/>
              </a:rPr>
              <a:t>Лабораторная работа</a:t>
            </a:r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  <a:effectLst/>
              </a:rPr>
              <a:t/>
            </a:r>
            <a:br>
              <a:rPr lang="ru-RU" sz="3200" dirty="0" smtClean="0">
                <a:solidFill>
                  <a:schemeClr val="bg2">
                    <a:lumMod val="75000"/>
                  </a:schemeClr>
                </a:solidFill>
                <a:effectLst/>
              </a:rPr>
            </a:br>
            <a:r>
              <a:rPr lang="ru-RU" sz="3200" b="0" dirty="0" smtClean="0">
                <a:solidFill>
                  <a:schemeClr val="tx1"/>
                </a:solidFill>
                <a:effectLst/>
              </a:rPr>
              <a:t>Изучение внешнего строения бактерии  картофельной  палочки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6148" name="Содержимое 2"/>
          <p:cNvSpPr>
            <a:spLocks noGrp="1"/>
          </p:cNvSpPr>
          <p:nvPr>
            <p:ph idx="1"/>
          </p:nvPr>
        </p:nvSpPr>
        <p:spPr>
          <a:xfrm>
            <a:off x="457200" y="1928813"/>
            <a:ext cx="8229600" cy="4379912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Ход работы: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dirty="0" smtClean="0"/>
              <a:t>1. Положите  микропрепарат  на предметный столик микроскопа.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dirty="0" smtClean="0"/>
              <a:t>2. Рассмотрите его при малом  и большом  увеличении.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dirty="0" smtClean="0"/>
              <a:t>3. Отметьте форму и окраску бактерии.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dirty="0" smtClean="0"/>
              <a:t>4. Представителю от каждой группы   рассказать о полученных результатах.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0" y="1714500"/>
            <a:ext cx="9144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6" presetClass="entr" presetSubtype="2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6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6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Группа 4"/>
          <p:cNvGrpSpPr>
            <a:grpSpLocks/>
          </p:cNvGrpSpPr>
          <p:nvPr/>
        </p:nvGrpSpPr>
        <p:grpSpPr bwMode="auto">
          <a:xfrm>
            <a:off x="846138" y="571500"/>
            <a:ext cx="7297737" cy="5400000"/>
            <a:chOff x="846881" y="326391"/>
            <a:chExt cx="7368457" cy="6103005"/>
          </a:xfrm>
        </p:grpSpPr>
        <p:pic>
          <p:nvPicPr>
            <p:cNvPr id="7181" name="Picture 2" descr="Картинка 24 из 28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6881" y="326391"/>
              <a:ext cx="7368457" cy="6103005"/>
            </a:xfrm>
            <a:prstGeom prst="rect">
              <a:avLst/>
            </a:prstGeom>
            <a:noFill/>
            <a:ln w="5715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4" name="Прямоугольник 3"/>
            <p:cNvSpPr/>
            <p:nvPr/>
          </p:nvSpPr>
          <p:spPr>
            <a:xfrm>
              <a:off x="3286470" y="571555"/>
              <a:ext cx="1857742" cy="499020"/>
            </a:xfrm>
            <a:prstGeom prst="rect">
              <a:avLst/>
            </a:prstGeom>
            <a:solidFill>
              <a:schemeClr val="tx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solidFill>
                    <a:schemeClr val="tx1"/>
                  </a:solidFill>
                </a:rPr>
                <a:t>Ядерное вещество</a:t>
              </a: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2714612" y="4429132"/>
            <a:ext cx="2714644" cy="92868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  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 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Cambria" pitchFamily="18" charset="0"/>
              </a:rPr>
              <a:t>мембрана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Cambria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 flipH="1" flipV="1">
            <a:off x="2678895" y="3821909"/>
            <a:ext cx="1571634" cy="642944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1750204" y="1464454"/>
            <a:ext cx="1000138" cy="500078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19" idx="0"/>
          </p:cNvCxnSpPr>
          <p:nvPr/>
        </p:nvCxnSpPr>
        <p:spPr>
          <a:xfrm rot="5400000" flipH="1" flipV="1">
            <a:off x="1696621" y="3411140"/>
            <a:ext cx="1214446" cy="821539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10800000" flipV="1">
            <a:off x="5572132" y="1142984"/>
            <a:ext cx="1285876" cy="1000132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/>
          <p:cNvSpPr/>
          <p:nvPr/>
        </p:nvSpPr>
        <p:spPr>
          <a:xfrm>
            <a:off x="6572264" y="4357694"/>
            <a:ext cx="1357312" cy="4286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 rot="16200000" flipH="1">
            <a:off x="6286515" y="3857624"/>
            <a:ext cx="1143000" cy="28575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857224" y="642918"/>
            <a:ext cx="1928826" cy="64294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929322" y="642918"/>
            <a:ext cx="2143140" cy="540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928662" y="4429132"/>
            <a:ext cx="1928826" cy="64294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857488" y="4857760"/>
            <a:ext cx="1928826" cy="64294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3857620" y="1071546"/>
            <a:ext cx="285752" cy="71438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214546" y="5286388"/>
            <a:ext cx="3000396" cy="64294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mph" presetSubtype="2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mph" presetSubtype="2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mph" presetSubtype="2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xit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7" presetClass="emph" presetSubtype="2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Группа 9"/>
          <p:cNvGrpSpPr>
            <a:grpSpLocks/>
          </p:cNvGrpSpPr>
          <p:nvPr/>
        </p:nvGrpSpPr>
        <p:grpSpPr bwMode="auto">
          <a:xfrm>
            <a:off x="214313" y="1785938"/>
            <a:ext cx="4344987" cy="3929062"/>
            <a:chOff x="0" y="892951"/>
            <a:chExt cx="4226279" cy="3929090"/>
          </a:xfrm>
        </p:grpSpPr>
        <p:grpSp>
          <p:nvGrpSpPr>
            <p:cNvPr id="8201" name="Группа 32"/>
            <p:cNvGrpSpPr>
              <a:grpSpLocks/>
            </p:cNvGrpSpPr>
            <p:nvPr/>
          </p:nvGrpSpPr>
          <p:grpSpPr bwMode="auto">
            <a:xfrm>
              <a:off x="0" y="892951"/>
              <a:ext cx="4226279" cy="3929090"/>
              <a:chOff x="0" y="892951"/>
              <a:chExt cx="4226279" cy="3929090"/>
            </a:xfrm>
          </p:grpSpPr>
          <p:pic>
            <p:nvPicPr>
              <p:cNvPr id="8203" name="Picture 2" descr="Картинка 24 из 286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892951"/>
                <a:ext cx="4226279" cy="39290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2" name="Прямоугольник 31"/>
              <p:cNvSpPr/>
              <p:nvPr/>
            </p:nvSpPr>
            <p:spPr>
              <a:xfrm>
                <a:off x="1428318" y="929463"/>
                <a:ext cx="1357289" cy="500067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>
                    <a:solidFill>
                      <a:schemeClr val="accent4">
                        <a:lumMod val="50000"/>
                      </a:schemeClr>
                    </a:solidFill>
                    <a:latin typeface="+mj-lt"/>
                  </a:rPr>
                  <a:t>я</a:t>
                </a:r>
                <a:r>
                  <a:rPr lang="ru-RU" b="1" dirty="0" smtClean="0">
                    <a:solidFill>
                      <a:schemeClr val="accent4">
                        <a:lumMod val="50000"/>
                      </a:schemeClr>
                    </a:solidFill>
                    <a:latin typeface="+mj-lt"/>
                  </a:rPr>
                  <a:t>дерное </a:t>
                </a:r>
                <a:r>
                  <a:rPr lang="ru-RU" b="1" dirty="0">
                    <a:solidFill>
                      <a:schemeClr val="accent4">
                        <a:lumMod val="50000"/>
                      </a:schemeClr>
                    </a:solidFill>
                    <a:latin typeface="+mj-lt"/>
                  </a:rPr>
                  <a:t>вещество</a:t>
                </a:r>
              </a:p>
            </p:txBody>
          </p:sp>
        </p:grpSp>
        <p:sp>
          <p:nvSpPr>
            <p:cNvPr id="6" name="Прямоугольник 5"/>
            <p:cNvSpPr/>
            <p:nvPr/>
          </p:nvSpPr>
          <p:spPr>
            <a:xfrm>
              <a:off x="714931" y="4215612"/>
              <a:ext cx="1856042" cy="57150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cxnSp>
        <p:nvCxnSpPr>
          <p:cNvPr id="11" name="Прямая со стрелкой 10"/>
          <p:cNvCxnSpPr/>
          <p:nvPr/>
        </p:nvCxnSpPr>
        <p:spPr>
          <a:xfrm rot="5400000">
            <a:off x="1572411" y="2785259"/>
            <a:ext cx="1000124" cy="1606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6200000" flipV="1">
            <a:off x="3429000" y="4143375"/>
            <a:ext cx="714375" cy="142875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1000125" y="4786313"/>
            <a:ext cx="14287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м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+mj-lt"/>
              </a:rPr>
              <a:t>ембрана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14480" y="1857364"/>
            <a:ext cx="1357322" cy="50006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643306" y="4572008"/>
            <a:ext cx="714380" cy="28575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6" name="Группа 45"/>
          <p:cNvGrpSpPr/>
          <p:nvPr/>
        </p:nvGrpSpPr>
        <p:grpSpPr>
          <a:xfrm>
            <a:off x="4714876" y="1785926"/>
            <a:ext cx="4286280" cy="3929090"/>
            <a:chOff x="4714876" y="1785926"/>
            <a:chExt cx="4286280" cy="3929090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4714876" y="1785926"/>
              <a:ext cx="4286280" cy="3929090"/>
              <a:chOff x="4929190" y="1785926"/>
              <a:chExt cx="3929090" cy="3929090"/>
            </a:xfrm>
          </p:grpSpPr>
          <p:sp>
            <p:nvSpPr>
              <p:cNvPr id="16" name="Прямоугольник 15"/>
              <p:cNvSpPr/>
              <p:nvPr/>
            </p:nvSpPr>
            <p:spPr>
              <a:xfrm>
                <a:off x="4929190" y="1785926"/>
                <a:ext cx="3929090" cy="392909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1266" name="Picture 2" descr="http://tasoteka.rusedu.net/gallery/1654/previews/52589-kletka1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58636" t="41282" r="763" b="5776"/>
              <a:stretch>
                <a:fillRect/>
              </a:stretch>
            </p:blipFill>
            <p:spPr bwMode="auto">
              <a:xfrm>
                <a:off x="5643570" y="2143116"/>
                <a:ext cx="2643206" cy="3000396"/>
              </a:xfrm>
              <a:prstGeom prst="rect">
                <a:avLst/>
              </a:prstGeom>
              <a:noFill/>
            </p:spPr>
          </p:pic>
          <p:sp>
            <p:nvSpPr>
              <p:cNvPr id="17" name="Прямоугольник 16"/>
              <p:cNvSpPr/>
              <p:nvPr/>
            </p:nvSpPr>
            <p:spPr>
              <a:xfrm>
                <a:off x="5429256" y="2071678"/>
                <a:ext cx="357190" cy="214314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30" name="Прямая соединительная линия 29"/>
            <p:cNvCxnSpPr/>
            <p:nvPr/>
          </p:nvCxnSpPr>
          <p:spPr>
            <a:xfrm rot="16200000" flipH="1">
              <a:off x="6500826" y="2214554"/>
              <a:ext cx="214314" cy="71438"/>
            </a:xfrm>
            <a:prstGeom prst="line">
              <a:avLst/>
            </a:prstGeom>
            <a:ln w="28575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 rot="5400000">
              <a:off x="5357818" y="4572008"/>
              <a:ext cx="785818" cy="500066"/>
            </a:xfrm>
            <a:prstGeom prst="line">
              <a:avLst/>
            </a:prstGeom>
            <a:ln w="28575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>
              <a:off x="5500694" y="2714620"/>
              <a:ext cx="928694" cy="285752"/>
            </a:xfrm>
            <a:prstGeom prst="line">
              <a:avLst/>
            </a:prstGeom>
            <a:ln w="28575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 rot="10800000" flipV="1">
              <a:off x="7100902" y="2285992"/>
              <a:ext cx="828684" cy="528638"/>
            </a:xfrm>
            <a:prstGeom prst="line">
              <a:avLst/>
            </a:prstGeom>
            <a:ln w="28575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rot="16200000" flipH="1">
              <a:off x="6965173" y="4536289"/>
              <a:ext cx="1000132" cy="500066"/>
            </a:xfrm>
            <a:prstGeom prst="line">
              <a:avLst/>
            </a:prstGeom>
            <a:ln w="28575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5857884" y="1785926"/>
              <a:ext cx="15001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accent4">
                      <a:lumMod val="50000"/>
                    </a:schemeClr>
                  </a:solidFill>
                </a:rPr>
                <a:t>оболочка</a:t>
              </a:r>
              <a:endParaRPr lang="ru-RU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57752" y="2357430"/>
              <a:ext cx="785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accent4">
                      <a:lumMod val="50000"/>
                    </a:schemeClr>
                  </a:solidFill>
                </a:rPr>
                <a:t>ядро</a:t>
              </a:r>
              <a:endParaRPr lang="ru-RU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358082" y="1928802"/>
              <a:ext cx="15001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accent4">
                      <a:lumMod val="50000"/>
                    </a:schemeClr>
                  </a:solidFill>
                </a:rPr>
                <a:t>цитоплазма</a:t>
              </a:r>
              <a:endParaRPr lang="ru-RU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7358082" y="5214950"/>
              <a:ext cx="12144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2">
                      <a:lumMod val="50000"/>
                    </a:schemeClr>
                  </a:solidFill>
                </a:rPr>
                <a:t>вакуоль</a:t>
              </a:r>
              <a:endParaRPr lang="ru-RU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786314" y="5214950"/>
              <a:ext cx="17145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accent4">
                      <a:lumMod val="50000"/>
                    </a:schemeClr>
                  </a:solidFill>
                </a:rPr>
                <a:t>хлоропласты</a:t>
              </a:r>
              <a:endParaRPr lang="ru-RU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7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7" presetClass="emph" presetSubtype="2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071802" y="2786058"/>
            <a:ext cx="250033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3200" dirty="0" smtClean="0">
              <a:ea typeface="Calibri" pitchFamily="34" charset="0"/>
              <a:cs typeface="Times New Roman" pitchFamily="18" charset="0"/>
            </a:endParaRPr>
          </a:p>
          <a:p>
            <a:r>
              <a:rPr lang="ru-RU" sz="3600" dirty="0" smtClean="0">
                <a:latin typeface="+mj-lt"/>
                <a:ea typeface="Calibri" pitchFamily="34" charset="0"/>
                <a:cs typeface="Times New Roman" pitchFamily="18" charset="0"/>
              </a:rPr>
              <a:t>организмы</a:t>
            </a:r>
            <a:endParaRPr lang="ru-RU" sz="3600" dirty="0">
              <a:latin typeface="+mj-lt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216275" y="1928813"/>
            <a:ext cx="2137765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 dirty="0" smtClean="0">
              <a:ea typeface="Calibri" pitchFamily="34" charset="0"/>
              <a:cs typeface="Times New Roman" pitchFamily="18" charset="0"/>
            </a:endParaRPr>
          </a:p>
          <a:p>
            <a:r>
              <a:rPr lang="ru-RU" sz="3600" dirty="0" smtClean="0">
                <a:latin typeface="+mj-lt"/>
                <a:ea typeface="Calibri" pitchFamily="34" charset="0"/>
                <a:cs typeface="Times New Roman" pitchFamily="18" charset="0"/>
              </a:rPr>
              <a:t>бактерии</a:t>
            </a:r>
            <a:endParaRPr lang="ru-RU" sz="3600" dirty="0">
              <a:latin typeface="+mj-lt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959100" y="3786188"/>
            <a:ext cx="2720232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 dirty="0" smtClean="0">
              <a:ea typeface="Calibri" pitchFamily="34" charset="0"/>
              <a:cs typeface="Times New Roman" pitchFamily="18" charset="0"/>
            </a:endParaRPr>
          </a:p>
          <a:p>
            <a:r>
              <a:rPr lang="ru-RU" sz="3600" dirty="0" smtClean="0">
                <a:latin typeface="+mj-lt"/>
                <a:ea typeface="Calibri" pitchFamily="34" charset="0"/>
                <a:cs typeface="Times New Roman" pitchFamily="18" charset="0"/>
              </a:rPr>
              <a:t>устроенные</a:t>
            </a:r>
            <a:endParaRPr lang="ru-RU" sz="3600" dirty="0">
              <a:latin typeface="+mj-lt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500430" y="1000108"/>
            <a:ext cx="1641411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200" dirty="0" smtClean="0">
              <a:ea typeface="Calibri" pitchFamily="34" charset="0"/>
              <a:cs typeface="Times New Roman" pitchFamily="18" charset="0"/>
            </a:endParaRPr>
          </a:p>
          <a:p>
            <a:r>
              <a:rPr lang="ru-RU" sz="3600" dirty="0" smtClean="0">
                <a:latin typeface="+mj-lt"/>
                <a:ea typeface="Calibri" pitchFamily="34" charset="0"/>
                <a:cs typeface="Times New Roman" pitchFamily="18" charset="0"/>
              </a:rPr>
              <a:t>просто</a:t>
            </a:r>
            <a:endParaRPr lang="ru-RU" sz="3600" dirty="0">
              <a:latin typeface="+mj-lt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643174" y="4786322"/>
            <a:ext cx="3500462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>
                <a:ea typeface="Calibri" pitchFamily="34" charset="0"/>
                <a:cs typeface="Times New Roman" pitchFamily="18" charset="0"/>
              </a:rPr>
              <a:t> </a:t>
            </a:r>
            <a:endParaRPr lang="ru-RU" sz="3200" dirty="0" smtClean="0">
              <a:ea typeface="Calibri" pitchFamily="34" charset="0"/>
              <a:cs typeface="Times New Roman" pitchFamily="18" charset="0"/>
            </a:endParaRPr>
          </a:p>
          <a:p>
            <a:r>
              <a:rPr lang="ru-RU" sz="3600" dirty="0" smtClean="0">
                <a:latin typeface="+mj-lt"/>
                <a:ea typeface="Calibri" pitchFamily="34" charset="0"/>
                <a:cs typeface="Times New Roman" pitchFamily="18" charset="0"/>
              </a:rPr>
              <a:t>одноклеточные</a:t>
            </a:r>
            <a:r>
              <a:rPr lang="ru-RU" sz="3200" dirty="0" smtClean="0">
                <a:ea typeface="Calibri" pitchFamily="34" charset="0"/>
                <a:cs typeface="Times New Roman" pitchFamily="18" charset="0"/>
              </a:rPr>
              <a:t> </a:t>
            </a:r>
            <a:endParaRPr lang="ru-RU" sz="32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500298" y="1357298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/>
              <a:t>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28596" y="857232"/>
            <a:ext cx="221456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200" dirty="0" smtClean="0"/>
          </a:p>
          <a:p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+mj-lt"/>
              </a:rPr>
              <a:t> Из слов составьте предложение - вывод,        о  строении  бактерий</a:t>
            </a:r>
            <a:endParaRPr lang="ru-RU" sz="3200" dirty="0">
              <a:latin typeface="+mj-lt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0" y="1285860"/>
            <a:ext cx="9144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00034" y="857232"/>
            <a:ext cx="75009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Бактерии – просто  устроенные </a:t>
            </a:r>
          </a:p>
          <a:p>
            <a:r>
              <a:rPr lang="ru-RU" sz="3600" dirty="0" smtClean="0"/>
              <a:t>одноклеточные  организмы.</a:t>
            </a:r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11" grpId="0"/>
      <p:bldP spid="11" grpId="1"/>
      <p:bldP spid="1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3271</TotalTime>
  <Words>327</Words>
  <Application>Microsoft Office PowerPoint</Application>
  <PresentationFormat>Экран (4:3)</PresentationFormat>
  <Paragraphs>104</Paragraphs>
  <Slides>18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Слайд 1</vt:lpstr>
      <vt:lpstr>Слайд 2</vt:lpstr>
      <vt:lpstr>Слайд 3</vt:lpstr>
      <vt:lpstr>Слайд 4</vt:lpstr>
      <vt:lpstr>Слайд 5</vt:lpstr>
      <vt:lpstr> Лабораторная работа Изучение внешнего строения бактерии  картофельной  палочки </vt:lpstr>
      <vt:lpstr>Слайд 7</vt:lpstr>
      <vt:lpstr>Слайд 8</vt:lpstr>
      <vt:lpstr>Слайд 9</vt:lpstr>
      <vt:lpstr>Форма  бактерий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Источники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</dc:creator>
  <cp:lastModifiedBy>1</cp:lastModifiedBy>
  <cp:revision>333</cp:revision>
  <dcterms:created xsi:type="dcterms:W3CDTF">2012-06-26T06:05:09Z</dcterms:created>
  <dcterms:modified xsi:type="dcterms:W3CDTF">2012-10-02T08:18:10Z</dcterms:modified>
</cp:coreProperties>
</file>