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  <p:sldMasterId id="2147483709" r:id="rId4"/>
  </p:sldMasterIdLst>
  <p:sldIdLst>
    <p:sldId id="268" r:id="rId5"/>
    <p:sldId id="256" r:id="rId6"/>
    <p:sldId id="257" r:id="rId7"/>
    <p:sldId id="258" r:id="rId8"/>
    <p:sldId id="259" r:id="rId9"/>
    <p:sldId id="261" r:id="rId10"/>
    <p:sldId id="262" r:id="rId11"/>
    <p:sldId id="260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373"/>
    <a:srgbClr val="003300"/>
    <a:srgbClr val="AC4600"/>
    <a:srgbClr val="FF6600"/>
    <a:srgbClr val="00CC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1E8FC-3487-4281-91BA-98997BD6B027}" type="doc">
      <dgm:prSet loTypeId="urn:microsoft.com/office/officeart/2005/8/layout/hierarchy4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FD25A29-6398-48E8-95CC-21B26E4D7B24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Гуманно-личностный подход к ребёнку</a:t>
          </a:r>
          <a:endParaRPr lang="ru-RU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D4418B-F2E1-440D-9BF3-20914F4B4D52}" type="parTrans" cxnId="{325D4648-76E8-4774-9573-3E191AF630EB}">
      <dgm:prSet/>
      <dgm:spPr/>
      <dgm:t>
        <a:bodyPr/>
        <a:lstStyle/>
        <a:p>
          <a:endParaRPr lang="ru-RU"/>
        </a:p>
      </dgm:t>
    </dgm:pt>
    <dgm:pt modelId="{9D4A9C7C-49E0-41DB-BF3C-DABB26F7A7F2}" type="sibTrans" cxnId="{325D4648-76E8-4774-9573-3E191AF630EB}">
      <dgm:prSet/>
      <dgm:spPr/>
      <dgm:t>
        <a:bodyPr/>
        <a:lstStyle/>
        <a:p>
          <a:endParaRPr lang="ru-RU"/>
        </a:p>
      </dgm:t>
    </dgm:pt>
    <dgm:pt modelId="{B9F33761-2B94-42AC-92F9-F27327A7FEA8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Учитель оптимистически мыслит о детях</a:t>
          </a:r>
          <a:endParaRPr lang="ru-RU" b="1" dirty="0">
            <a:solidFill>
              <a:srgbClr val="002060"/>
            </a:solidFill>
          </a:endParaRPr>
        </a:p>
      </dgm:t>
    </dgm:pt>
    <dgm:pt modelId="{BC7BE2F2-8211-4474-A286-91EDA13E4250}" type="parTrans" cxnId="{59B41362-6C18-4B6F-8CD7-FC37E2CE4F76}">
      <dgm:prSet/>
      <dgm:spPr/>
      <dgm:t>
        <a:bodyPr/>
        <a:lstStyle/>
        <a:p>
          <a:endParaRPr lang="ru-RU"/>
        </a:p>
      </dgm:t>
    </dgm:pt>
    <dgm:pt modelId="{B3AE7D5C-3073-48DD-9A22-E869F54FCAC2}" type="sibTrans" cxnId="{59B41362-6C18-4B6F-8CD7-FC37E2CE4F76}">
      <dgm:prSet/>
      <dgm:spPr/>
      <dgm:t>
        <a:bodyPr/>
        <a:lstStyle/>
        <a:p>
          <a:endParaRPr lang="ru-RU"/>
        </a:p>
      </dgm:t>
    </dgm:pt>
    <dgm:pt modelId="{5E720222-B2DA-4A96-ABAF-528C54EE6D0A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Учитель подходит к детям как к самостоятельным субъектам учения</a:t>
          </a:r>
          <a:endParaRPr lang="ru-RU" b="1" dirty="0">
            <a:solidFill>
              <a:srgbClr val="002060"/>
            </a:solidFill>
          </a:endParaRPr>
        </a:p>
      </dgm:t>
    </dgm:pt>
    <dgm:pt modelId="{7D9FC948-D67C-47DB-8890-E4C437E08786}" type="parTrans" cxnId="{2D505486-7D3B-4FDE-917D-F43FFF01C673}">
      <dgm:prSet/>
      <dgm:spPr/>
      <dgm:t>
        <a:bodyPr/>
        <a:lstStyle/>
        <a:p>
          <a:endParaRPr lang="ru-RU"/>
        </a:p>
      </dgm:t>
    </dgm:pt>
    <dgm:pt modelId="{16DD8A41-8A9F-4C1E-88B4-735E13646FCA}" type="sibTrans" cxnId="{2D505486-7D3B-4FDE-917D-F43FFF01C673}">
      <dgm:prSet/>
      <dgm:spPr/>
      <dgm:t>
        <a:bodyPr/>
        <a:lstStyle/>
        <a:p>
          <a:endParaRPr lang="ru-RU"/>
        </a:p>
      </dgm:t>
    </dgm:pt>
    <dgm:pt modelId="{92084F08-67CC-4130-A896-A5B425B2BA43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Учитель помогает обрести ребёнку свой личностный смысл, личностную значимость учения</a:t>
          </a:r>
          <a:endParaRPr lang="ru-RU" b="1" dirty="0">
            <a:solidFill>
              <a:srgbClr val="002060"/>
            </a:solidFill>
          </a:endParaRPr>
        </a:p>
      </dgm:t>
    </dgm:pt>
    <dgm:pt modelId="{B718B328-BA7A-4E2D-AF7B-CF976366F146}" type="parTrans" cxnId="{E48DAEB0-B155-444D-8163-61781FBEECC9}">
      <dgm:prSet/>
      <dgm:spPr/>
      <dgm:t>
        <a:bodyPr/>
        <a:lstStyle/>
        <a:p>
          <a:endParaRPr lang="ru-RU"/>
        </a:p>
      </dgm:t>
    </dgm:pt>
    <dgm:pt modelId="{61491F74-F067-401C-9B8D-B3F5281EE268}" type="sibTrans" cxnId="{E48DAEB0-B155-444D-8163-61781FBEECC9}">
      <dgm:prSet/>
      <dgm:spPr/>
      <dgm:t>
        <a:bodyPr/>
        <a:lstStyle/>
        <a:p>
          <a:endParaRPr lang="ru-RU"/>
        </a:p>
      </dgm:t>
    </dgm:pt>
    <dgm:pt modelId="{F9728ADE-7692-4ACC-A133-358BBFD9A19E}">
      <dgm:prSet custT="1"/>
      <dgm:spPr/>
      <dgm:t>
        <a:bodyPr/>
        <a:lstStyle/>
        <a:p>
          <a:r>
            <a:rPr lang="ru-RU" sz="2400" b="1" dirty="0" smtClean="0">
              <a:solidFill>
                <a:srgbClr val="FF3300"/>
              </a:solidFill>
            </a:rPr>
            <a:t>Опора педагогического процесса</a:t>
          </a:r>
          <a:endParaRPr lang="ru-RU" sz="2400" b="1" dirty="0">
            <a:solidFill>
              <a:srgbClr val="FF3300"/>
            </a:solidFill>
          </a:endParaRPr>
        </a:p>
      </dgm:t>
    </dgm:pt>
    <dgm:pt modelId="{B544BE6A-9FE6-4D13-9DCB-8C7CBBA0B876}" type="sibTrans" cxnId="{E8830BD1-B33A-4BC8-997A-D8E3CE44357D}">
      <dgm:prSet/>
      <dgm:spPr/>
      <dgm:t>
        <a:bodyPr/>
        <a:lstStyle/>
        <a:p>
          <a:endParaRPr lang="ru-RU"/>
        </a:p>
      </dgm:t>
    </dgm:pt>
    <dgm:pt modelId="{9916EDE8-B03E-4154-A692-325BB9396C16}" type="parTrans" cxnId="{E8830BD1-B33A-4BC8-997A-D8E3CE44357D}">
      <dgm:prSet/>
      <dgm:spPr/>
      <dgm:t>
        <a:bodyPr/>
        <a:lstStyle/>
        <a:p>
          <a:endParaRPr lang="ru-RU"/>
        </a:p>
      </dgm:t>
    </dgm:pt>
    <dgm:pt modelId="{4D05D0A5-C4F9-4B40-AE5A-0294EC1112E5}" type="pres">
      <dgm:prSet presAssocID="{7E31E8FC-3487-4281-91BA-98997BD6B0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82160B-FF9C-47E5-AD72-F1394C219274}" type="pres">
      <dgm:prSet presAssocID="{5FD25A29-6398-48E8-95CC-21B26E4D7B24}" presName="vertOne" presStyleCnt="0"/>
      <dgm:spPr/>
    </dgm:pt>
    <dgm:pt modelId="{0934C709-725C-4690-AA25-D0147B8F3EFE}" type="pres">
      <dgm:prSet presAssocID="{5FD25A29-6398-48E8-95CC-21B26E4D7B24}" presName="txOne" presStyleLbl="node0" presStyleIdx="0" presStyleCnt="1" custScaleX="93213" custScaleY="24805" custLinFactNeighborX="80" custLinFactNeighborY="-22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BD70AB-9A5B-420D-8D15-2EE10196ACB7}" type="pres">
      <dgm:prSet presAssocID="{5FD25A29-6398-48E8-95CC-21B26E4D7B24}" presName="parTransOne" presStyleCnt="0"/>
      <dgm:spPr/>
    </dgm:pt>
    <dgm:pt modelId="{BB10F789-BC32-46FB-98CE-AF6445F2DE80}" type="pres">
      <dgm:prSet presAssocID="{5FD25A29-6398-48E8-95CC-21B26E4D7B24}" presName="horzOne" presStyleCnt="0"/>
      <dgm:spPr/>
    </dgm:pt>
    <dgm:pt modelId="{D844553B-122A-439E-8998-56E378A968B9}" type="pres">
      <dgm:prSet presAssocID="{B9F33761-2B94-42AC-92F9-F27327A7FEA8}" presName="vertTwo" presStyleCnt="0"/>
      <dgm:spPr/>
    </dgm:pt>
    <dgm:pt modelId="{DFAC92F5-C265-43E7-841B-6D0C1EB6D902}" type="pres">
      <dgm:prSet presAssocID="{B9F33761-2B94-42AC-92F9-F27327A7FEA8}" presName="txTwo" presStyleLbl="node2" presStyleIdx="0" presStyleCnt="3" custScaleX="108842" custScaleY="22979" custLinFactNeighborX="11385" custLinFactNeighborY="2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A4FD5F-57DC-4B93-BC00-72E062E8A5BA}" type="pres">
      <dgm:prSet presAssocID="{B9F33761-2B94-42AC-92F9-F27327A7FEA8}" presName="horzTwo" presStyleCnt="0"/>
      <dgm:spPr/>
    </dgm:pt>
    <dgm:pt modelId="{87D87BE8-A6CE-455F-A85F-F159596644B4}" type="pres">
      <dgm:prSet presAssocID="{B3AE7D5C-3073-48DD-9A22-E869F54FCAC2}" presName="sibSpaceTwo" presStyleCnt="0"/>
      <dgm:spPr/>
    </dgm:pt>
    <dgm:pt modelId="{A07A65C6-C950-461D-A108-2BD90A6052B9}" type="pres">
      <dgm:prSet presAssocID="{5E720222-B2DA-4A96-ABAF-528C54EE6D0A}" presName="vertTwo" presStyleCnt="0"/>
      <dgm:spPr/>
    </dgm:pt>
    <dgm:pt modelId="{B59ECF79-42FC-428B-A332-5FBA856610EC}" type="pres">
      <dgm:prSet presAssocID="{5E720222-B2DA-4A96-ABAF-528C54EE6D0A}" presName="txTwo" presStyleLbl="node2" presStyleIdx="1" presStyleCnt="3" custScaleX="142886" custScaleY="22979" custLinFactNeighborX="9673" custLinFactNeighborY="24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55B295-E52D-4AC3-A2D9-432E5A0159C2}" type="pres">
      <dgm:prSet presAssocID="{5E720222-B2DA-4A96-ABAF-528C54EE6D0A}" presName="horzTwo" presStyleCnt="0"/>
      <dgm:spPr/>
    </dgm:pt>
    <dgm:pt modelId="{8DA0737D-6D46-4148-88C7-53F64AB6FD77}" type="pres">
      <dgm:prSet presAssocID="{16DD8A41-8A9F-4C1E-88B4-735E13646FCA}" presName="sibSpaceTwo" presStyleCnt="0"/>
      <dgm:spPr/>
    </dgm:pt>
    <dgm:pt modelId="{B9E5D120-E61F-4DD6-BDC7-9FDFA33CF6A1}" type="pres">
      <dgm:prSet presAssocID="{92084F08-67CC-4130-A896-A5B425B2BA43}" presName="vertTwo" presStyleCnt="0"/>
      <dgm:spPr/>
    </dgm:pt>
    <dgm:pt modelId="{50E076A8-E263-4D5F-A5E3-117EEE4CBDDC}" type="pres">
      <dgm:prSet presAssocID="{92084F08-67CC-4130-A896-A5B425B2BA43}" presName="txTwo" presStyleLbl="node2" presStyleIdx="2" presStyleCnt="3" custScaleX="86571" custScaleY="22979" custLinFactNeighborX="-1674" custLinFactNeighborY="327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2276F7-C0FD-4146-A343-CCFFA469A589}" type="pres">
      <dgm:prSet presAssocID="{92084F08-67CC-4130-A896-A5B425B2BA43}" presName="parTransTwo" presStyleCnt="0"/>
      <dgm:spPr/>
    </dgm:pt>
    <dgm:pt modelId="{E3F5F2F1-0848-46A2-AA4A-20F958944F66}" type="pres">
      <dgm:prSet presAssocID="{92084F08-67CC-4130-A896-A5B425B2BA43}" presName="horzTwo" presStyleCnt="0"/>
      <dgm:spPr/>
    </dgm:pt>
    <dgm:pt modelId="{52F33434-CBBF-4C0B-999F-4695CA8FF3E9}" type="pres">
      <dgm:prSet presAssocID="{F9728ADE-7692-4ACC-A133-358BBFD9A19E}" presName="vertThree" presStyleCnt="0"/>
      <dgm:spPr/>
    </dgm:pt>
    <dgm:pt modelId="{8B98F18A-E411-4BCE-AFA9-70D8E3066605}" type="pres">
      <dgm:prSet presAssocID="{F9728ADE-7692-4ACC-A133-358BBFD9A19E}" presName="txThree" presStyleLbl="node3" presStyleIdx="0" presStyleCnt="1" custScaleX="170150" custScaleY="19683" custLinFactX="-30060" custLinFactNeighborX="-100000" custLinFactNeighborY="37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D13667-CDB1-4772-9305-AFB40221652F}" type="pres">
      <dgm:prSet presAssocID="{F9728ADE-7692-4ACC-A133-358BBFD9A19E}" presName="horzThree" presStyleCnt="0"/>
      <dgm:spPr/>
    </dgm:pt>
  </dgm:ptLst>
  <dgm:cxnLst>
    <dgm:cxn modelId="{6FFEB037-F774-4C33-9AB6-5982012715F8}" type="presOf" srcId="{92084F08-67CC-4130-A896-A5B425B2BA43}" destId="{50E076A8-E263-4D5F-A5E3-117EEE4CBDDC}" srcOrd="0" destOrd="0" presId="urn:microsoft.com/office/officeart/2005/8/layout/hierarchy4"/>
    <dgm:cxn modelId="{00CF339B-DCBD-4AFF-8A07-5D35BBDBCC18}" type="presOf" srcId="{5E720222-B2DA-4A96-ABAF-528C54EE6D0A}" destId="{B59ECF79-42FC-428B-A332-5FBA856610EC}" srcOrd="0" destOrd="0" presId="urn:microsoft.com/office/officeart/2005/8/layout/hierarchy4"/>
    <dgm:cxn modelId="{325D4648-76E8-4774-9573-3E191AF630EB}" srcId="{7E31E8FC-3487-4281-91BA-98997BD6B027}" destId="{5FD25A29-6398-48E8-95CC-21B26E4D7B24}" srcOrd="0" destOrd="0" parTransId="{CFD4418B-F2E1-440D-9BF3-20914F4B4D52}" sibTransId="{9D4A9C7C-49E0-41DB-BF3C-DABB26F7A7F2}"/>
    <dgm:cxn modelId="{F00AA907-3842-4203-9566-F34349A7FAB6}" type="presOf" srcId="{F9728ADE-7692-4ACC-A133-358BBFD9A19E}" destId="{8B98F18A-E411-4BCE-AFA9-70D8E3066605}" srcOrd="0" destOrd="0" presId="urn:microsoft.com/office/officeart/2005/8/layout/hierarchy4"/>
    <dgm:cxn modelId="{03F9503B-9163-4EEC-A5DF-CD546520B794}" type="presOf" srcId="{B9F33761-2B94-42AC-92F9-F27327A7FEA8}" destId="{DFAC92F5-C265-43E7-841B-6D0C1EB6D902}" srcOrd="0" destOrd="0" presId="urn:microsoft.com/office/officeart/2005/8/layout/hierarchy4"/>
    <dgm:cxn modelId="{2D505486-7D3B-4FDE-917D-F43FFF01C673}" srcId="{5FD25A29-6398-48E8-95CC-21B26E4D7B24}" destId="{5E720222-B2DA-4A96-ABAF-528C54EE6D0A}" srcOrd="1" destOrd="0" parTransId="{7D9FC948-D67C-47DB-8890-E4C437E08786}" sibTransId="{16DD8A41-8A9F-4C1E-88B4-735E13646FCA}"/>
    <dgm:cxn modelId="{878FB173-B1C3-4E53-92C2-B115E4433FF5}" type="presOf" srcId="{5FD25A29-6398-48E8-95CC-21B26E4D7B24}" destId="{0934C709-725C-4690-AA25-D0147B8F3EFE}" srcOrd="0" destOrd="0" presId="urn:microsoft.com/office/officeart/2005/8/layout/hierarchy4"/>
    <dgm:cxn modelId="{E48DAEB0-B155-444D-8163-61781FBEECC9}" srcId="{5FD25A29-6398-48E8-95CC-21B26E4D7B24}" destId="{92084F08-67CC-4130-A896-A5B425B2BA43}" srcOrd="2" destOrd="0" parTransId="{B718B328-BA7A-4E2D-AF7B-CF976366F146}" sibTransId="{61491F74-F067-401C-9B8D-B3F5281EE268}"/>
    <dgm:cxn modelId="{59B41362-6C18-4B6F-8CD7-FC37E2CE4F76}" srcId="{5FD25A29-6398-48E8-95CC-21B26E4D7B24}" destId="{B9F33761-2B94-42AC-92F9-F27327A7FEA8}" srcOrd="0" destOrd="0" parTransId="{BC7BE2F2-8211-4474-A286-91EDA13E4250}" sibTransId="{B3AE7D5C-3073-48DD-9A22-E869F54FCAC2}"/>
    <dgm:cxn modelId="{E8830BD1-B33A-4BC8-997A-D8E3CE44357D}" srcId="{92084F08-67CC-4130-A896-A5B425B2BA43}" destId="{F9728ADE-7692-4ACC-A133-358BBFD9A19E}" srcOrd="0" destOrd="0" parTransId="{9916EDE8-B03E-4154-A692-325BB9396C16}" sibTransId="{B544BE6A-9FE6-4D13-9DCB-8C7CBBA0B876}"/>
    <dgm:cxn modelId="{5FD3B7E6-CBA4-4ADF-8869-1967EE30F4E5}" type="presOf" srcId="{7E31E8FC-3487-4281-91BA-98997BD6B027}" destId="{4D05D0A5-C4F9-4B40-AE5A-0294EC1112E5}" srcOrd="0" destOrd="0" presId="urn:microsoft.com/office/officeart/2005/8/layout/hierarchy4"/>
    <dgm:cxn modelId="{6D172458-4FE4-46CD-AC28-ADCBD661B80F}" type="presParOf" srcId="{4D05D0A5-C4F9-4B40-AE5A-0294EC1112E5}" destId="{9682160B-FF9C-47E5-AD72-F1394C219274}" srcOrd="0" destOrd="0" presId="urn:microsoft.com/office/officeart/2005/8/layout/hierarchy4"/>
    <dgm:cxn modelId="{458DBEC7-47CB-44FE-8D28-269947ABF354}" type="presParOf" srcId="{9682160B-FF9C-47E5-AD72-F1394C219274}" destId="{0934C709-725C-4690-AA25-D0147B8F3EFE}" srcOrd="0" destOrd="0" presId="urn:microsoft.com/office/officeart/2005/8/layout/hierarchy4"/>
    <dgm:cxn modelId="{D06A3476-2636-48BE-AE66-9DE2F0F3FDC5}" type="presParOf" srcId="{9682160B-FF9C-47E5-AD72-F1394C219274}" destId="{C9BD70AB-9A5B-420D-8D15-2EE10196ACB7}" srcOrd="1" destOrd="0" presId="urn:microsoft.com/office/officeart/2005/8/layout/hierarchy4"/>
    <dgm:cxn modelId="{B15819A7-679E-4B93-A576-9BFC82B9BB43}" type="presParOf" srcId="{9682160B-FF9C-47E5-AD72-F1394C219274}" destId="{BB10F789-BC32-46FB-98CE-AF6445F2DE80}" srcOrd="2" destOrd="0" presId="urn:microsoft.com/office/officeart/2005/8/layout/hierarchy4"/>
    <dgm:cxn modelId="{325D0931-DDFF-4F39-B43A-1B4B530CCEA0}" type="presParOf" srcId="{BB10F789-BC32-46FB-98CE-AF6445F2DE80}" destId="{D844553B-122A-439E-8998-56E378A968B9}" srcOrd="0" destOrd="0" presId="urn:microsoft.com/office/officeart/2005/8/layout/hierarchy4"/>
    <dgm:cxn modelId="{EE54B39B-0A39-4A2D-A5A9-4257222A60CD}" type="presParOf" srcId="{D844553B-122A-439E-8998-56E378A968B9}" destId="{DFAC92F5-C265-43E7-841B-6D0C1EB6D902}" srcOrd="0" destOrd="0" presId="urn:microsoft.com/office/officeart/2005/8/layout/hierarchy4"/>
    <dgm:cxn modelId="{DA9E1958-EC75-4FA5-8897-063D625BFE61}" type="presParOf" srcId="{D844553B-122A-439E-8998-56E378A968B9}" destId="{77A4FD5F-57DC-4B93-BC00-72E062E8A5BA}" srcOrd="1" destOrd="0" presId="urn:microsoft.com/office/officeart/2005/8/layout/hierarchy4"/>
    <dgm:cxn modelId="{B4745573-1B4F-43FE-AC7B-0EDD351E11B0}" type="presParOf" srcId="{BB10F789-BC32-46FB-98CE-AF6445F2DE80}" destId="{87D87BE8-A6CE-455F-A85F-F159596644B4}" srcOrd="1" destOrd="0" presId="urn:microsoft.com/office/officeart/2005/8/layout/hierarchy4"/>
    <dgm:cxn modelId="{CDA9E173-0DC1-4A75-9750-B8B417BE678C}" type="presParOf" srcId="{BB10F789-BC32-46FB-98CE-AF6445F2DE80}" destId="{A07A65C6-C950-461D-A108-2BD90A6052B9}" srcOrd="2" destOrd="0" presId="urn:microsoft.com/office/officeart/2005/8/layout/hierarchy4"/>
    <dgm:cxn modelId="{910F055F-B53E-4851-86BA-2288221C91DB}" type="presParOf" srcId="{A07A65C6-C950-461D-A108-2BD90A6052B9}" destId="{B59ECF79-42FC-428B-A332-5FBA856610EC}" srcOrd="0" destOrd="0" presId="urn:microsoft.com/office/officeart/2005/8/layout/hierarchy4"/>
    <dgm:cxn modelId="{4779F131-95FD-46C9-80F8-E09F89121A90}" type="presParOf" srcId="{A07A65C6-C950-461D-A108-2BD90A6052B9}" destId="{3255B295-E52D-4AC3-A2D9-432E5A0159C2}" srcOrd="1" destOrd="0" presId="urn:microsoft.com/office/officeart/2005/8/layout/hierarchy4"/>
    <dgm:cxn modelId="{9F7B538F-2C1C-4818-AC28-0901ACCC5A90}" type="presParOf" srcId="{BB10F789-BC32-46FB-98CE-AF6445F2DE80}" destId="{8DA0737D-6D46-4148-88C7-53F64AB6FD77}" srcOrd="3" destOrd="0" presId="urn:microsoft.com/office/officeart/2005/8/layout/hierarchy4"/>
    <dgm:cxn modelId="{4FA0C4E1-2586-4B5E-A602-7770E9078670}" type="presParOf" srcId="{BB10F789-BC32-46FB-98CE-AF6445F2DE80}" destId="{B9E5D120-E61F-4DD6-BDC7-9FDFA33CF6A1}" srcOrd="4" destOrd="0" presId="urn:microsoft.com/office/officeart/2005/8/layout/hierarchy4"/>
    <dgm:cxn modelId="{BFAA855A-7A5F-4AE2-BFF4-D31383330519}" type="presParOf" srcId="{B9E5D120-E61F-4DD6-BDC7-9FDFA33CF6A1}" destId="{50E076A8-E263-4D5F-A5E3-117EEE4CBDDC}" srcOrd="0" destOrd="0" presId="urn:microsoft.com/office/officeart/2005/8/layout/hierarchy4"/>
    <dgm:cxn modelId="{0DF1568A-F0A5-4507-B84C-3008C0C14579}" type="presParOf" srcId="{B9E5D120-E61F-4DD6-BDC7-9FDFA33CF6A1}" destId="{352276F7-C0FD-4146-A343-CCFFA469A589}" srcOrd="1" destOrd="0" presId="urn:microsoft.com/office/officeart/2005/8/layout/hierarchy4"/>
    <dgm:cxn modelId="{C8FB26B0-0175-409F-A74E-A77CC118B987}" type="presParOf" srcId="{B9E5D120-E61F-4DD6-BDC7-9FDFA33CF6A1}" destId="{E3F5F2F1-0848-46A2-AA4A-20F958944F66}" srcOrd="2" destOrd="0" presId="urn:microsoft.com/office/officeart/2005/8/layout/hierarchy4"/>
    <dgm:cxn modelId="{2D735C97-CAF8-4423-BC3F-CFBCE5DA55DC}" type="presParOf" srcId="{E3F5F2F1-0848-46A2-AA4A-20F958944F66}" destId="{52F33434-CBBF-4C0B-999F-4695CA8FF3E9}" srcOrd="0" destOrd="0" presId="urn:microsoft.com/office/officeart/2005/8/layout/hierarchy4"/>
    <dgm:cxn modelId="{8F7FEED9-801E-4C01-8406-CC871A64CE4A}" type="presParOf" srcId="{52F33434-CBBF-4C0B-999F-4695CA8FF3E9}" destId="{8B98F18A-E411-4BCE-AFA9-70D8E3066605}" srcOrd="0" destOrd="0" presId="urn:microsoft.com/office/officeart/2005/8/layout/hierarchy4"/>
    <dgm:cxn modelId="{2EC7B30B-CC5B-403A-8CF6-A123A3564D28}" type="presParOf" srcId="{52F33434-CBBF-4C0B-999F-4695CA8FF3E9}" destId="{5AD13667-CDB1-4772-9305-AFB40221652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4C709-725C-4690-AA25-D0147B8F3EFE}">
      <dsp:nvSpPr>
        <dsp:cNvPr id="0" name=""/>
        <dsp:cNvSpPr/>
      </dsp:nvSpPr>
      <dsp:spPr>
        <a:xfrm>
          <a:off x="288059" y="432047"/>
          <a:ext cx="7645918" cy="1518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Гуманно-личностный подход к ребёнку</a:t>
          </a:r>
          <a:endParaRPr lang="ru-RU" sz="42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2527" y="476515"/>
        <a:ext cx="7556982" cy="1429298"/>
      </dsp:txXfrm>
    </dsp:sp>
    <dsp:sp modelId="{DFAC92F5-C265-43E7-841B-6D0C1EB6D902}">
      <dsp:nvSpPr>
        <dsp:cNvPr id="0" name=""/>
        <dsp:cNvSpPr/>
      </dsp:nvSpPr>
      <dsp:spPr>
        <a:xfrm>
          <a:off x="216023" y="2664301"/>
          <a:ext cx="2035184" cy="14064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Учитель оптимистически мыслит о детях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257217" y="2705495"/>
        <a:ext cx="1952796" cy="1324083"/>
      </dsp:txXfrm>
    </dsp:sp>
    <dsp:sp modelId="{B59ECF79-42FC-428B-A332-5FBA856610EC}">
      <dsp:nvSpPr>
        <dsp:cNvPr id="0" name=""/>
        <dsp:cNvSpPr/>
      </dsp:nvSpPr>
      <dsp:spPr>
        <a:xfrm>
          <a:off x="2376263" y="2664301"/>
          <a:ext cx="2671757" cy="14064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Учитель подходит к детям как к самостоятельным субъектам учения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2417457" y="2705495"/>
        <a:ext cx="2589369" cy="1324083"/>
      </dsp:txXfrm>
    </dsp:sp>
    <dsp:sp modelId="{50E076A8-E263-4D5F-A5E3-117EEE4CBDDC}">
      <dsp:nvSpPr>
        <dsp:cNvPr id="0" name=""/>
        <dsp:cNvSpPr/>
      </dsp:nvSpPr>
      <dsp:spPr>
        <a:xfrm>
          <a:off x="5184583" y="2664296"/>
          <a:ext cx="2754302" cy="140647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</a:rPr>
            <a:t>Учитель помогает обрести ребёнку свой личностный смысл, личностную значимость учения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5225777" y="2705490"/>
        <a:ext cx="2671914" cy="1324083"/>
      </dsp:txXfrm>
    </dsp:sp>
    <dsp:sp modelId="{8B98F18A-E411-4BCE-AFA9-70D8E3066605}">
      <dsp:nvSpPr>
        <dsp:cNvPr id="0" name=""/>
        <dsp:cNvSpPr/>
      </dsp:nvSpPr>
      <dsp:spPr>
        <a:xfrm>
          <a:off x="2592287" y="4608510"/>
          <a:ext cx="3181553" cy="12047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3300"/>
              </a:solidFill>
            </a:rPr>
            <a:t>Опора педагогического процесса</a:t>
          </a:r>
          <a:endParaRPr lang="ru-RU" sz="2400" b="1" kern="1200" dirty="0">
            <a:solidFill>
              <a:srgbClr val="FF3300"/>
            </a:solidFill>
          </a:endParaRPr>
        </a:p>
      </dsp:txBody>
      <dsp:txXfrm>
        <a:off x="2627572" y="4643795"/>
        <a:ext cx="3110983" cy="1134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00400"/>
            <a:ext cx="9144000" cy="609600"/>
          </a:xfrm>
        </p:spPr>
        <p:txBody>
          <a:bodyPr/>
          <a:lstStyle>
            <a:lvl1pPr algn="ctr"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0"/>
            <a:ext cx="9144000" cy="381000"/>
          </a:xfrm>
        </p:spPr>
        <p:txBody>
          <a:bodyPr/>
          <a:lstStyle>
            <a:lvl1pPr marL="0" indent="0"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093417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1066800"/>
            <a:ext cx="209550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1066800"/>
            <a:ext cx="6134100" cy="5105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189210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83820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086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377190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42687"/>
      </p:ext>
    </p:extLst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AC8DC43-2396-4B90-8786-3C400811DF7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D8BA2C7-B86C-4ECB-A62C-B89407FD84A9}" type="slidenum">
              <a:rPr lang="ru-RU" smtClean="0">
                <a:solidFill>
                  <a:srgbClr val="94C600"/>
                </a:solidFill>
              </a:rPr>
              <a:pPr/>
              <a:t>‹#›</a:t>
            </a:fld>
            <a:endParaRPr lang="ru-RU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443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068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45090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252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93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689035"/>
      </p:ext>
    </p:extLst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123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6154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90774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72466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571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DC43-2396-4B90-8786-3C400811DF7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33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5805147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4749193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236450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769310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0806310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066800"/>
            <a:ext cx="838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8382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KabobBlack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KabobBlack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KabobBlack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KabobBlack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KabobBlack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KabobBlack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KabobBlack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KabobBlack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35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350000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350000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350000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350000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350000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350000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350000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350000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 cstate="email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C1DE091-47F7-4428-9EDE-81A0DFCA6BA9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08670377-324E-438E-B5FE-7D163F6B95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AC8DC43-2396-4B90-8786-3C400811DF74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D8BA2C7-B86C-4ECB-A62C-B89407FD8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638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5399" y="200897"/>
            <a:ext cx="151216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60"/>
              </a:lnSpc>
            </a:pPr>
            <a:r>
              <a:rPr lang="ru-RU" b="1" dirty="0" smtClean="0">
                <a:solidFill>
                  <a:prstClr val="white"/>
                </a:solidFill>
              </a:rPr>
              <a:t>Губашева</a:t>
            </a:r>
          </a:p>
          <a:p>
            <a:pPr>
              <a:lnSpc>
                <a:spcPts val="2160"/>
              </a:lnSpc>
            </a:pPr>
            <a:r>
              <a:rPr lang="ru-RU" b="1" dirty="0" smtClean="0">
                <a:solidFill>
                  <a:prstClr val="white"/>
                </a:solidFill>
              </a:rPr>
              <a:t>Галина</a:t>
            </a:r>
          </a:p>
          <a:p>
            <a:pPr>
              <a:lnSpc>
                <a:spcPts val="2160"/>
              </a:lnSpc>
            </a:pPr>
            <a:r>
              <a:rPr lang="ru-RU" b="1" dirty="0" smtClean="0">
                <a:solidFill>
                  <a:prstClr val="white"/>
                </a:solidFill>
              </a:rPr>
              <a:t>Петровна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7005" y="1319796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 высшей категории</a:t>
            </a:r>
            <a:endParaRPr lang="ru-RU" sz="1400" b="1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2636912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специальное образовательное учреждение для обучающихся, воспитанников с ограниченными возможностями здоровья «Специальная (коррекционная) общеобразовательная школа-интернат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VII-VIII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вида»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Электросталь, Московской области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631" y="1689128"/>
            <a:ext cx="3960440" cy="354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«Гуманно-личностная технология Ш.А. Амонашвили».</a:t>
            </a:r>
          </a:p>
          <a:p>
            <a:pPr algn="ctr"/>
            <a:endParaRPr lang="ru-RU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Электросталь,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2012-2013 год.</a:t>
            </a:r>
            <a:endParaRPr lang="ru-RU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DCIM\104_PANA\P10401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0896"/>
            <a:ext cx="1834692" cy="1931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42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568952" cy="6104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700"/>
              </a:lnSpc>
            </a:pPr>
            <a:r>
              <a:rPr lang="ru-RU" sz="5400" b="1" spc="50" dirty="0" smtClean="0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Особенности методики</a:t>
            </a:r>
            <a:endParaRPr lang="ru-RU" sz="5400" b="1" cap="none" spc="50" dirty="0">
              <a:ln w="11430"/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44824"/>
            <a:ext cx="8352928" cy="4094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гуманизм: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искусство любви к детям, детское счастье, свобода выбора, радость познания:</a:t>
            </a:r>
          </a:p>
          <a:p>
            <a:pPr>
              <a:lnSpc>
                <a:spcPts val="26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индивидуальный подход: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изучение личности, развитие способностей, углубление в себя, педагогика успеха;</a:t>
            </a:r>
          </a:p>
          <a:p>
            <a:pPr>
              <a:lnSpc>
                <a:spcPts val="26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мастерство общения: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закон взаимности, гласность, его величество - вопрос, атмосфера романтики;</a:t>
            </a:r>
          </a:p>
          <a:p>
            <a:pPr>
              <a:lnSpc>
                <a:spcPts val="26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резервы семейной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педагогики;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600"/>
              </a:lnSpc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учебная деятельность: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приемы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материализации процессов чтения и письма, литературное творчество детей.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1709824723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568952" cy="12765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000"/>
              </a:lnSpc>
            </a:pPr>
            <a:r>
              <a:rPr lang="ru-RU" sz="4200" b="1" spc="50" dirty="0" smtClean="0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Основные установки учителя гуманного педагогического процесса</a:t>
            </a:r>
            <a:endParaRPr lang="ru-RU" sz="4200" b="1" cap="none" spc="50" dirty="0">
              <a:ln w="11430"/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34018" y="1793057"/>
            <a:ext cx="3996444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12373"/>
                </a:solidFill>
              </a:rPr>
              <a:t>Опоры </a:t>
            </a:r>
            <a:r>
              <a:rPr lang="ru-RU" b="1" dirty="0">
                <a:solidFill>
                  <a:srgbClr val="512373"/>
                </a:solidFill>
              </a:rPr>
              <a:t>в </a:t>
            </a:r>
            <a:r>
              <a:rPr lang="ru-RU" b="1" dirty="0" smtClean="0">
                <a:solidFill>
                  <a:srgbClr val="512373"/>
                </a:solidFill>
              </a:rPr>
              <a:t>ребенке</a:t>
            </a:r>
            <a:endParaRPr lang="ru-RU" b="1" dirty="0">
              <a:solidFill>
                <a:srgbClr val="512373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стремление к </a:t>
            </a:r>
            <a:r>
              <a:rPr lang="ru-RU" dirty="0" smtClean="0"/>
              <a:t>развитию,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стремление </a:t>
            </a:r>
            <a:r>
              <a:rPr lang="ru-RU" dirty="0"/>
              <a:t>к взрослению,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стремление </a:t>
            </a:r>
            <a:r>
              <a:rPr lang="ru-RU" dirty="0"/>
              <a:t>к </a:t>
            </a:r>
            <a:r>
              <a:rPr lang="ru-RU" dirty="0" smtClean="0"/>
              <a:t>свободе.</a:t>
            </a:r>
            <a:endParaRPr lang="ru-RU" dirty="0"/>
          </a:p>
          <a:p>
            <a:endParaRPr lang="ru-RU" sz="300" dirty="0" smtClean="0"/>
          </a:p>
          <a:p>
            <a:endParaRPr lang="ru-RU" sz="300" dirty="0"/>
          </a:p>
          <a:p>
            <a:endParaRPr lang="ru-RU" sz="300" dirty="0"/>
          </a:p>
          <a:p>
            <a:r>
              <a:rPr lang="ru-RU" b="1" dirty="0" smtClean="0">
                <a:solidFill>
                  <a:srgbClr val="AC4600"/>
                </a:solidFill>
              </a:rPr>
              <a:t>Личностные </a:t>
            </a:r>
            <a:r>
              <a:rPr lang="ru-RU" b="1" dirty="0">
                <a:solidFill>
                  <a:srgbClr val="AC4600"/>
                </a:solidFill>
              </a:rPr>
              <a:t>качества </a:t>
            </a:r>
            <a:r>
              <a:rPr lang="ru-RU" b="1" dirty="0" smtClean="0">
                <a:solidFill>
                  <a:srgbClr val="AC4600"/>
                </a:solidFill>
              </a:rPr>
              <a:t>учителя</a:t>
            </a:r>
            <a:endParaRPr lang="ru-RU" b="1" dirty="0">
              <a:solidFill>
                <a:srgbClr val="AC4600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доброта</a:t>
            </a:r>
            <a:r>
              <a:rPr lang="ru-RU" dirty="0"/>
              <a:t>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откровенность </a:t>
            </a:r>
            <a:r>
              <a:rPr lang="ru-RU" dirty="0"/>
              <a:t>и искренность,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 smtClean="0"/>
              <a:t>преданность</a:t>
            </a:r>
            <a:r>
              <a:rPr lang="ru-RU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34018" y="4305595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</a:rPr>
              <a:t>Законы учителя</a:t>
            </a:r>
            <a:endParaRPr lang="ru-RU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</a:rPr>
              <a:t>любить </a:t>
            </a:r>
            <a:r>
              <a:rPr lang="ru-RU" dirty="0">
                <a:solidFill>
                  <a:srgbClr val="000000"/>
                </a:solidFill>
              </a:rPr>
              <a:t>ребенка,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</a:rPr>
              <a:t>понимать </a:t>
            </a:r>
            <a:r>
              <a:rPr lang="ru-RU" dirty="0">
                <a:solidFill>
                  <a:srgbClr val="000000"/>
                </a:solidFill>
              </a:rPr>
              <a:t>ребенка,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</a:rPr>
              <a:t>восполняться </a:t>
            </a:r>
            <a:r>
              <a:rPr lang="ru-RU" dirty="0">
                <a:solidFill>
                  <a:srgbClr val="000000"/>
                </a:solidFill>
              </a:rPr>
              <a:t>оптимизмом к </a:t>
            </a:r>
            <a:r>
              <a:rPr lang="ru-RU" dirty="0" smtClean="0">
                <a:solidFill>
                  <a:srgbClr val="000000"/>
                </a:solidFill>
              </a:rPr>
              <a:t>ребенку.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2878" y="1793057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Руководящие </a:t>
            </a:r>
            <a:r>
              <a:rPr lang="ru-RU" b="1" dirty="0">
                <a:solidFill>
                  <a:srgbClr val="C00000"/>
                </a:solidFill>
              </a:rPr>
              <a:t>принципы учителя 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</a:rPr>
              <a:t>принцип </a:t>
            </a:r>
            <a:r>
              <a:rPr lang="ru-RU" dirty="0">
                <a:solidFill>
                  <a:srgbClr val="000000"/>
                </a:solidFill>
              </a:rPr>
              <a:t>очеловечивания среды вокруг ребенка,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</a:rPr>
              <a:t>принцип </a:t>
            </a:r>
            <a:r>
              <a:rPr lang="ru-RU" dirty="0">
                <a:solidFill>
                  <a:srgbClr val="000000"/>
                </a:solidFill>
              </a:rPr>
              <a:t>уважения личности ребенка,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</a:rPr>
              <a:t>принцип </a:t>
            </a:r>
            <a:r>
              <a:rPr lang="ru-RU" dirty="0">
                <a:solidFill>
                  <a:srgbClr val="000000"/>
                </a:solidFill>
              </a:rPr>
              <a:t>терпения в становлении </a:t>
            </a:r>
            <a:r>
              <a:rPr lang="ru-RU" dirty="0" smtClean="0">
                <a:solidFill>
                  <a:srgbClr val="000000"/>
                </a:solidFill>
              </a:rPr>
              <a:t>ребенка.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878" y="4167096"/>
            <a:ext cx="41811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3300"/>
                </a:solidFill>
              </a:rPr>
              <a:t>Заповеди учителю</a:t>
            </a:r>
            <a:endParaRPr lang="ru-RU" b="1" dirty="0">
              <a:solidFill>
                <a:srgbClr val="00330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</a:rPr>
              <a:t>верить </a:t>
            </a:r>
            <a:r>
              <a:rPr lang="ru-RU" dirty="0">
                <a:solidFill>
                  <a:srgbClr val="000000"/>
                </a:solidFill>
              </a:rPr>
              <a:t>в безграничность ребенка,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</a:rPr>
              <a:t>верить </a:t>
            </a:r>
            <a:r>
              <a:rPr lang="ru-RU" dirty="0">
                <a:solidFill>
                  <a:srgbClr val="000000"/>
                </a:solidFill>
              </a:rPr>
              <a:t>в свои педагогические способности,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 smtClean="0">
                <a:solidFill>
                  <a:srgbClr val="000000"/>
                </a:solidFill>
              </a:rPr>
              <a:t>верить </a:t>
            </a:r>
            <a:r>
              <a:rPr lang="ru-RU" dirty="0">
                <a:solidFill>
                  <a:srgbClr val="000000"/>
                </a:solidFill>
              </a:rPr>
              <a:t>в силу гуманного подхода к </a:t>
            </a:r>
            <a:r>
              <a:rPr lang="ru-RU" dirty="0" smtClean="0">
                <a:solidFill>
                  <a:srgbClr val="000000"/>
                </a:solidFill>
              </a:rPr>
              <a:t>ребенку.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496881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16652"/>
            <a:ext cx="8568952" cy="5924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700"/>
              </a:lnSpc>
            </a:pPr>
            <a:r>
              <a:rPr lang="ru-RU" sz="4800" b="1" spc="50" dirty="0" smtClean="0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Основные правила учителя</a:t>
            </a:r>
            <a:endParaRPr lang="ru-RU" sz="4800" b="1" cap="none" spc="50" dirty="0">
              <a:ln w="11430"/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236" y="1628800"/>
            <a:ext cx="8352928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Проявляйте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живой интерес к жизни ребенка, к его радостям, огорчениям, стремлениям, успехам, неудачам, к его личностным переживаниям; при необходимости содействуйте, помогайте, выражайте ему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«сорадость»,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сочувствие.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    Общайтесь с ребенком как со взрослым, от которого ждут взаимного доверия, уважения, понимания.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•     Делайте день рождения каждого ребенка праздником в классе, высказывайте ему пожелания, преподносите ему в подарок уроки, рисунки, сочинения о нем, давайте ему почувствовать, как его любят, уважают учитель и товарищи, каких успехов они от него ждут.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    Устанавливайте с каждым ребенком личные, доверительные взаимоотношения, вызывайте доверие и искренность ребенка к вам вашей доверительностью и искренностью к нему.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•     Любите смеяться вместе с детьми, веселитесь, играйте, шалите вместе с ними.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    Говорите с детьми спокойным, располагающим к себе голосом и экспрессией.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•     Свою раздражительность поведением ребенка выражайте ноткой намека на то, что вы от него этого не ожидали, что у вас о нем более высокое представление.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    Выражайте живой интерес к увлечениям (хобби) отдельных детей (собирание марок. открыток, составление альбомов и пр.), участвуйте в них. </a:t>
            </a:r>
          </a:p>
        </p:txBody>
      </p:sp>
    </p:spTree>
    <p:extLst>
      <p:ext uri="{BB962C8B-B14F-4D97-AF65-F5344CB8AC3E}">
        <p14:creationId xmlns:p14="http://schemas.microsoft.com/office/powerpoint/2010/main" xmlns="" val="3059063202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16652"/>
            <a:ext cx="8568952" cy="5924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3700"/>
              </a:lnSpc>
            </a:pPr>
            <a:r>
              <a:rPr lang="ru-RU" sz="4800" b="1" spc="50" dirty="0" smtClean="0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Заключение:</a:t>
            </a:r>
            <a:endParaRPr lang="ru-RU" sz="4800" b="1" cap="none" spc="50" dirty="0">
              <a:ln w="11430"/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20840"/>
            <a:ext cx="7848872" cy="1620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512373"/>
                </a:solidFill>
              </a:rPr>
              <a:t>Гуманистический климат школы - важный и самый трудный для реализации. Он требует от педагогов и других специалистов, работающих с детьми, компетентности, преданности детям и поставленной цели, увлеченности и профессиональной гармонии. </a:t>
            </a:r>
            <a:endParaRPr lang="ru-RU" b="1" dirty="0" smtClean="0">
              <a:solidFill>
                <a:srgbClr val="512373"/>
              </a:solidFill>
            </a:endParaRPr>
          </a:p>
          <a:p>
            <a:pPr>
              <a:lnSpc>
                <a:spcPts val="1700"/>
              </a:lnSpc>
            </a:pPr>
            <a:r>
              <a:rPr lang="ru-RU" b="1" dirty="0" smtClean="0">
                <a:solidFill>
                  <a:srgbClr val="512373"/>
                </a:solidFill>
              </a:rPr>
              <a:t>С</a:t>
            </a:r>
            <a:r>
              <a:rPr lang="ru-RU" b="1" dirty="0">
                <a:solidFill>
                  <a:srgbClr val="512373"/>
                </a:solidFill>
              </a:rPr>
              <a:t>. </a:t>
            </a:r>
            <a:r>
              <a:rPr lang="ru-RU" b="1" dirty="0" err="1">
                <a:solidFill>
                  <a:srgbClr val="512373"/>
                </a:solidFill>
              </a:rPr>
              <a:t>Френе</a:t>
            </a:r>
            <a:r>
              <a:rPr lang="ru-RU" b="1" dirty="0">
                <a:solidFill>
                  <a:srgbClr val="512373"/>
                </a:solidFill>
              </a:rPr>
              <a:t> отмечает, что необходимо "понять душу ребенка, его психологию. Каждый выберет свою дорогу, отвечающую индивидуальным склонностям, вкусам и запросам".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356639"/>
            <a:ext cx="7560840" cy="2767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b="1" dirty="0">
                <a:solidFill>
                  <a:srgbClr val="002060"/>
                </a:solidFill>
              </a:rPr>
              <a:t>«...Гуманное педагогическое мышление, как вечная истина и как стержень всякого высшего педагогического учения и наследия, таит в себе возможность для постоянного обновления жизни школы, для многогранной творческой деятельности учителя и учительских коллективов... Оно «зажигает искры для рождения разных и новых педагогических систем в зависимости от конкретных исторических, социальных, национальных и экономических условий... Гуманное педагогическое мышление находится в постоянном поиске своего «момента истины», ввиду' чего границы его более расширены, нежели границы соответствующей практики»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(</a:t>
            </a:r>
            <a:r>
              <a:rPr lang="ru-RU" b="1" dirty="0">
                <a:solidFill>
                  <a:srgbClr val="C00000"/>
                </a:solidFill>
              </a:rPr>
              <a:t>Амонашвили Ш.А</a:t>
            </a:r>
            <a:r>
              <a:rPr lang="ru-RU" b="1" dirty="0" smtClean="0">
                <a:solidFill>
                  <a:srgbClr val="C00000"/>
                </a:solidFill>
              </a:rPr>
              <a:t>.)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712938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5536" y="548680"/>
            <a:ext cx="2604691" cy="2845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666865"/>
            <a:ext cx="5343771" cy="10429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700"/>
              </a:lnSpc>
            </a:pP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Гуманно-личностная </a:t>
            </a:r>
          </a:p>
          <a:p>
            <a:pPr algn="ctr">
              <a:lnSpc>
                <a:spcPts val="3700"/>
              </a:lnSpc>
            </a:pP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технология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5573" y="1715890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«Школа жизни»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457887">
            <a:off x="580207" y="4005796"/>
            <a:ext cx="2413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Шалва Александрович Амонашвили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326387">
            <a:off x="3044748" y="2691588"/>
            <a:ext cx="56081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   Амонашвили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Шалва Александрович - академик РАО, известный советский и грузинский педагог - ученый и практик. Разработал и воплотил в своей эксперт ментальной школе педагогику сотрудничества, личностный подход, оригинальные методики обучения языку и математике. Своеобразным итогом, идеолог ей его педагогической деятельности является технология «Школа жизни», изложенная в его «Трактате о начальной ступени образования, построенного принципах гуманно-личностной педагогики». </a:t>
            </a:r>
          </a:p>
        </p:txBody>
      </p:sp>
    </p:spTree>
    <p:extLst>
      <p:ext uri="{BB962C8B-B14F-4D97-AF65-F5344CB8AC3E}">
        <p14:creationId xmlns:p14="http://schemas.microsoft.com/office/powerpoint/2010/main" xmlns="" val="357545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1956" y="836712"/>
            <a:ext cx="3288080" cy="6646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700"/>
              </a:lnSpc>
            </a:pPr>
            <a:r>
              <a:rPr lang="ru-RU" sz="7200" b="1" cap="none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  <a:endParaRPr lang="ru-RU" sz="7200" b="1" cap="none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5850" y="5229200"/>
            <a:ext cx="5760640" cy="568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lnSpc>
                <a:spcPts val="3700"/>
              </a:lnSpc>
            </a:pPr>
            <a:r>
              <a:rPr lang="ru-RU" sz="4000" b="1" cap="none" spc="5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4000" b="1" cap="none" spc="50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35056"/>
            <a:ext cx="8136904" cy="31941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«Школа должна любить ребёнка, тогда он полюбит школу»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37109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568952" cy="10669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700"/>
              </a:lnSpc>
            </a:pPr>
            <a:r>
              <a:rPr lang="ru-RU" sz="4800" b="1" cap="none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Идеи гуманно-личностной педагогики</a:t>
            </a:r>
            <a:endParaRPr lang="ru-RU" sz="4800" b="1" cap="none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0550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Гуманно-личностная </a:t>
            </a:r>
            <a:r>
              <a:rPr lang="ru-RU" b="1" dirty="0">
                <a:solidFill>
                  <a:srgbClr val="002060"/>
                </a:solidFill>
              </a:rPr>
              <a:t>педагогика во главу угла ставит воспитание личности через развитие ее духовного и нравственного потенциала; способствуя раскрытию и созиданию в ребенке черт и качеств благородства. Воспитание человека благородного есть ведущая цель гуманно-личностного образовательного процесса.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Гуманно-личностная </a:t>
            </a:r>
            <a:r>
              <a:rPr lang="ru-RU" b="1" dirty="0">
                <a:solidFill>
                  <a:srgbClr val="002060"/>
                </a:solidFill>
              </a:rPr>
              <a:t>педагогика принимает идеи классической философии и педагогики о том, что ребенок есть явление в земной жизни, он есть носитель своей жизненной миссии и наделен высочайшей энергией духа.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002060"/>
                </a:solidFill>
              </a:rPr>
              <a:t>Гуманно-личностный </a:t>
            </a:r>
            <a:r>
              <a:rPr lang="ru-RU" b="1" dirty="0">
                <a:solidFill>
                  <a:srgbClr val="002060"/>
                </a:solidFill>
              </a:rPr>
              <a:t>образовательный процесс строится на понимании целостности природы ребенка, ее движущих силах, раскрытых и научно обоснованных современной психологией и определяемых нами, как стихийные устремления, страсти личности ребенка в его стремлении к развитию, взрослению, свободе. </a:t>
            </a:r>
          </a:p>
        </p:txBody>
      </p:sp>
    </p:spTree>
    <p:extLst>
      <p:ext uri="{BB962C8B-B14F-4D97-AF65-F5344CB8AC3E}">
        <p14:creationId xmlns:p14="http://schemas.microsoft.com/office/powerpoint/2010/main" xmlns="" val="606551355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568952" cy="10429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700"/>
              </a:lnSpc>
            </a:pPr>
            <a:r>
              <a:rPr lang="ru-RU" sz="72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особенностей образовательного процесса «Школа жизни»</a:t>
            </a:r>
            <a:endParaRPr lang="ru-RU" sz="4000" b="1" cap="none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4139" y="1772816"/>
            <a:ext cx="8352928" cy="4249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состоит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 внутренней преемственности созидательной деятельности Природы и человека-воспитателя.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образовательного процесса в гуманной школе - его целостность, понимаемая как целостность жизни ребенка, устремленного в будущее.</a:t>
            </a:r>
          </a:p>
          <a:p>
            <a:pPr>
              <a:lnSpc>
                <a:spcPts val="18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Третья особенность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касается урока, который рассматривается как аккумулятор,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ведущая форма жизни детей, а не только их учения.</a:t>
            </a:r>
          </a:p>
          <a:p>
            <a:pPr>
              <a:lnSpc>
                <a:spcPts val="18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Четвертая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педагогического процесса и состоит в том, что сотруднические взаимоотношения учителя с детьми становятся его естественным качеством.</a:t>
            </a:r>
          </a:p>
          <a:p>
            <a:pPr>
              <a:lnSpc>
                <a:spcPts val="18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Пятая особенность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гуманного педагогического процесса проявляется в развитии у детей способности к оценочной деятельности при одновременном упразднении школьных отметок, что является залогом успехов детей в учении.</a:t>
            </a:r>
          </a:p>
          <a:p>
            <a:pPr>
              <a:lnSpc>
                <a:spcPts val="1800"/>
              </a:lnSpc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Шестая особенность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"Школы жизни" - в особой, гуманной миссии учителя в ней. "Очеловечивание среды вокруг каждого ребенка, гуманизация социума и самого педагогического процесса есть высшая забота учителя". </a:t>
            </a:r>
          </a:p>
        </p:txBody>
      </p:sp>
    </p:spTree>
    <p:extLst>
      <p:ext uri="{BB962C8B-B14F-4D97-AF65-F5344CB8AC3E}">
        <p14:creationId xmlns:p14="http://schemas.microsoft.com/office/powerpoint/2010/main" xmlns="" val="2466830210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8568952" cy="6104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700"/>
              </a:lnSpc>
            </a:pPr>
            <a:r>
              <a:rPr lang="ru-RU" sz="5400" b="1" spc="50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Целевые ориентации</a:t>
            </a:r>
            <a:endParaRPr lang="ru-RU" sz="5400" b="1" cap="none" spc="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2084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Способствовать становлению, развитию и воспитанию в ребенке благородного человека путем раскрытия его личностных качеств.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Облагораживание души и сердца ребенка.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Развитие и становление познавательных сил ребенка.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Обеспечение условий для расширенного и углубленного объема знаний и умений.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Идеал воспитания - самовоспитание.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2982063469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10849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700"/>
              </a:lnSpc>
            </a:pPr>
            <a:r>
              <a:rPr lang="ru-RU" sz="5400" b="1" spc="50" dirty="0" smtClean="0">
                <a:ln w="1143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Классификационные параметры технологии</a:t>
            </a:r>
            <a:endParaRPr lang="ru-RU" sz="5400" b="1" cap="none" spc="50" dirty="0">
              <a:ln w="11430"/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59560"/>
            <a:ext cx="8280920" cy="4483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уровню применения: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общепедагогическая.</a:t>
            </a:r>
          </a:p>
          <a:p>
            <a:pPr>
              <a:lnSpc>
                <a:spcPts val="1900"/>
              </a:lnSpc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философской основе: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гуманистическая + религиозная.</a:t>
            </a:r>
          </a:p>
          <a:p>
            <a:pPr>
              <a:lnSpc>
                <a:spcPts val="1900"/>
              </a:lnSpc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основному фактору развития: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социогенная + биогенная.</a:t>
            </a:r>
          </a:p>
          <a:p>
            <a:pPr>
              <a:lnSpc>
                <a:spcPts val="1900"/>
              </a:lnSpc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концепции усвоения: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ассоциативно-рефлекторная.</a:t>
            </a:r>
          </a:p>
          <a:p>
            <a:pPr>
              <a:lnSpc>
                <a:spcPts val="1900"/>
              </a:lnSpc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ориентации на личностные структуры: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эмоционально-нравственная.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1900"/>
              </a:lnSpc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характеру содержания: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обучающая + воспитательная, светская с элементами религиозной культуры, гуманитарная, общеобразовательная, человек ориентированная.</a:t>
            </a:r>
          </a:p>
          <a:p>
            <a:pPr>
              <a:lnSpc>
                <a:spcPts val="1900"/>
              </a:lnSpc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типу управления: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система малых групп.</a:t>
            </a:r>
          </a:p>
          <a:p>
            <a:pPr>
              <a:lnSpc>
                <a:spcPts val="1900"/>
              </a:lnSpc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организационным формам: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традиционная классно-урочная с элементами дифференциации и индивидуализации.</a:t>
            </a:r>
          </a:p>
          <a:p>
            <a:pPr>
              <a:lnSpc>
                <a:spcPts val="1900"/>
              </a:lnSpc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подходу к ребенку: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гуманно-личностная, педагогика сотрудничества.</a:t>
            </a:r>
          </a:p>
          <a:p>
            <a:pPr>
              <a:lnSpc>
                <a:spcPts val="1900"/>
              </a:lnSpc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преобладающему методу: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объяснительно-иллюстративная, игровая с элементами проблемности, творчества.</a:t>
            </a:r>
          </a:p>
          <a:p>
            <a:pPr>
              <a:lnSpc>
                <a:spcPts val="1900"/>
              </a:lnSpc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категории обучаемых: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массовая и продвинутая на основе личностного подхода к детям. </a:t>
            </a:r>
          </a:p>
        </p:txBody>
      </p:sp>
    </p:spTree>
    <p:extLst>
      <p:ext uri="{BB962C8B-B14F-4D97-AF65-F5344CB8AC3E}">
        <p14:creationId xmlns:p14="http://schemas.microsoft.com/office/powerpoint/2010/main" xmlns="" val="2086048326"/>
      </p:ext>
    </p:extLst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691409516"/>
              </p:ext>
            </p:extLst>
          </p:nvPr>
        </p:nvGraphicFramePr>
        <p:xfrm>
          <a:off x="467544" y="404664"/>
          <a:ext cx="820891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4603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59632" y="1556792"/>
            <a:ext cx="6408712" cy="93610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Создание культурно-воспитательной среды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755576" y="3068960"/>
            <a:ext cx="3528392" cy="1224136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ru-RU" sz="2000" b="1" dirty="0" smtClean="0"/>
              <a:t>Свободный выбор личностью способов творческой самореализации и её культурное саморазвитие</a:t>
            </a:r>
            <a:endParaRPr lang="ru-RU" sz="2000" b="1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4716016" y="3068960"/>
            <a:ext cx="3564396" cy="1224136"/>
          </a:xfrm>
          <a:prstGeom prst="round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ru-RU" sz="2000" b="1" dirty="0" smtClean="0"/>
              <a:t>Осуществление социально-педагогической защиты, помощи и поддержки каждого ребёнка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5085184"/>
            <a:ext cx="6408712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Адаптация в социуме и жизненном самоопределении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519772" y="2492896"/>
            <a:ext cx="194421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5" idx="3"/>
          </p:cNvCxnSpPr>
          <p:nvPr/>
        </p:nvCxnSpPr>
        <p:spPr>
          <a:xfrm>
            <a:off x="4463988" y="2492896"/>
            <a:ext cx="203422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1"/>
            <a:endCxn id="6" idx="0"/>
          </p:cNvCxnSpPr>
          <p:nvPr/>
        </p:nvCxnSpPr>
        <p:spPr>
          <a:xfrm>
            <a:off x="2519772" y="4293096"/>
            <a:ext cx="208823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1"/>
          </p:cNvCxnSpPr>
          <p:nvPr/>
        </p:nvCxnSpPr>
        <p:spPr>
          <a:xfrm flipH="1">
            <a:off x="4608004" y="4293096"/>
            <a:ext cx="189021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3907" y="332656"/>
            <a:ext cx="791620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900"/>
              </a:lnSpc>
            </a:pP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Модель гуманно-личностной </a:t>
            </a:r>
          </a:p>
          <a:p>
            <a:pPr algn="ctr">
              <a:lnSpc>
                <a:spcPts val="4200"/>
              </a:lnSpc>
            </a:pP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29560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Тема1">
  <a:themeElements>
    <a:clrScheme name="damage_contro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mage_control">
      <a:majorFont>
        <a:latin typeface="KabobBlack"/>
        <a:ea typeface=""/>
        <a:cs typeface=""/>
      </a:majorFont>
      <a:minorFont>
        <a:latin typeface="Eras Bold IT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mage_contro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mage_contro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mage_contro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128</TotalTime>
  <Words>1160</Words>
  <Application>Microsoft Office PowerPoint</Application>
  <PresentationFormat>Экран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Тема1</vt:lpstr>
      <vt:lpstr>Метро</vt:lpstr>
      <vt:lpstr>Sketchbook</vt:lpstr>
      <vt:lpstr>Остин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Алексеевич</dc:creator>
  <cp:lastModifiedBy>Tata</cp:lastModifiedBy>
  <cp:revision>13</cp:revision>
  <dcterms:created xsi:type="dcterms:W3CDTF">2012-01-13T06:32:06Z</dcterms:created>
  <dcterms:modified xsi:type="dcterms:W3CDTF">2012-12-19T10:07:57Z</dcterms:modified>
</cp:coreProperties>
</file>