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1" r:id="rId5"/>
    <p:sldId id="278" r:id="rId6"/>
    <p:sldId id="260" r:id="rId7"/>
    <p:sldId id="262" r:id="rId8"/>
    <p:sldId id="269" r:id="rId9"/>
    <p:sldId id="265" r:id="rId10"/>
    <p:sldId id="268" r:id="rId11"/>
    <p:sldId id="266" r:id="rId12"/>
    <p:sldId id="270" r:id="rId13"/>
    <p:sldId id="279" r:id="rId14"/>
    <p:sldId id="271" r:id="rId15"/>
    <p:sldId id="267" r:id="rId16"/>
    <p:sldId id="272" r:id="rId17"/>
    <p:sldId id="273" r:id="rId18"/>
    <p:sldId id="274" r:id="rId19"/>
    <p:sldId id="275" r:id="rId20"/>
    <p:sldId id="280" r:id="rId21"/>
    <p:sldId id="263" r:id="rId22"/>
    <p:sldId id="276" r:id="rId23"/>
    <p:sldId id="277" r:id="rId24"/>
    <p:sldId id="281" r:id="rId25"/>
    <p:sldId id="28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FD1DB-D4D1-4F13-8872-72D4ED036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8C9F2-81DB-417F-8515-A07EF34C0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13062-BA48-4DC1-9C7C-BFA259B23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76C73-ABB3-42AF-9FBC-8BD9BFDCA1A3}" type="datetimeFigureOut">
              <a:rPr lang="ru-RU"/>
              <a:pPr>
                <a:defRPr/>
              </a:pPr>
              <a:t>03.01.2013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72A06-60D3-4A00-8B15-192EBA932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03674-7672-403B-80D7-5087CAF54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B6459-3E1A-4BEB-835F-17B505BE2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D3A2-C41A-4F71-B841-FF8487526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23BE4-F7EF-4823-8DCE-0864D778C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16880-B389-49DC-BBFA-2F6FBE374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211F3-C62F-4ED3-A304-5373CCB9E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FD216-9C0D-4C6E-88D8-D88AE6C47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68023-7098-411A-82B8-E55172EB4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8B8B2E4-154E-44A3-A9A9-A6B85F0A2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7;&#1083;\&#1057;&#1074;&#1103;&#1097;&#1077;&#1085;&#1085;&#1099;&#1077;%20&#1082;&#1085;&#1080;&#1075;&#1080;\&#1052;&#1091;&#1089;&#1091;&#1083;&#1100;&#1084;&#1072;&#1085;&#1089;&#1082;&#1072;&#1103;%20&#1084;&#1086;&#1083;&#1080;&#1090;&#1074;&#1072;,%20-%20&#1057;&#1091;&#1088;&#1099;%20%20(audiopoisk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search?p=15&amp;ed=1&amp;text=%D0%BA%D0%BE%D1%80%D0%B0%D0%BD&amp;spsite=fake-005-6382563.ru&amp;img_url=zhurnal.lib.ru%2Fimg%2Fs%2Fsudenko_n_n%2Foboroten%2Fkoran.jpg&amp;rpt=simage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590800"/>
            <a:ext cx="6096000" cy="13716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latin typeface="Arial Black" pitchFamily="34" charset="0"/>
              </a:rPr>
              <a:t/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Основы религиозной культуры 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и светской этики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4 класс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5715000" cy="102076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1800" smtClean="0"/>
              <a:t>Муниципальное бюджетное общеобразовательное учреждение «Средняя общеобразовательная школа №2» г. Сосногорска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2841625" y="4743450"/>
            <a:ext cx="4724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/>
              <a:t>Исаева Анжелика Владимировна</a:t>
            </a:r>
          </a:p>
        </p:txBody>
      </p:sp>
      <p:pic>
        <p:nvPicPr>
          <p:cNvPr id="2" name="Мусульманская молитва, - Суры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5000" y="60198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9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4910138"/>
            <a:ext cx="337185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ТИПИТАКА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1" name="Содержимое 3" descr="tripitak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4825" y="838200"/>
            <a:ext cx="4719638" cy="3571875"/>
          </a:xfrm>
        </p:spPr>
      </p:pic>
      <p:pic>
        <p:nvPicPr>
          <p:cNvPr id="12292" name="Рисунок 5" descr="tripitaka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1143000"/>
            <a:ext cx="32575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Буддийские книги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95600" y="1524000"/>
            <a:ext cx="34480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/>
          </p:cNvSpPr>
          <p:nvPr>
            <p:ph type="body" sz="half" idx="1"/>
          </p:nvPr>
        </p:nvSpPr>
        <p:spPr>
          <a:xfrm>
            <a:off x="609600" y="838200"/>
            <a:ext cx="8245475" cy="41878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smtClean="0"/>
              <a:t>Священные книги религий</a:t>
            </a:r>
          </a:p>
        </p:txBody>
      </p:sp>
      <p:graphicFrame>
        <p:nvGraphicFramePr>
          <p:cNvPr id="37008" name="Group 144"/>
          <p:cNvGraphicFramePr>
            <a:graphicFrameLocks noGrp="1"/>
          </p:cNvGraphicFramePr>
          <p:nvPr>
            <p:ph sz="half" idx="2"/>
          </p:nvPr>
        </p:nvGraphicFramePr>
        <p:xfrm>
          <a:off x="395288" y="1628775"/>
          <a:ext cx="8280400" cy="4606924"/>
        </p:xfrm>
        <a:graphic>
          <a:graphicData uri="http://schemas.openxmlformats.org/drawingml/2006/table">
            <a:tbl>
              <a:tblPr/>
              <a:tblGrid>
                <a:gridCol w="1655762"/>
                <a:gridCol w="1655763"/>
                <a:gridCol w="1657350"/>
                <a:gridCol w="1655762"/>
                <a:gridCol w="1655763"/>
              </a:tblGrid>
              <a:tr h="8230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Православная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Исламская культура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Буддийская культура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Иудейская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7397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Название книги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Типитака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8230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Перевод 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Три корзины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мудрости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738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Из каких частей состоит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Три раздела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1482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Содержание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Правила поведения,  притчи и беседы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5" name="Picture 2" descr="C:\Documents and Settings\Владелец\Рабочий стол\baby-angel-cute-wing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52400"/>
            <a:ext cx="8686800" cy="658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КОРАН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6387" name="Рисунок 4" descr="1227814406_koran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990600"/>
            <a:ext cx="257175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Содержимое 3" descr="koran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486150" y="3962400"/>
            <a:ext cx="3709988" cy="2759075"/>
          </a:xfrm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91000" y="1447800"/>
            <a:ext cx="35004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572000" y="465138"/>
            <a:ext cx="3371850" cy="1050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КОРАН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C:\Documents and Settings\Администратор\Рабочий стол\религии\800px-Uthman_Koran-R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" y="1143000"/>
            <a:ext cx="8229600" cy="4505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 descr="C:\Documents and Settings\Администратор\Рабочий стол\религии\494px-Qur'anic_Manuscript_-_3_-_Hijazi_scrip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667000" y="533400"/>
            <a:ext cx="4524375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2" descr="C:\Documents and Settings\Администратор\Рабочий стол\религии\800px-Quran-Mus'haf_Al_Tajwe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0" y="762000"/>
            <a:ext cx="6400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971800" y="685800"/>
            <a:ext cx="3429000" cy="583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sz="half" idx="1"/>
          </p:nvPr>
        </p:nvSpPr>
        <p:spPr>
          <a:xfrm>
            <a:off x="503238" y="762000"/>
            <a:ext cx="8172450" cy="39560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smtClean="0"/>
              <a:t>Священные книги религий</a:t>
            </a:r>
          </a:p>
        </p:txBody>
      </p:sp>
      <p:graphicFrame>
        <p:nvGraphicFramePr>
          <p:cNvPr id="43151" name="Group 143"/>
          <p:cNvGraphicFramePr>
            <a:graphicFrameLocks noGrp="1"/>
          </p:cNvGraphicFramePr>
          <p:nvPr>
            <p:ph sz="half" idx="2"/>
          </p:nvPr>
        </p:nvGraphicFramePr>
        <p:xfrm>
          <a:off x="395288" y="1341438"/>
          <a:ext cx="8291512" cy="5114927"/>
        </p:xfrm>
        <a:graphic>
          <a:graphicData uri="http://schemas.openxmlformats.org/drawingml/2006/table">
            <a:tbl>
              <a:tblPr/>
              <a:tblGrid>
                <a:gridCol w="1658937"/>
                <a:gridCol w="1657350"/>
                <a:gridCol w="1658938"/>
                <a:gridCol w="1657350"/>
                <a:gridCol w="1658937"/>
              </a:tblGrid>
              <a:tr h="822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Православная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Исламская культура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Буддийская культура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Иудейская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820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Название книги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Коран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Типитака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10063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Перевод 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Чтение вслух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Три корзины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мудрости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8190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Из каких частей состоит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114 глав (суры)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Три раздела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164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Содержание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Наставления,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правила,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запреты,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повеления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Правила поведения,  притчи и беседы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/>
              <a:t>ЗАГАДКА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2438400"/>
            <a:ext cx="6400800" cy="2209800"/>
          </a:xfrm>
        </p:spPr>
        <p:txBody>
          <a:bodyPr/>
          <a:lstStyle/>
          <a:p>
            <a:pPr eaLnBrk="1" hangingPunct="1"/>
            <a:r>
              <a:rPr lang="ru-RU" smtClean="0"/>
              <a:t>Не сеялки, а добро сеют,</a:t>
            </a:r>
            <a:br>
              <a:rPr lang="ru-RU" smtClean="0"/>
            </a:br>
            <a:r>
              <a:rPr lang="ru-RU" smtClean="0"/>
              <a:t>Не хлеб, а досыта кормят,</a:t>
            </a:r>
            <a:br>
              <a:rPr lang="ru-RU" smtClean="0"/>
            </a:br>
            <a:r>
              <a:rPr lang="ru-RU" smtClean="0"/>
              <a:t>Без рук, а всё умеют,</a:t>
            </a:r>
            <a:br>
              <a:rPr lang="ru-RU" smtClean="0"/>
            </a:br>
            <a:r>
              <a:rPr lang="ru-RU" smtClean="0"/>
              <a:t>Без ног, а по дорогам водят.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Текст 2"/>
          <p:cNvSpPr>
            <a:spLocks noGrp="1"/>
          </p:cNvSpPr>
          <p:nvPr>
            <p:ph type="body" sz="half" idx="1"/>
          </p:nvPr>
        </p:nvSpPr>
        <p:spPr>
          <a:xfrm>
            <a:off x="990600" y="1981200"/>
            <a:ext cx="7497763" cy="4187825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smtClean="0"/>
              <a:t>ДА, НЕТ, НЕТ, ДА, ДА,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23555" name="Содержимое 3" descr="8209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71600" y="914400"/>
            <a:ext cx="6986588" cy="46482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762000" y="381000"/>
            <a:ext cx="7953375" cy="554831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600" smtClean="0"/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b="1" smtClean="0">
                <a:solidFill>
                  <a:schemeClr val="accent2"/>
                </a:solidFill>
              </a:rPr>
              <a:t>СИНКВЕЙН</a:t>
            </a:r>
          </a:p>
          <a:p>
            <a:pPr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1 - тема  (одно слово - существительное)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2 - описание темы (два прилагательных)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260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3 - действия в рамках этой темы (три    глагола)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260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4 - это фраза, показывающая отношение к теме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/>
              <a:t>5 - слово, которое повторяет суть темы (синоним)</a:t>
            </a:r>
          </a:p>
          <a:p>
            <a:pPr>
              <a:lnSpc>
                <a:spcPct val="80000"/>
              </a:lnSpc>
            </a:pPr>
            <a:endParaRPr lang="ru-RU" sz="2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283575" cy="5399088"/>
          </a:xfrm>
        </p:spPr>
        <p:txBody>
          <a:bodyPr/>
          <a:lstStyle/>
          <a:p>
            <a:pPr algn="ctr">
              <a:lnSpc>
                <a:spcPct val="190000"/>
              </a:lnSpc>
              <a:buFont typeface="Wingdings 2" pitchFamily="18" charset="2"/>
              <a:buNone/>
            </a:pPr>
            <a:r>
              <a:rPr lang="ru-RU" b="1" smtClean="0">
                <a:solidFill>
                  <a:schemeClr val="accent2"/>
                </a:solidFill>
              </a:rPr>
              <a:t>КНИГА</a:t>
            </a:r>
          </a:p>
          <a:p>
            <a:pPr algn="ctr">
              <a:lnSpc>
                <a:spcPct val="190000"/>
              </a:lnSpc>
              <a:buFont typeface="Wingdings 2" pitchFamily="18" charset="2"/>
              <a:buNone/>
            </a:pPr>
            <a:r>
              <a:rPr lang="ru-RU" sz="3000" smtClean="0"/>
              <a:t>священная, древняя</a:t>
            </a:r>
          </a:p>
          <a:p>
            <a:pPr algn="ctr">
              <a:lnSpc>
                <a:spcPct val="190000"/>
              </a:lnSpc>
              <a:buFont typeface="Wingdings 2" pitchFamily="18" charset="2"/>
              <a:buNone/>
            </a:pPr>
            <a:r>
              <a:rPr lang="ru-RU" sz="3000" smtClean="0"/>
              <a:t>помогает, учит, наставляет</a:t>
            </a:r>
          </a:p>
          <a:p>
            <a:pPr algn="ctr">
              <a:lnSpc>
                <a:spcPct val="190000"/>
              </a:lnSpc>
              <a:buFont typeface="Wingdings 2" pitchFamily="18" charset="2"/>
              <a:buNone/>
            </a:pPr>
            <a:r>
              <a:rPr lang="ru-RU" sz="3000" smtClean="0"/>
              <a:t>чтение – лучшее учение</a:t>
            </a:r>
          </a:p>
          <a:p>
            <a:pPr algn="ctr">
              <a:lnSpc>
                <a:spcPct val="190000"/>
              </a:lnSpc>
              <a:buFont typeface="Wingdings 2" pitchFamily="18" charset="2"/>
              <a:buNone/>
            </a:pPr>
            <a:r>
              <a:rPr lang="ru-RU" sz="3000" smtClean="0"/>
              <a:t>мудрость </a:t>
            </a:r>
          </a:p>
          <a:p>
            <a:pPr>
              <a:lnSpc>
                <a:spcPct val="90000"/>
              </a:lnSpc>
            </a:pPr>
            <a:endParaRPr lang="ru-RU" sz="2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Рефлексия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762000" y="1905000"/>
            <a:ext cx="7620000" cy="4525963"/>
          </a:xfrm>
        </p:spPr>
        <p:txBody>
          <a:bodyPr/>
          <a:lstStyle/>
          <a:p>
            <a:pPr algn="just"/>
            <a:r>
              <a:rPr lang="ru-RU" smtClean="0"/>
              <a:t>Что  я сегодня узнал такого, чего не знал ранее?</a:t>
            </a:r>
          </a:p>
          <a:p>
            <a:pPr algn="just"/>
            <a:r>
              <a:rPr lang="ru-RU" smtClean="0"/>
              <a:t>Что было самым трудным на уроке?</a:t>
            </a:r>
          </a:p>
          <a:p>
            <a:pPr algn="just"/>
            <a:r>
              <a:rPr lang="ru-RU" smtClean="0"/>
              <a:t>Что было самым важным на уроке?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7315200" cy="4525963"/>
          </a:xfrm>
        </p:spPr>
        <p:txBody>
          <a:bodyPr/>
          <a:lstStyle/>
          <a:p>
            <a:r>
              <a:rPr lang="ru-RU" smtClean="0"/>
              <a:t>р</a:t>
            </a:r>
            <a:r>
              <a:rPr lang="ru-RU" b="1" smtClean="0"/>
              <a:t>ассказать родителям о священных книгах мировых религий, </a:t>
            </a:r>
          </a:p>
          <a:p>
            <a:r>
              <a:rPr lang="ru-RU" b="1" smtClean="0"/>
              <a:t>найти и оформить высказывания о значении книг в жизни человека.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КНИГИ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181600"/>
          </a:xfrm>
        </p:spPr>
        <p:txBody>
          <a:bodyPr/>
          <a:lstStyle/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интересные 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новые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таинственные 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популярные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мудрые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добрые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познавательные</a:t>
            </a:r>
          </a:p>
          <a:p>
            <a:pPr marL="265176" indent="-265176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/>
              <a:t>умные 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3" descr="Avesta_medi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3400" y="457200"/>
            <a:ext cx="2020888" cy="2743200"/>
          </a:xfrm>
        </p:spPr>
      </p:pic>
      <p:pic>
        <p:nvPicPr>
          <p:cNvPr id="6147" name="Рисунок 5" descr="8974c6c081e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381000"/>
            <a:ext cx="18684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3276600"/>
            <a:ext cx="27146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i-main-pic" descr="Картинка 13 из 6855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9800" y="3200400"/>
            <a:ext cx="24384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7" descr="i?id=37432382&amp;tov=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05400" y="533400"/>
            <a:ext cx="3454400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4" descr="123065.jpe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24200" y="3429000"/>
            <a:ext cx="26273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590800"/>
            <a:ext cx="6096000" cy="13716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Arial Black" pitchFamily="34" charset="0"/>
              </a:rPr>
              <a:t>Священные книги религий мира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1447800"/>
            <a:ext cx="4419600" cy="102076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mtClean="0"/>
              <a:t>19.05.12г.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Вы узнаете:</a:t>
            </a: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 eaLnBrk="1" hangingPunct="1"/>
            <a:r>
              <a:rPr lang="ru-RU" smtClean="0"/>
              <a:t>когда впервые появились священные тексты и как они назывались;</a:t>
            </a:r>
          </a:p>
          <a:p>
            <a:pPr eaLnBrk="1" hangingPunct="1"/>
            <a:r>
              <a:rPr lang="ru-RU" smtClean="0"/>
              <a:t>как был создан священный текст буддистов  Типитака;</a:t>
            </a:r>
          </a:p>
          <a:p>
            <a:pPr eaLnBrk="1" hangingPunct="1"/>
            <a:r>
              <a:rPr lang="ru-RU" smtClean="0"/>
              <a:t>что такое Библия и из чего она состоит;</a:t>
            </a:r>
          </a:p>
          <a:p>
            <a:pPr eaLnBrk="1" hangingPunct="1"/>
            <a:r>
              <a:rPr lang="ru-RU" smtClean="0"/>
              <a:t>священная книга мусульман называется Коран.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9219" name="Содержимое 3" descr="священник читает библию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98775" y="3733800"/>
            <a:ext cx="3609975" cy="2695575"/>
          </a:xfrm>
        </p:spPr>
      </p:pic>
      <p:pic>
        <p:nvPicPr>
          <p:cNvPr id="9220" name="Рисунок 4" descr="читает коран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0" y="1706563"/>
            <a:ext cx="2143125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5" descr="читают тору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75" y="649288"/>
            <a:ext cx="3540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6" descr="буддист с книгой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8788" y="1106488"/>
            <a:ext cx="24701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175200" y="6248400"/>
            <a:ext cx="319044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Православие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8638" y="4429132"/>
            <a:ext cx="319044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Буддизм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67199" y="5000553"/>
            <a:ext cx="319044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Ислам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75201" y="3309278"/>
            <a:ext cx="319044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Иудаизм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4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/>
          </p:cNvSpPr>
          <p:nvPr>
            <p:ph type="body" sz="half" idx="1"/>
          </p:nvPr>
        </p:nvSpPr>
        <p:spPr>
          <a:xfrm>
            <a:off x="503238" y="990600"/>
            <a:ext cx="8101012" cy="43434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smtClean="0"/>
              <a:t>Священные книги    религий</a:t>
            </a:r>
          </a:p>
        </p:txBody>
      </p:sp>
      <p:graphicFrame>
        <p:nvGraphicFramePr>
          <p:cNvPr id="34964" name="Group 148"/>
          <p:cNvGraphicFramePr>
            <a:graphicFrameLocks noGrp="1"/>
          </p:cNvGraphicFramePr>
          <p:nvPr>
            <p:ph sz="half" idx="2"/>
          </p:nvPr>
        </p:nvGraphicFramePr>
        <p:xfrm>
          <a:off x="468313" y="1752600"/>
          <a:ext cx="8207375" cy="4329117"/>
        </p:xfrm>
        <a:graphic>
          <a:graphicData uri="http://schemas.openxmlformats.org/drawingml/2006/table">
            <a:tbl>
              <a:tblPr/>
              <a:tblGrid>
                <a:gridCol w="1641475"/>
                <a:gridCol w="1776412"/>
                <a:gridCol w="1508125"/>
                <a:gridCol w="1539875"/>
                <a:gridCol w="1741488"/>
              </a:tblGrid>
              <a:tr h="822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Православная культура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Исламская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Буддийская культура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Иудейская культура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6349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Название книги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6574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Перевод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6349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Из каких частей состоит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  <a:tr h="15788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Содержание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C9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3" descr="Avesta_medi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914400"/>
            <a:ext cx="2695575" cy="3657600"/>
          </a:xfrm>
        </p:spPr>
      </p:pic>
      <p:pic>
        <p:nvPicPr>
          <p:cNvPr id="11267" name="Рисунок 4" descr="авеста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3571875"/>
            <a:ext cx="251936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5" descr="8974c6c081e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0" y="609600"/>
            <a:ext cx="240665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6" descr="веды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25" y="4143375"/>
            <a:ext cx="31877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</TotalTime>
  <Words>304</Words>
  <Application>Microsoft Office PowerPoint</Application>
  <PresentationFormat>Экран (4:3)</PresentationFormat>
  <Paragraphs>95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Arial Black</vt:lpstr>
      <vt:lpstr>Wingdings 2</vt:lpstr>
      <vt:lpstr>Corbel</vt:lpstr>
      <vt:lpstr>Times New Roman</vt:lpstr>
      <vt:lpstr>Оформление по умолчанию</vt:lpstr>
      <vt:lpstr> Основы религиозной культуры  и светской этики 4 класс</vt:lpstr>
      <vt:lpstr>ЗАГАДКА</vt:lpstr>
      <vt:lpstr>КНИГИ</vt:lpstr>
      <vt:lpstr>Слайд 4</vt:lpstr>
      <vt:lpstr>Священные книги религий мира</vt:lpstr>
      <vt:lpstr>Вы узнаете:</vt:lpstr>
      <vt:lpstr>Слайд 7</vt:lpstr>
      <vt:lpstr>Слайд 8</vt:lpstr>
      <vt:lpstr>Слайд 9</vt:lpstr>
      <vt:lpstr>ТИПИТАКА</vt:lpstr>
      <vt:lpstr>Буддийские книги</vt:lpstr>
      <vt:lpstr>Слайд 12</vt:lpstr>
      <vt:lpstr>Слайд 13</vt:lpstr>
      <vt:lpstr>КОРАН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Рефлексия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revaz</cp:lastModifiedBy>
  <cp:revision>24</cp:revision>
  <cp:lastPrinted>1601-01-01T00:00:00Z</cp:lastPrinted>
  <dcterms:created xsi:type="dcterms:W3CDTF">2012-01-05T18:46:57Z</dcterms:created>
  <dcterms:modified xsi:type="dcterms:W3CDTF">2013-01-03T15:47:29Z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