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257" r:id="rId4"/>
    <p:sldId id="258" r:id="rId5"/>
    <p:sldId id="259" r:id="rId6"/>
    <p:sldId id="345" r:id="rId7"/>
    <p:sldId id="344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6" r:id="rId26"/>
    <p:sldId id="289" r:id="rId27"/>
    <p:sldId id="346" r:id="rId28"/>
    <p:sldId id="290" r:id="rId29"/>
    <p:sldId id="287" r:id="rId30"/>
    <p:sldId id="348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5" r:id="rId42"/>
    <p:sldId id="306" r:id="rId43"/>
    <p:sldId id="307" r:id="rId44"/>
    <p:sldId id="308" r:id="rId45"/>
    <p:sldId id="349" r:id="rId46"/>
    <p:sldId id="311" r:id="rId47"/>
    <p:sldId id="312" r:id="rId48"/>
    <p:sldId id="313" r:id="rId49"/>
    <p:sldId id="314" r:id="rId50"/>
    <p:sldId id="315" r:id="rId51"/>
    <p:sldId id="316" r:id="rId52"/>
    <p:sldId id="319" r:id="rId53"/>
    <p:sldId id="320" r:id="rId54"/>
    <p:sldId id="321" r:id="rId55"/>
    <p:sldId id="322" r:id="rId56"/>
    <p:sldId id="323" r:id="rId57"/>
    <p:sldId id="324" r:id="rId58"/>
    <p:sldId id="341" r:id="rId59"/>
    <p:sldId id="326" r:id="rId60"/>
    <p:sldId id="331" r:id="rId61"/>
    <p:sldId id="332" r:id="rId62"/>
    <p:sldId id="333" r:id="rId63"/>
    <p:sldId id="334" r:id="rId64"/>
    <p:sldId id="337" r:id="rId65"/>
    <p:sldId id="338" r:id="rId66"/>
    <p:sldId id="339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9" autoAdjust="0"/>
    <p:restoredTop sz="86401" autoAdjust="0"/>
  </p:normalViewPr>
  <p:slideViewPr>
    <p:cSldViewPr>
      <p:cViewPr varScale="1">
        <p:scale>
          <a:sx n="49" d="100"/>
          <a:sy n="49" d="100"/>
        </p:scale>
        <p:origin x="-9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D41309-CCE9-49D7-8EF8-AF12C0E5BB1D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340124-73ED-4A9C-A064-E611D5AA6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F1BA31-1417-48D5-BA1D-0A93AEEDD6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C013-C098-494D-9744-974210D769AA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F43D-8337-4ADE-B56B-7494BDE36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2218-78DF-4776-ACC5-34D77B1D032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67891-2E63-4F4B-84B2-E835946E8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FEC42-43AB-4ACA-85AD-7B209E7BD56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60A6-738D-4893-B4D5-D7E54D35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86C5-51EB-4567-AF48-5856B627BD5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9A31-08CF-4D61-B618-0F49D9EA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D115-2A1A-487C-8B87-A2405844E56A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9CF9-DB45-4142-B2D1-BBCBA883A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74F3-A1B1-48E2-BC72-04C5922970E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B8A1-3DF7-4B0A-90CD-5BA0D1D3B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F60B-F9A6-4739-85E6-0E1FB54175E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B147-9901-4944-92B3-63D27817C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2A86-C05D-40DE-BCEB-E0DB45B841D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B5B5-F03B-4383-B367-AED6583F1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0FBF-6483-4420-8465-38A3A92C446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A0CB-19ED-4F89-9C7A-A4DEB522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639-45DC-4CE0-9B2F-B2780D86A94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9A48-4DF1-4C9E-84B1-C29295666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1CFE-003A-4951-B22F-EFBCEF5B8541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4E4F-A2FF-40F2-816F-F4C7EC756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AABE7-EFEF-4AD6-A0B0-F5234F94B861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42B4BF-B617-4692-A64D-C55F1F35A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85813" y="2500313"/>
            <a:ext cx="7772400" cy="1470025"/>
          </a:xfrm>
        </p:spPr>
        <p:txBody>
          <a:bodyPr/>
          <a:lstStyle/>
          <a:p>
            <a:endParaRPr lang="ru-RU" sz="6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7861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/>
          </a:p>
        </p:txBody>
      </p:sp>
      <p:pic>
        <p:nvPicPr>
          <p:cNvPr id="14339" name="Рисунок 3" descr="20   вопрос зна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0"/>
            <a:ext cx="1000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12"/>
          </a:xfrm>
        </p:spPr>
        <p:txBody>
          <a:bodyPr/>
          <a:lstStyle/>
          <a:p>
            <a:r>
              <a:rPr lang="ru-RU" sz="6600" smtClean="0"/>
              <a:t>28</a:t>
            </a:r>
            <a:br>
              <a:rPr lang="ru-RU" sz="6600" smtClean="0"/>
            </a:br>
            <a:r>
              <a:rPr lang="ru-RU" sz="6600" b="1" smtClean="0"/>
              <a:t> Правильный четырехгранник.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188"/>
            <a:ext cx="8229600" cy="539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4286250"/>
          </a:xfrm>
        </p:spPr>
        <p:txBody>
          <a:bodyPr/>
          <a:lstStyle/>
          <a:p>
            <a:r>
              <a:rPr lang="ru-RU" sz="5400" b="1" smtClean="0"/>
              <a:t>Тетраэдр, треугольная пирамида</a:t>
            </a:r>
            <a:r>
              <a:rPr lang="ru-RU" sz="5400" smtClean="0"/>
              <a:t/>
            </a:r>
            <a:br>
              <a:rPr lang="ru-RU" sz="5400" smtClean="0"/>
            </a:br>
            <a:endParaRPr lang="ru-RU" sz="5400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4429125"/>
            <a:ext cx="8229600" cy="16970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32</a:t>
            </a:r>
            <a:br>
              <a:rPr lang="ru-RU" dirty="0" smtClean="0"/>
            </a:br>
            <a:r>
              <a:rPr lang="ru-RU" sz="6000" b="1" dirty="0" smtClean="0"/>
              <a:t>Могут ли иметь равные объемы цилиндр и конус с одинаковыми радиусами и высотами?</a:t>
            </a:r>
            <a:br>
              <a:rPr lang="ru-RU" sz="6000" b="1" dirty="0" smtClean="0"/>
            </a:br>
            <a:endParaRPr lang="ru-RU" b="1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4114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r>
              <a:rPr lang="ru-RU" sz="8000" b="1" smtClean="0"/>
              <a:t>нет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4929188"/>
            <a:ext cx="8229600" cy="11969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37"/>
          </a:xfrm>
        </p:spPr>
        <p:txBody>
          <a:bodyPr/>
          <a:lstStyle/>
          <a:p>
            <a:r>
              <a:rPr lang="ru-RU" sz="8000" smtClean="0"/>
              <a:t>9</a:t>
            </a:r>
            <a:br>
              <a:rPr lang="ru-RU" sz="8000" smtClean="0"/>
            </a:br>
            <a:r>
              <a:rPr lang="ru-RU" sz="8000" smtClean="0"/>
              <a:t> Найдите значение </a:t>
            </a:r>
            <a:r>
              <a:rPr lang="en-US" sz="8000" smtClean="0"/>
              <a:t>cos 45</a:t>
            </a:r>
            <a:r>
              <a:rPr lang="ru-RU" sz="8000" baseline="30000" smtClean="0"/>
              <a:t>о</a:t>
            </a:r>
            <a:r>
              <a:rPr lang="ru-RU" sz="8000" smtClean="0"/>
              <a:t>.</a:t>
            </a:r>
            <a:br>
              <a:rPr lang="ru-RU" sz="8000" smtClean="0"/>
            </a:br>
            <a:endParaRPr lang="ru-RU" sz="8000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8748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188"/>
            <a:ext cx="8229600" cy="539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25"/>
          </a:xfrm>
        </p:spPr>
        <p:txBody>
          <a:bodyPr/>
          <a:lstStyle/>
          <a:p>
            <a:r>
              <a:rPr lang="ru-RU" sz="8800" b="1" i="1" smtClean="0"/>
              <a:t>16</a:t>
            </a:r>
            <a:br>
              <a:rPr lang="ru-RU" sz="8800" b="1" i="1" smtClean="0"/>
            </a:br>
            <a:r>
              <a:rPr lang="ru-RU" sz="8800" b="1" i="1" smtClean="0"/>
              <a:t>Производная числа.</a:t>
            </a:r>
            <a:br>
              <a:rPr lang="ru-RU" sz="8800" b="1" i="1" smtClean="0"/>
            </a:br>
            <a:endParaRPr lang="ru-RU" sz="88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31775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75"/>
            <a:ext cx="8229600" cy="2682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5083175"/>
          </a:xfrm>
        </p:spPr>
        <p:txBody>
          <a:bodyPr/>
          <a:lstStyle/>
          <a:p>
            <a:r>
              <a:rPr lang="ru-RU" smtClean="0"/>
              <a:t>11</a:t>
            </a:r>
            <a:br>
              <a:rPr lang="ru-RU" smtClean="0"/>
            </a:br>
            <a:r>
              <a:rPr lang="ru-RU" sz="7200" b="1" smtClean="0"/>
              <a:t>В чем состоит физический смысл производной?</a:t>
            </a:r>
            <a:br>
              <a:rPr lang="ru-RU" sz="7200" b="1" smtClean="0"/>
            </a:br>
            <a:endParaRPr lang="ru-RU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889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5214938"/>
            <a:ext cx="8229600" cy="9112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r>
              <a:rPr lang="ru-RU" sz="4800" smtClean="0"/>
              <a:t>8</a:t>
            </a:r>
            <a:br>
              <a:rPr lang="ru-RU" sz="4800" smtClean="0"/>
            </a:br>
            <a:r>
              <a:rPr lang="ru-RU" sz="6600" b="1" smtClean="0"/>
              <a:t>Найдите значение</a:t>
            </a:r>
            <a:r>
              <a:rPr lang="en-US" sz="6600" b="1" smtClean="0"/>
              <a:t> tg90</a:t>
            </a:r>
            <a:r>
              <a:rPr lang="ru-RU" sz="6600" b="1" smtClean="0"/>
              <a:t> </a:t>
            </a:r>
            <a:r>
              <a:rPr lang="ru-RU" sz="6600" baseline="30000" smtClean="0"/>
              <a:t>о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13"/>
            <a:ext cx="8229600" cy="1968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00"/>
          </a:xfrm>
        </p:spPr>
        <p:txBody>
          <a:bodyPr/>
          <a:lstStyle/>
          <a:p>
            <a:r>
              <a:rPr lang="ru-RU" sz="4800" u="sng" smtClean="0"/>
              <a:t>19</a:t>
            </a:r>
            <a:r>
              <a:rPr lang="ru-RU" sz="8000" u="sng" smtClean="0"/>
              <a:t/>
            </a:r>
            <a:br>
              <a:rPr lang="ru-RU" sz="8000" u="sng" smtClean="0"/>
            </a:br>
            <a:r>
              <a:rPr lang="ru-RU" sz="6000" b="1" smtClean="0"/>
              <a:t>Действие, обратное дифференцированию</a:t>
            </a:r>
            <a:endParaRPr lang="ru-RU" sz="80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50"/>
            <a:ext cx="8229600" cy="1254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r>
              <a:rPr lang="ru-RU" sz="4800" smtClean="0">
                <a:latin typeface="Arial Black" pitchFamily="34" charset="0"/>
              </a:rPr>
              <a:t>ИНТЕГРИРОВАНИЕ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u="sng" dirty="0" smtClean="0"/>
              <a:t>3</a:t>
            </a:r>
            <a:r>
              <a:rPr lang="ru-RU" sz="8000" u="sng" dirty="0" smtClean="0"/>
              <a:t/>
            </a:r>
            <a:br>
              <a:rPr lang="ru-RU" sz="8000" u="sng" dirty="0" smtClean="0"/>
            </a:br>
            <a:r>
              <a:rPr lang="ru-RU" sz="8000" b="1" dirty="0" smtClean="0"/>
              <a:t>Отношение косинуса к синусу.</a:t>
            </a:r>
            <a:r>
              <a:rPr lang="ru-RU" sz="8000" b="1" u="sng" dirty="0" smtClean="0"/>
              <a:t/>
            </a:r>
            <a:br>
              <a:rPr lang="ru-RU" sz="8000" b="1" u="sng" dirty="0" smtClean="0"/>
            </a:br>
            <a:endParaRPr lang="ru-RU" sz="8000" b="1" u="sng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9461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25"/>
          </a:xfrm>
        </p:spPr>
        <p:txBody>
          <a:bodyPr/>
          <a:lstStyle/>
          <a:p>
            <a:r>
              <a:rPr lang="ru-RU" sz="9600" b="1" smtClean="0"/>
              <a:t>КОТАНГЕНС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57200" y="5500688"/>
            <a:ext cx="8229600" cy="6254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15</a:t>
            </a:r>
            <a:br>
              <a:rPr lang="ru-RU" sz="8000" dirty="0" smtClean="0"/>
            </a:br>
            <a:r>
              <a:rPr lang="ru-RU" sz="8000" b="1" dirty="0" smtClean="0"/>
              <a:t>Производная какой функции равна 1/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?</a:t>
            </a:r>
            <a:br>
              <a:rPr lang="ru-RU" sz="8000" b="1" dirty="0" smtClean="0"/>
            </a:br>
            <a:r>
              <a:rPr lang="ru-RU" sz="8800" i="1" u="sng" dirty="0" smtClean="0"/>
              <a:t/>
            </a:r>
            <a:br>
              <a:rPr lang="ru-RU" sz="8800" i="1" u="sng" dirty="0" smtClean="0"/>
            </a:br>
            <a:endParaRPr lang="ru-RU" sz="7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38"/>
            <a:ext cx="8229600" cy="3397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00"/>
          </a:xfrm>
        </p:spPr>
        <p:txBody>
          <a:bodyPr/>
          <a:lstStyle/>
          <a:p>
            <a:r>
              <a:rPr lang="ru-RU" sz="5400" b="1" smtClean="0"/>
              <a:t>Натуральный логарифм  х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5357813"/>
            <a:ext cx="8229600" cy="7683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ru-RU" sz="6600" u="sng" smtClean="0"/>
              <a:t>20</a:t>
            </a:r>
            <a:r>
              <a:rPr lang="ru-RU" sz="8000" u="sng" smtClean="0"/>
              <a:t/>
            </a:r>
            <a:br>
              <a:rPr lang="ru-RU" sz="8000" u="sng" smtClean="0"/>
            </a:br>
            <a:r>
              <a:rPr lang="ru-RU" sz="8000" b="1" smtClean="0"/>
              <a:t>В чем состоит геометрический смысл интеграла?</a:t>
            </a:r>
            <a:r>
              <a:rPr lang="ru-RU" sz="8000" u="sng" smtClean="0"/>
              <a:t/>
            </a:r>
            <a:br>
              <a:rPr lang="ru-RU" sz="8000" u="sng" smtClean="0"/>
            </a:br>
            <a:endParaRPr lang="ru-RU" sz="8000" u="sng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554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11500" b="1" smtClean="0"/>
              <a:t>Площадь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42875" y="714375"/>
            <a:ext cx="8229600" cy="500063"/>
          </a:xfrm>
        </p:spPr>
        <p:txBody>
          <a:bodyPr/>
          <a:lstStyle/>
          <a:p>
            <a:endParaRPr lang="ru-RU" sz="6600" b="1" smtClean="0"/>
          </a:p>
        </p:txBody>
      </p:sp>
      <p:pic>
        <p:nvPicPr>
          <p:cNvPr id="41986" name="Содержимое 3" descr="картинка-1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3" y="142875"/>
            <a:ext cx="8386762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/>
          <a:lstStyle/>
          <a:p>
            <a:r>
              <a:rPr lang="ru-RU" sz="6600" b="1" u="sng" smtClean="0"/>
              <a:t>21</a:t>
            </a:r>
            <a:br>
              <a:rPr lang="ru-RU" sz="6600" b="1" u="sng" smtClean="0"/>
            </a:br>
            <a:r>
              <a:rPr lang="ru-RU" sz="6600" b="1" smtClean="0"/>
              <a:t>Отношение абсциссы точки на окружности к её ординате называется…</a:t>
            </a: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58908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87"/>
          </a:xfrm>
        </p:spPr>
        <p:txBody>
          <a:bodyPr/>
          <a:lstStyle/>
          <a:p>
            <a:r>
              <a:rPr lang="ru-RU" sz="8000" b="1" smtClean="0"/>
              <a:t>Не существует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4714875"/>
            <a:ext cx="8229600" cy="14112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50"/>
          </a:xfrm>
        </p:spPr>
        <p:txBody>
          <a:bodyPr/>
          <a:lstStyle/>
          <a:p>
            <a:r>
              <a:rPr lang="ru-RU" sz="6600" b="1" smtClean="0"/>
              <a:t>Котангенс 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4857750"/>
            <a:ext cx="8229600" cy="12684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ru-RU" sz="6000" i="1" u="sng" smtClean="0"/>
              <a:t>30</a:t>
            </a:r>
            <a:r>
              <a:rPr lang="ru-RU" sz="7200" i="1" u="sng" smtClean="0"/>
              <a:t/>
            </a:r>
            <a:br>
              <a:rPr lang="ru-RU" sz="7200" i="1" u="sng" smtClean="0"/>
            </a:br>
            <a:r>
              <a:rPr lang="ru-RU" sz="7200" b="1" i="1" smtClean="0"/>
              <a:t>Как находится площадь основания цилиндра?</a:t>
            </a:r>
            <a:r>
              <a:rPr lang="ru-RU" sz="7200" i="1" u="sng" smtClean="0"/>
              <a:t/>
            </a:r>
            <a:br>
              <a:rPr lang="ru-RU" sz="7200" i="1" u="sng" smtClean="0"/>
            </a:br>
            <a:endParaRPr lang="ru-RU" sz="7200" i="1" u="sng" smtClean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6046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r>
              <a:rPr lang="ru-RU" sz="9600" b="1" i="1" smtClean="0"/>
              <a:t>Как площадь круга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50"/>
            <a:ext cx="8229600" cy="1254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sz="5400" u="sng" smtClean="0"/>
              <a:t>23</a:t>
            </a:r>
            <a:r>
              <a:rPr lang="ru-RU" sz="7200" u="sng" smtClean="0"/>
              <a:t/>
            </a:r>
            <a:br>
              <a:rPr lang="ru-RU" sz="7200" u="sng" smtClean="0"/>
            </a:br>
            <a:r>
              <a:rPr lang="ru-RU" sz="7200" b="1" smtClean="0"/>
              <a:t>Сколько существует правильных выпуклых многогранников?</a:t>
            </a:r>
            <a:br>
              <a:rPr lang="ru-RU" sz="7200" b="1" smtClean="0"/>
            </a:br>
            <a:endParaRPr lang="ru-RU" sz="72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75"/>
            <a:ext cx="8229600" cy="2682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00"/>
          </a:xfrm>
        </p:spPr>
        <p:txBody>
          <a:bodyPr/>
          <a:lstStyle/>
          <a:p>
            <a:r>
              <a:rPr lang="ru-RU" sz="11500" b="1" smtClean="0"/>
              <a:t>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50"/>
            <a:ext cx="8229600" cy="1254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7</a:t>
            </a:r>
            <a:br>
              <a:rPr lang="ru-RU" sz="7200" dirty="0" smtClean="0"/>
            </a:br>
            <a:r>
              <a:rPr lang="ru-RU" sz="7200" b="1" dirty="0" smtClean="0"/>
              <a:t>Отношение ординаты точки на окружности к её абсциссе называется…</a:t>
            </a:r>
            <a:endParaRPr lang="ru-RU" sz="7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554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25"/>
          </a:xfrm>
        </p:spPr>
        <p:txBody>
          <a:bodyPr/>
          <a:lstStyle/>
          <a:p>
            <a:r>
              <a:rPr lang="ru-RU" sz="9600" b="1" smtClean="0"/>
              <a:t>ТАНГЕНС</a:t>
            </a: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57200" y="5000625"/>
            <a:ext cx="8229600" cy="11255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/>
          <a:lstStyle/>
          <a:p>
            <a:r>
              <a:rPr lang="ru-RU" sz="8000" b="1" i="1" smtClean="0"/>
              <a:t>22</a:t>
            </a:r>
            <a:br>
              <a:rPr lang="ru-RU" sz="8000" b="1" i="1" smtClean="0"/>
            </a:br>
            <a:r>
              <a:rPr lang="ru-RU" sz="7200" b="1" i="1" smtClean="0"/>
              <a:t>Что называется многогранником?</a:t>
            </a:r>
            <a:r>
              <a:rPr lang="ru-RU" sz="8000" b="1" i="1" smtClean="0"/>
              <a:t/>
            </a:r>
            <a:br>
              <a:rPr lang="ru-RU" sz="8000" b="1" i="1" smtClean="0"/>
            </a:br>
            <a:endParaRPr lang="ru-RU" sz="80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889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r>
              <a:rPr lang="ru-RU" sz="5400" b="1" smtClean="0"/>
              <a:t>ФИГУРА , КОТОРАЯ СОСТОИТ ИЗ МНОГОУГОЛЬНИКОВ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75"/>
            <a:ext cx="8229600" cy="2682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39</a:t>
            </a:r>
            <a:b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Какая фигура получится в осевом сечении цилиндра?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63"/>
            <a:ext cx="8229600" cy="48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15</a:t>
            </a:r>
            <a:br>
              <a:rPr lang="ru-RU" dirty="0" smtClean="0"/>
            </a:br>
            <a:r>
              <a:rPr lang="ru-RU" sz="7300" b="1" dirty="0" smtClean="0"/>
              <a:t>Производная степенной</a:t>
            </a:r>
            <a:br>
              <a:rPr lang="ru-RU" sz="7300" b="1" dirty="0" smtClean="0"/>
            </a:br>
            <a:r>
              <a:rPr lang="ru-RU" sz="7300" b="1" dirty="0" smtClean="0"/>
              <a:t> функции </a:t>
            </a:r>
            <a:r>
              <a:rPr lang="ru-RU" sz="7300" b="1" dirty="0" err="1" smtClean="0"/>
              <a:t>х</a:t>
            </a:r>
            <a:r>
              <a:rPr lang="en-US" sz="7300" b="1" baseline="30000" dirty="0" smtClean="0"/>
              <a:t>n</a:t>
            </a:r>
            <a:r>
              <a:rPr lang="ru-RU" sz="7300" b="1" dirty="0" smtClean="0"/>
              <a:t>.</a:t>
            </a:r>
            <a:br>
              <a:rPr lang="ru-RU" sz="7300" b="1" dirty="0" smtClean="0"/>
            </a:br>
            <a:endParaRPr lang="ru-RU" b="1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12"/>
          </a:xfrm>
        </p:spPr>
        <p:txBody>
          <a:bodyPr/>
          <a:lstStyle/>
          <a:p>
            <a:r>
              <a:rPr lang="ru-RU" sz="8000" smtClean="0"/>
              <a:t>ПРЯМОУГОЛЬНИК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63"/>
            <a:ext cx="8229600" cy="48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b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поверхность шара?</a:t>
            </a:r>
            <a:b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25"/>
          </a:xfrm>
        </p:spPr>
        <p:txBody>
          <a:bodyPr/>
          <a:lstStyle/>
          <a:p>
            <a:r>
              <a:rPr lang="ru-RU" sz="9600" b="1" smtClean="0"/>
              <a:t>СФЕРА</a:t>
            </a: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457200" y="5357813"/>
            <a:ext cx="8229600" cy="7683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b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Осевое сечение конуса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188"/>
            <a:ext cx="8229600" cy="539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487"/>
          </a:xfrm>
        </p:spPr>
        <p:txBody>
          <a:bodyPr/>
          <a:lstStyle/>
          <a:p>
            <a:r>
              <a:rPr lang="ru-RU" sz="9600" smtClean="0"/>
              <a:t>ТРЕУГОЛЬНИК</a:t>
            </a: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57200" y="5286375"/>
            <a:ext cx="8229600" cy="8397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8" name="Содержимое 3" descr="картинка-1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358188" cy="584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37"/>
          </a:xfrm>
        </p:spPr>
        <p:txBody>
          <a:bodyPr/>
          <a:lstStyle/>
          <a:p>
            <a:r>
              <a:rPr lang="ru-RU" smtClean="0"/>
              <a:t>31</a:t>
            </a:r>
            <a:br>
              <a:rPr lang="ru-RU" smtClean="0"/>
            </a:br>
            <a:r>
              <a:rPr lang="ru-RU" smtClean="0"/>
              <a:t> </a:t>
            </a:r>
            <a:r>
              <a:rPr lang="ru-RU" sz="7300" b="1" smtClean="0"/>
              <a:t>Найдите значение  </a:t>
            </a:r>
            <a:r>
              <a:rPr lang="en-US" sz="8800" b="1" smtClean="0"/>
              <a:t>cos</a:t>
            </a:r>
            <a:r>
              <a:rPr lang="ru-RU" sz="8800" b="1" smtClean="0"/>
              <a:t>6</a:t>
            </a:r>
            <a:r>
              <a:rPr lang="en-US" sz="8800" b="1" smtClean="0"/>
              <a:t>0</a:t>
            </a:r>
            <a:r>
              <a:rPr lang="ru-RU" sz="8800" b="1" smtClean="0"/>
              <a:t> </a:t>
            </a:r>
            <a:r>
              <a:rPr lang="ru-RU" sz="8800" b="1" baseline="30000" smtClean="0"/>
              <a:t>о</a:t>
            </a:r>
            <a:r>
              <a:rPr lang="ru-RU" sz="7300" smtClean="0"/>
              <a:t/>
            </a:r>
            <a:br>
              <a:rPr lang="ru-RU" sz="7300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5175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0"/>
          </a:xfrm>
        </p:spPr>
        <p:txBody>
          <a:bodyPr/>
          <a:lstStyle/>
          <a:p>
            <a:r>
              <a:rPr lang="ru-RU" sz="11500" b="1" smtClean="0"/>
              <a:t>1/2</a:t>
            </a:r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457200" y="4929188"/>
            <a:ext cx="8229600" cy="11969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br>
              <a:rPr lang="ru-RU" sz="7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Ученый, изучавший свойства правильных многогранников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3746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0"/>
          </a:xfrm>
        </p:spPr>
        <p:txBody>
          <a:bodyPr/>
          <a:lstStyle/>
          <a:p>
            <a:r>
              <a:rPr lang="ru-RU" sz="9600" b="1" smtClean="0"/>
              <a:t>ПЛАТОН</a:t>
            </a:r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0541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en-US" sz="11500" b="1" smtClean="0"/>
              <a:t>n</a:t>
            </a:r>
            <a:r>
              <a:rPr lang="ru-RU" sz="11500" b="1" smtClean="0"/>
              <a:t> х</a:t>
            </a:r>
            <a:r>
              <a:rPr lang="en-US" sz="11500" b="1" baseline="30000" smtClean="0"/>
              <a:t>n-1</a:t>
            </a:r>
            <a:r>
              <a:rPr lang="ru-RU" sz="11500" smtClean="0"/>
              <a:t/>
            </a:r>
            <a:br>
              <a:rPr lang="ru-RU" sz="11500" smtClean="0"/>
            </a:br>
            <a:endParaRPr lang="ru-RU" sz="11500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3143250"/>
            <a:ext cx="8229600" cy="29829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/>
              <a:t>Абсцисса точки единичной окружности</a:t>
            </a:r>
            <a:endParaRPr lang="ru-RU" sz="6600" b="1" dirty="0"/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0541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37"/>
          </a:xfrm>
        </p:spPr>
        <p:txBody>
          <a:bodyPr/>
          <a:lstStyle/>
          <a:p>
            <a:r>
              <a:rPr lang="ru-RU" sz="9600" b="1" smtClean="0"/>
              <a:t>КОСИНУС</a:t>
            </a:r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457200" y="5357813"/>
            <a:ext cx="8229600" cy="7683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/>
          <a:lstStyle/>
          <a:p>
            <a:r>
              <a:rPr lang="ru-RU" smtClean="0"/>
              <a:t>4</a:t>
            </a:r>
            <a:br>
              <a:rPr lang="ru-RU" smtClean="0"/>
            </a:br>
            <a:r>
              <a:rPr lang="ru-RU" sz="7200" b="1" smtClean="0"/>
              <a:t>Функция, </a:t>
            </a:r>
            <a:br>
              <a:rPr lang="ru-RU" sz="7200" b="1" smtClean="0"/>
            </a:br>
            <a:r>
              <a:rPr lang="ru-RU" sz="7200" b="1" smtClean="0"/>
              <a:t>обратная  косинусу </a:t>
            </a:r>
            <a:r>
              <a:rPr lang="ru-RU" smtClean="0"/>
              <a:t>                                                                             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75"/>
            <a:ext cx="8229600" cy="2682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r>
              <a:rPr lang="ru-RU" sz="7200" b="1" smtClean="0"/>
              <a:t>АРККОСИНУС</a:t>
            </a:r>
          </a:p>
        </p:txBody>
      </p:sp>
      <p:sp>
        <p:nvSpPr>
          <p:cNvPr id="68610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1256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b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/>
              <a:t>Отношение абсциссы точки на окружности к её ординате называется…</a:t>
            </a:r>
            <a: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r>
              <a:rPr lang="ru-RU" sz="9600" smtClean="0"/>
              <a:t>КОТАНГЕНС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63"/>
            <a:ext cx="8229600" cy="48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Сечение шара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554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ru-RU" sz="9600" b="1" smtClean="0"/>
              <a:t>КРУГ</a:t>
            </a:r>
          </a:p>
        </p:txBody>
      </p:sp>
      <p:sp>
        <p:nvSpPr>
          <p:cNvPr id="72706" name="Содержимое 2"/>
          <p:cNvSpPr>
            <a:spLocks noGrp="1"/>
          </p:cNvSpPr>
          <p:nvPr>
            <p:ph idx="1"/>
          </p:nvPr>
        </p:nvSpPr>
        <p:spPr>
          <a:xfrm>
            <a:off x="457200" y="5286375"/>
            <a:ext cx="8229600" cy="8397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b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Производная какой функции равна 1?</a:t>
            </a:r>
            <a:b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50"/>
            <a:ext cx="8229600" cy="12541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r>
              <a:rPr lang="en-US" sz="9600" b="1" smtClean="0"/>
              <a:t>X</a:t>
            </a:r>
            <a:endParaRPr lang="ru-RU" sz="96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188"/>
            <a:ext cx="8229600" cy="539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75"/>
          </a:xfrm>
        </p:spPr>
        <p:txBody>
          <a:bodyPr/>
          <a:lstStyle/>
          <a:p>
            <a:r>
              <a:rPr lang="ru-RU" sz="6000" u="sng" smtClean="0"/>
              <a:t>24</a:t>
            </a:r>
            <a:br>
              <a:rPr lang="ru-RU" sz="6000" u="sng" smtClean="0"/>
            </a:br>
            <a:r>
              <a:rPr lang="ru-RU" sz="6000" b="1" smtClean="0"/>
              <a:t>Какой многогранник изображен на картине Сальвадора Дали «Тайная вечеря»?</a:t>
            </a:r>
            <a:r>
              <a:rPr lang="ru-RU" sz="6000" u="sng" smtClean="0"/>
              <a:t/>
            </a:r>
            <a:br>
              <a:rPr lang="ru-RU" sz="6000" u="sng" smtClean="0"/>
            </a:br>
            <a:endParaRPr lang="ru-RU" sz="6000" u="sng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75"/>
            <a:ext cx="8229600" cy="2682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u="sng" dirty="0" smtClean="0"/>
              <a:t>32</a:t>
            </a:r>
            <a:br>
              <a:rPr lang="ru-RU" sz="6600" u="sng" dirty="0" smtClean="0"/>
            </a:br>
            <a:r>
              <a:rPr lang="ru-RU" sz="6600" b="1" dirty="0" smtClean="0"/>
              <a:t>Могут ли иметь равные объемы цилиндр и конус с одинаковыми радиусами и высотами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75778" name="Содержимое 2"/>
          <p:cNvSpPr>
            <a:spLocks noGrp="1"/>
          </p:cNvSpPr>
          <p:nvPr>
            <p:ph idx="1"/>
          </p:nvPr>
        </p:nvSpPr>
        <p:spPr>
          <a:xfrm>
            <a:off x="457200" y="5500688"/>
            <a:ext cx="8229600" cy="6254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12"/>
          </a:xfrm>
        </p:spPr>
        <p:txBody>
          <a:bodyPr/>
          <a:lstStyle/>
          <a:p>
            <a:r>
              <a:rPr lang="ru-RU" sz="9600" b="1" i="1" smtClean="0"/>
              <a:t>НЕТ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31775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8229600" cy="6286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математики, изучающий свойства синуса, тангенса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6" name="Содержимое 2"/>
          <p:cNvSpPr>
            <a:spLocks noGrp="1"/>
          </p:cNvSpPr>
          <p:nvPr>
            <p:ph idx="1"/>
          </p:nvPr>
        </p:nvSpPr>
        <p:spPr>
          <a:xfrm>
            <a:off x="457200" y="5286375"/>
            <a:ext cx="8229600" cy="8397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5726113"/>
          </a:xfrm>
        </p:spPr>
        <p:txBody>
          <a:bodyPr/>
          <a:lstStyle/>
          <a:p>
            <a:r>
              <a:rPr lang="ru-RU" sz="8000" b="1" smtClean="0"/>
              <a:t>ТРИГОНОМЕТРИЯ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303212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цилиндра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/>
          <a:lstStyle/>
          <a:p>
            <a:r>
              <a:rPr lang="en-US" sz="7200" b="1" smtClean="0"/>
              <a:t>V=H</a:t>
            </a:r>
            <a:r>
              <a:rPr lang="el-GR" sz="7200" b="1" smtClean="0"/>
              <a:t>π</a:t>
            </a:r>
            <a:r>
              <a:rPr lang="en-US" sz="7200" b="1" smtClean="0"/>
              <a:t>R^2 </a:t>
            </a:r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38"/>
            <a:ext cx="8229600" cy="3397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i="1" dirty="0" smtClean="0">
                <a:solidFill>
                  <a:srgbClr val="FF0000"/>
                </a:solidFill>
                <a:latin typeface="+mn-lt"/>
              </a:rPr>
              <a:t>О, сколько нам открытий чудных готовит просвещенья дух</a:t>
            </a:r>
            <a:r>
              <a:rPr lang="ru-RU" sz="5400" b="1" dirty="0" smtClean="0">
                <a:solidFill>
                  <a:srgbClr val="FF0000"/>
                </a:solidFill>
              </a:rPr>
              <a:t>…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303212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/>
              <a:t>ДОДЕКАЭДР</a:t>
            </a:r>
            <a:endParaRPr lang="ru-RU" sz="5400" b="1" dirty="0"/>
          </a:p>
        </p:txBody>
      </p:sp>
      <p:pic>
        <p:nvPicPr>
          <p:cNvPr id="20482" name="Содержимое 3" descr="«&amp;Tcy;&amp;acy;&amp;jcy;&amp;ncy;&amp;acy;&amp;yacy; &amp;vcy;&amp;iecy;&amp;chcy;&amp;iecy;&amp;rcy;&amp;yacy;». &amp;Scy;&amp;acy;&amp;lcy;&amp;softcy;&amp;vcy;&amp;acy;&amp;dcy;&amp;ocy;&amp;rcy; &amp;Dcy;&amp;acy;&amp;lcy;&amp;icy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43000"/>
            <a:ext cx="8501063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/>
          <a:lstStyle/>
          <a:p>
            <a:r>
              <a:rPr lang="ru-RU" smtClean="0"/>
              <a:t>39</a:t>
            </a:r>
            <a:br>
              <a:rPr lang="ru-RU" smtClean="0"/>
            </a:br>
            <a:r>
              <a:rPr lang="ru-RU" sz="6600" b="1" smtClean="0"/>
              <a:t>Какой многогранник не имеет диагоналей?</a:t>
            </a:r>
            <a:br>
              <a:rPr lang="ru-RU" sz="6600" b="1" smtClean="0"/>
            </a:br>
            <a:endParaRPr lang="ru-RU" b="1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r>
              <a:rPr lang="ru-RU" sz="6600" b="1" smtClean="0"/>
              <a:t>тетраэдр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255</Words>
  <Application>Microsoft Office PowerPoint</Application>
  <PresentationFormat>Экран (4:3)</PresentationFormat>
  <Paragraphs>65</Paragraphs>
  <Slides>66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Calibri</vt:lpstr>
      <vt:lpstr>Arial</vt:lpstr>
      <vt:lpstr>Arial Black</vt:lpstr>
      <vt:lpstr>Book Antiqua</vt:lpstr>
      <vt:lpstr>Тема Office</vt:lpstr>
      <vt:lpstr>Слайд 1</vt:lpstr>
      <vt:lpstr>8 Найдите значение tg90 о</vt:lpstr>
      <vt:lpstr>Не существует</vt:lpstr>
      <vt:lpstr>15 Производная степенной  функции хn. </vt:lpstr>
      <vt:lpstr>n хn-1 </vt:lpstr>
      <vt:lpstr>24 Какой многогранник изображен на картине Сальвадора Дали «Тайная вечеря»? </vt:lpstr>
      <vt:lpstr>ДОДЕКАЭДР</vt:lpstr>
      <vt:lpstr>39 Какой многогранник не имеет диагоналей? </vt:lpstr>
      <vt:lpstr>тетраэдр</vt:lpstr>
      <vt:lpstr>28  Правильный четырехгранник.</vt:lpstr>
      <vt:lpstr>Тетраэдр, треугольная пирамида </vt:lpstr>
      <vt:lpstr>32 Могут ли иметь равные объемы цилиндр и конус с одинаковыми радиусами и высотами? </vt:lpstr>
      <vt:lpstr>нет</vt:lpstr>
      <vt:lpstr>9  Найдите значение cos 45о. </vt:lpstr>
      <vt:lpstr>1</vt:lpstr>
      <vt:lpstr>16 Производная числа. </vt:lpstr>
      <vt:lpstr>0</vt:lpstr>
      <vt:lpstr>11 В чем состоит физический смысл производной? </vt:lpstr>
      <vt:lpstr>СКОРОСТЬ</vt:lpstr>
      <vt:lpstr>19 Действие, обратное дифференцированию</vt:lpstr>
      <vt:lpstr>ИНТЕГРИРОВАНИЕ</vt:lpstr>
      <vt:lpstr>3 Отношение косинуса к синусу. </vt:lpstr>
      <vt:lpstr>КОТАНГЕНС</vt:lpstr>
      <vt:lpstr>15 Производная какой функции равна 1/х?  </vt:lpstr>
      <vt:lpstr>Натуральный логарифм  х</vt:lpstr>
      <vt:lpstr>20 В чем состоит геометрический смысл интеграла? </vt:lpstr>
      <vt:lpstr>Слайд 27</vt:lpstr>
      <vt:lpstr>Слайд 28</vt:lpstr>
      <vt:lpstr>21 Отношение абсциссы точки на окружности к её ординате называется…</vt:lpstr>
      <vt:lpstr>Котангенс </vt:lpstr>
      <vt:lpstr>30 Как находится площадь основания цилиндра? </vt:lpstr>
      <vt:lpstr>Как площадь круга</vt:lpstr>
      <vt:lpstr>23 Сколько существует правильных выпуклых многогранников? </vt:lpstr>
      <vt:lpstr>5</vt:lpstr>
      <vt:lpstr>7 Отношение ординаты точки на окружности к её абсциссе называется…</vt:lpstr>
      <vt:lpstr>ТАНГЕНС</vt:lpstr>
      <vt:lpstr>22 Что называется многогранником? </vt:lpstr>
      <vt:lpstr>ФИГУРА , КОТОРАЯ СОСТОИТ ИЗ МНОГОУГОЛЬНИКОВ</vt:lpstr>
      <vt:lpstr>39 Какая фигура получится в осевом сечении цилиндра? </vt:lpstr>
      <vt:lpstr>ПРЯМОУГОЛЬНИК</vt:lpstr>
      <vt:lpstr>40 Как называется поверхность шара? </vt:lpstr>
      <vt:lpstr>СФЕРА</vt:lpstr>
      <vt:lpstr>35 Осевое сечение конуса</vt:lpstr>
      <vt:lpstr>ТРЕУГОЛЬНИК</vt:lpstr>
      <vt:lpstr>Слайд 45</vt:lpstr>
      <vt:lpstr>31  Найдите значение  cos60 о </vt:lpstr>
      <vt:lpstr>1/2</vt:lpstr>
      <vt:lpstr>26 Ученый, изучавший свойства правильных многогранников</vt:lpstr>
      <vt:lpstr>ПЛАТОН</vt:lpstr>
      <vt:lpstr>2 Абсцисса точки единичной окружности</vt:lpstr>
      <vt:lpstr>КОСИНУС</vt:lpstr>
      <vt:lpstr>4 Функция,  обратная  косинусу                                                                                                </vt:lpstr>
      <vt:lpstr>АРККОСИНУС</vt:lpstr>
      <vt:lpstr>6 Отношение абсциссы точки на окружности к её ординате называется… </vt:lpstr>
      <vt:lpstr>КОТАНГЕНС</vt:lpstr>
      <vt:lpstr>38 Сечение шара.</vt:lpstr>
      <vt:lpstr>КРУГ</vt:lpstr>
      <vt:lpstr>18 Производная какой функции равна 1? </vt:lpstr>
      <vt:lpstr>X</vt:lpstr>
      <vt:lpstr>32 Могут ли иметь равные объемы цилиндр и конус с одинаковыми радиусами и высотами?</vt:lpstr>
      <vt:lpstr>НЕТ</vt:lpstr>
      <vt:lpstr>1 Раздел математики, изучающий свойства синуса, тангенса </vt:lpstr>
      <vt:lpstr>ТРИГОНОМЕТРИЯ</vt:lpstr>
      <vt:lpstr>36 Объем цилиндра</vt:lpstr>
      <vt:lpstr>V=HπR^2  </vt:lpstr>
      <vt:lpstr>О, сколько нам открытий чудных готовит просвещенья дух…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Найдите значение 90 о.</dc:title>
  <cp:lastModifiedBy>User</cp:lastModifiedBy>
  <cp:revision>35</cp:revision>
  <dcterms:modified xsi:type="dcterms:W3CDTF">2012-12-23T12:18:45Z</dcterms:modified>
</cp:coreProperties>
</file>