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261" r:id="rId3"/>
    <p:sldId id="317" r:id="rId4"/>
    <p:sldId id="388" r:id="rId5"/>
    <p:sldId id="257" r:id="rId6"/>
    <p:sldId id="258" r:id="rId7"/>
    <p:sldId id="298" r:id="rId8"/>
    <p:sldId id="297" r:id="rId9"/>
    <p:sldId id="260" r:id="rId10"/>
    <p:sldId id="312" r:id="rId11"/>
    <p:sldId id="313" r:id="rId12"/>
    <p:sldId id="315" r:id="rId13"/>
    <p:sldId id="314" r:id="rId14"/>
    <p:sldId id="263" r:id="rId15"/>
    <p:sldId id="311" r:id="rId16"/>
    <p:sldId id="322" r:id="rId17"/>
    <p:sldId id="323" r:id="rId18"/>
    <p:sldId id="393" r:id="rId19"/>
    <p:sldId id="304" r:id="rId20"/>
    <p:sldId id="318" r:id="rId21"/>
    <p:sldId id="307" r:id="rId22"/>
    <p:sldId id="320" r:id="rId23"/>
    <p:sldId id="305" r:id="rId24"/>
    <p:sldId id="284" r:id="rId25"/>
    <p:sldId id="285" r:id="rId26"/>
    <p:sldId id="397" r:id="rId27"/>
    <p:sldId id="286" r:id="rId28"/>
    <p:sldId id="287" r:id="rId29"/>
    <p:sldId id="290" r:id="rId30"/>
    <p:sldId id="327" r:id="rId31"/>
    <p:sldId id="288" r:id="rId32"/>
    <p:sldId id="326" r:id="rId33"/>
    <p:sldId id="289" r:id="rId34"/>
    <p:sldId id="291" r:id="rId35"/>
    <p:sldId id="329" r:id="rId36"/>
    <p:sldId id="383" r:id="rId37"/>
    <p:sldId id="337" r:id="rId38"/>
    <p:sldId id="293" r:id="rId39"/>
    <p:sldId id="334" r:id="rId40"/>
    <p:sldId id="328" r:id="rId41"/>
    <p:sldId id="330" r:id="rId42"/>
    <p:sldId id="331" r:id="rId43"/>
    <p:sldId id="367" r:id="rId44"/>
    <p:sldId id="368" r:id="rId45"/>
    <p:sldId id="370" r:id="rId46"/>
    <p:sldId id="371" r:id="rId47"/>
    <p:sldId id="377" r:id="rId48"/>
    <p:sldId id="372" r:id="rId49"/>
    <p:sldId id="378" r:id="rId50"/>
    <p:sldId id="379" r:id="rId51"/>
    <p:sldId id="380" r:id="rId52"/>
    <p:sldId id="381" r:id="rId53"/>
    <p:sldId id="373" r:id="rId54"/>
    <p:sldId id="374" r:id="rId55"/>
    <p:sldId id="375" r:id="rId56"/>
    <p:sldId id="382" r:id="rId57"/>
    <p:sldId id="376" r:id="rId58"/>
    <p:sldId id="354" r:id="rId59"/>
    <p:sldId id="355" r:id="rId60"/>
    <p:sldId id="356" r:id="rId61"/>
    <p:sldId id="357" r:id="rId62"/>
    <p:sldId id="358" r:id="rId63"/>
    <p:sldId id="359" r:id="rId64"/>
    <p:sldId id="360" r:id="rId65"/>
    <p:sldId id="361" r:id="rId66"/>
    <p:sldId id="362" r:id="rId67"/>
    <p:sldId id="396" r:id="rId68"/>
    <p:sldId id="364" r:id="rId69"/>
    <p:sldId id="365" r:id="rId70"/>
    <p:sldId id="366" r:id="rId71"/>
    <p:sldId id="346" r:id="rId72"/>
    <p:sldId id="347" r:id="rId73"/>
    <p:sldId id="345" r:id="rId74"/>
    <p:sldId id="398" r:id="rId75"/>
    <p:sldId id="349" r:id="rId76"/>
    <p:sldId id="399" r:id="rId77"/>
    <p:sldId id="343" r:id="rId78"/>
    <p:sldId id="352" r:id="rId79"/>
    <p:sldId id="340" r:id="rId80"/>
    <p:sldId id="395" r:id="rId81"/>
    <p:sldId id="386" r:id="rId82"/>
    <p:sldId id="389" r:id="rId83"/>
    <p:sldId id="387" r:id="rId8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5050"/>
    <a:srgbClr val="660066"/>
    <a:srgbClr val="FFCC0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457" autoAdjust="0"/>
    <p:restoredTop sz="94660"/>
  </p:normalViewPr>
  <p:slideViewPr>
    <p:cSldViewPr>
      <p:cViewPr>
        <p:scale>
          <a:sx n="75" d="100"/>
          <a:sy n="75" d="100"/>
        </p:scale>
        <p:origin x="-258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188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B43B2BFB-CE8C-4137-BF71-0FAC6FCB0C31}" type="datetimeFigureOut">
              <a:rPr lang="en-US"/>
              <a:pPr>
                <a:defRPr/>
              </a:pPr>
              <a:t>12/29/2012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734ACCD-7BB1-41E9-80FB-35120CA1A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D01E-E25F-4544-8615-EF2B92F3DBDB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E2276-557D-40AF-B44D-780522A848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0ED13-F677-4540-B5BF-4EB5A47B3F28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2314-F07A-41ED-8D16-DC8204880E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22DD4-383A-48E1-99FE-4171E7E9A885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2F97F-FCFE-4403-A7A0-28353834B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5681-EBFC-4A55-84A8-F6BA71962452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289A0-0E0E-4FA2-B688-8533700E98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91E97-344E-4382-9D91-E4ACE3CA5945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C576B-D010-44E0-AF7A-86765DAF718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DB4AF-F04F-4E42-AAFB-F53EA9E6DF7F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D23C-55BC-4DEA-A530-7EF505DBCE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C6541-4A76-452B-86AE-83B52BE0895C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D1AA6-4477-48D3-B7F7-617FB4F610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C78AF-EF72-44B2-884E-03548FFC8818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33769-93CA-4DC6-B433-DA3B653972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CDC7C-3911-4C6F-A7FC-D1F44EEA67C3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85E8A-EE0A-4F87-9711-287D88BE7E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9755B-3269-4D34-AC8F-EC32E2859ECB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B68F8-2BC2-4C2A-BC9E-C9F833B59C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67CDF-DE46-4BA6-B86F-EFE988250214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DD2F-9C76-46CE-8232-9D9C428CC8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157BA-6D3F-4CC1-800C-16562F5FD601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7B74D-DF81-48C7-B6AB-CAB35968B74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44A26-FACF-402E-82F1-A9652473734D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D391E-06E6-4AE8-8579-49810D1F2E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DBD5-AB67-4AEF-8374-9B5914572E06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B063D-FE22-4297-AF74-639E9EC45B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4CF82-32AB-436A-A7C7-4FEF60B9BAE4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3C07F-FC63-4979-8106-62BD7335D6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F3335C-05B1-443B-9734-4326AF7493E8}" type="datetimeFigureOut">
              <a:rPr lang="ru-RU"/>
              <a:pPr>
                <a:defRPr/>
              </a:pPr>
              <a:t>29.12.2012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259664-8A49-4477-A5E8-D807B1241E0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http://www.alhimik.ru/teleclass/pictures/reshioda-new.gif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9.png"/><Relationship Id="rId7" Type="http://schemas.openxmlformats.org/officeDocument/2006/relationships/image" Target="../media/image8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jpe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Relationship Id="rId9" Type="http://schemas.openxmlformats.org/officeDocument/2006/relationships/image" Target="../media/image1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png"/><Relationship Id="rId4" Type="http://schemas.openxmlformats.org/officeDocument/2006/relationships/image" Target="../media/image1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eg"/><Relationship Id="rId4" Type="http://schemas.openxmlformats.org/officeDocument/2006/relationships/image" Target="../media/image2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9.jpeg"/><Relationship Id="rId5" Type="http://schemas.openxmlformats.org/officeDocument/2006/relationships/image" Target="../media/image248.jpeg"/><Relationship Id="rId4" Type="http://schemas.openxmlformats.org/officeDocument/2006/relationships/image" Target="../media/image24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jpeg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7" Type="http://schemas.openxmlformats.org/officeDocument/2006/relationships/image" Target="../media/image280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278.jpeg"/><Relationship Id="rId4" Type="http://schemas.openxmlformats.org/officeDocument/2006/relationships/image" Target="../media/image27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28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463" y="1146175"/>
            <a:ext cx="7888287" cy="3395663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25" y="2620963"/>
            <a:ext cx="8126413" cy="42132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5786454"/>
            <a:ext cx="692948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©</a:t>
            </a:r>
            <a:r>
              <a:rPr lang="ru-RU" sz="2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МкОУ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СОШ с.Кленовское,2012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42863"/>
            <a:ext cx="9356725" cy="2457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 descr="ионна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363"/>
          <a:stretch>
            <a:fillRect/>
          </a:stretch>
        </p:blipFill>
        <p:spPr>
          <a:xfrm>
            <a:off x="1000125" y="1214438"/>
            <a:ext cx="2219325" cy="1952625"/>
          </a:xfrm>
        </p:spPr>
      </p:pic>
      <p:pic>
        <p:nvPicPr>
          <p:cNvPr id="32779" name="Picture 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63" y="3500438"/>
            <a:ext cx="2012950" cy="2185987"/>
          </a:xfrm>
        </p:spPr>
      </p:pic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4500563" y="2071688"/>
            <a:ext cx="29479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Поваренная соль</a:t>
            </a:r>
          </a:p>
          <a:p>
            <a:pPr algn="ctr"/>
            <a:r>
              <a:rPr lang="en-US" sz="2400"/>
              <a:t>NaCl</a:t>
            </a:r>
          </a:p>
        </p:txBody>
      </p:sp>
      <p:pic>
        <p:nvPicPr>
          <p:cNvPr id="32781" name="Picture 1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214813" y="3500438"/>
            <a:ext cx="3890962" cy="2187575"/>
          </a:xfrm>
        </p:spPr>
      </p:pic>
      <p:sp>
        <p:nvSpPr>
          <p:cNvPr id="9" name="Прямоугольник 8"/>
          <p:cNvSpPr/>
          <p:nvPr/>
        </p:nvSpPr>
        <p:spPr>
          <a:xfrm>
            <a:off x="500034" y="357166"/>
            <a:ext cx="8444193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Ионная кристаллическая </a:t>
            </a: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решетка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 descr="атомна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72188" y="2714625"/>
            <a:ext cx="2219325" cy="1952625"/>
          </a:xfrm>
        </p:spPr>
      </p:pic>
      <p:pic>
        <p:nvPicPr>
          <p:cNvPr id="28674" name="Picture 7" descr="для риты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 l="40039"/>
          <a:stretch>
            <a:fillRect/>
          </a:stretch>
        </p:blipFill>
        <p:spPr>
          <a:xfrm>
            <a:off x="5715000" y="4929188"/>
            <a:ext cx="2695575" cy="1314450"/>
          </a:xfrm>
          <a:ln w="38100" cmpd="dbl">
            <a:solidFill>
              <a:srgbClr val="000000"/>
            </a:solidFill>
          </a:ln>
        </p:spPr>
      </p:pic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6500813" y="2143125"/>
            <a:ext cx="1090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Алмаз</a:t>
            </a:r>
            <a:endParaRPr lang="en-US" sz="2400"/>
          </a:p>
        </p:txBody>
      </p:sp>
      <p:pic>
        <p:nvPicPr>
          <p:cNvPr id="28676" name="Picture 6" descr="к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85750" y="1643063"/>
            <a:ext cx="4929188" cy="5000625"/>
          </a:xfrm>
        </p:spPr>
      </p:pic>
      <p:sp>
        <p:nvSpPr>
          <p:cNvPr id="8" name="Прямоугольник 7"/>
          <p:cNvSpPr/>
          <p:nvPr/>
        </p:nvSpPr>
        <p:spPr>
          <a:xfrm>
            <a:off x="357158" y="285728"/>
            <a:ext cx="8429651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Атомная кристаллическая </a:t>
            </a: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решетка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3203575" cy="2519362"/>
          </a:xfrm>
        </p:spPr>
      </p:pic>
      <p:pic>
        <p:nvPicPr>
          <p:cNvPr id="29698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115050" y="1557338"/>
            <a:ext cx="2849563" cy="2628900"/>
          </a:xfrm>
        </p:spPr>
      </p:pic>
      <p:sp>
        <p:nvSpPr>
          <p:cNvPr id="8" name="Прямоугольник 7"/>
          <p:cNvSpPr/>
          <p:nvPr/>
        </p:nvSpPr>
        <p:spPr>
          <a:xfrm>
            <a:off x="357158" y="285728"/>
            <a:ext cx="8786842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Металлическая кристаллическая </a:t>
            </a: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решетка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3563938" y="2492375"/>
            <a:ext cx="25209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/>
              <a:t>В узлах решётки находятся</a:t>
            </a:r>
            <a:r>
              <a:rPr lang="en-US"/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/>
              <a:t>   </a:t>
            </a:r>
            <a:r>
              <a:rPr lang="ru-RU"/>
              <a:t>атомы и ионы металла</a:t>
            </a:r>
          </a:p>
          <a:p>
            <a:pPr marL="342900" indent="-342900" eaLnBrk="0" hangingPunct="0"/>
            <a:endParaRPr lang="ru-RU"/>
          </a:p>
        </p:txBody>
      </p:sp>
      <p:pic>
        <p:nvPicPr>
          <p:cNvPr id="24582" name="Picture 6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313" y="4314825"/>
            <a:ext cx="40322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 descr="молекулярна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2"/>
          <a:stretch>
            <a:fillRect/>
          </a:stretch>
        </p:blipFill>
        <p:spPr>
          <a:xfrm>
            <a:off x="642938" y="4071938"/>
            <a:ext cx="3162300" cy="1638300"/>
          </a:xfrm>
        </p:spPr>
      </p:pic>
      <p:pic>
        <p:nvPicPr>
          <p:cNvPr id="30722" name="Picture 8" descr="ice0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929188" y="3786188"/>
            <a:ext cx="3549650" cy="2187575"/>
          </a:xfrm>
          <a:ln w="38100" cmpd="dbl">
            <a:solidFill>
              <a:srgbClr val="000000"/>
            </a:solidFill>
          </a:ln>
        </p:spPr>
      </p:pic>
      <p:sp>
        <p:nvSpPr>
          <p:cNvPr id="30723" name="Text Box 12"/>
          <p:cNvSpPr txBox="1">
            <a:spLocks noChangeArrowheads="1"/>
          </p:cNvSpPr>
          <p:nvPr/>
        </p:nvSpPr>
        <p:spPr bwMode="auto">
          <a:xfrm>
            <a:off x="6072188" y="2357438"/>
            <a:ext cx="738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Лёд</a:t>
            </a:r>
            <a:endParaRPr lang="en-US" sz="2400"/>
          </a:p>
        </p:txBody>
      </p:sp>
      <p:pic>
        <p:nvPicPr>
          <p:cNvPr id="30724" name="Picture 11" descr="кристаллическая решетка иод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1214438" y="1857375"/>
            <a:ext cx="2074862" cy="2012950"/>
          </a:xfrm>
        </p:spPr>
      </p:pic>
      <p:sp>
        <p:nvSpPr>
          <p:cNvPr id="9" name="Прямоугольник 8"/>
          <p:cNvSpPr/>
          <p:nvPr/>
        </p:nvSpPr>
        <p:spPr>
          <a:xfrm>
            <a:off x="357158" y="285728"/>
            <a:ext cx="8429651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Молекулярная кристаллическая </a:t>
            </a:r>
          </a:p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</a:rPr>
              <a:t>решетка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4045" y="285728"/>
            <a:ext cx="6975911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Симметрия в кристаллах.</a:t>
            </a:r>
          </a:p>
        </p:txBody>
      </p:sp>
      <p:pic>
        <p:nvPicPr>
          <p:cNvPr id="31746" name="Picture 6" descr="Картинка 5 из 77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068638"/>
            <a:ext cx="25320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7" descr="снежинки"/>
          <p:cNvPicPr>
            <a:picLocks noChangeAspect="1" noChangeArrowheads="1"/>
          </p:cNvPicPr>
          <p:nvPr/>
        </p:nvPicPr>
        <p:blipFill>
          <a:blip r:embed="rId3">
            <a:lum bright="18000" contrast="48000"/>
          </a:blip>
          <a:srcRect/>
          <a:stretch>
            <a:fillRect/>
          </a:stretch>
        </p:blipFill>
        <p:spPr bwMode="auto">
          <a:xfrm>
            <a:off x="4787900" y="1557338"/>
            <a:ext cx="3659188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214438"/>
            <a:ext cx="23002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11"/>
          <p:cNvSpPr txBox="1"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1619г. Иоганн Кеплер обратил внимание на шестерную симметрию снежинок. Он попытался объяснить её тем, что кристаллы построены из мельчайших одинаковых шариков, теснейшим образом присоединённых  друг к другу (вокруг центрального шарика можно вплотную разложить только шесть таких же шариков).</a:t>
            </a:r>
            <a:endParaRPr lang="en-US"/>
          </a:p>
        </p:txBody>
      </p:sp>
      <p:sp>
        <p:nvSpPr>
          <p:cNvPr id="31750" name="Text Box 9"/>
          <p:cNvSpPr txBox="1">
            <a:spLocks noChangeArrowheads="1"/>
          </p:cNvSpPr>
          <p:nvPr/>
        </p:nvSpPr>
        <p:spPr bwMode="auto">
          <a:xfrm>
            <a:off x="0" y="4357688"/>
            <a:ext cx="371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Немецкий математик и </a:t>
            </a:r>
          </a:p>
          <a:p>
            <a:pPr algn="ctr"/>
            <a:r>
              <a:rPr lang="ru-RU"/>
              <a:t>астроном И.Кеплер </a:t>
            </a:r>
            <a:r>
              <a:rPr lang="en-US"/>
              <a:t>1571</a:t>
            </a:r>
            <a:r>
              <a:rPr lang="ru-RU"/>
              <a:t>г</a:t>
            </a:r>
            <a:r>
              <a:rPr lang="en-US"/>
              <a:t>-1630</a:t>
            </a:r>
            <a:r>
              <a:rPr lang="ru-RU"/>
              <a:t>г</a:t>
            </a:r>
            <a:endParaRPr lang="en-US"/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143000"/>
            <a:ext cx="4395788" cy="3295650"/>
          </a:xfrm>
        </p:spPr>
      </p:pic>
      <p:sp>
        <p:nvSpPr>
          <p:cNvPr id="4" name="Прямоугольник 3"/>
          <p:cNvSpPr/>
          <p:nvPr/>
        </p:nvSpPr>
        <p:spPr>
          <a:xfrm>
            <a:off x="1084045" y="285728"/>
            <a:ext cx="6975911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Формирование кристаллов</a:t>
            </a:r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0" y="5380038"/>
            <a:ext cx="91440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 1669г датский геолог, кристаллограф Николаус Стеной  сформулировал  понятия о формировании кристаллов: «Рост кристалла происходит не изнутри, как у растений, но путём наложения на внешние плоскости кристалла мельчайших частиц, приносящихся извне некоторой жидкостью. Ученый открыл основной закон геометрической кристаллографии – </a:t>
            </a:r>
            <a:r>
              <a:rPr lang="ru-RU" b="1"/>
              <a:t>закон постоянства углов.</a:t>
            </a:r>
            <a:endParaRPr lang="en-US" b="1"/>
          </a:p>
        </p:txBody>
      </p:sp>
      <p:pic>
        <p:nvPicPr>
          <p:cNvPr id="32772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" y="1143000"/>
            <a:ext cx="2586038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428625" y="4214813"/>
            <a:ext cx="32146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Геолог,кристаллограф Николаус Стеной </a:t>
            </a:r>
          </a:p>
          <a:p>
            <a:pPr algn="ctr"/>
            <a:r>
              <a:rPr lang="ru-RU"/>
              <a:t>(</a:t>
            </a:r>
            <a:r>
              <a:rPr lang="en-US"/>
              <a:t>1638</a:t>
            </a:r>
            <a:r>
              <a:rPr lang="ru-RU"/>
              <a:t>г</a:t>
            </a:r>
            <a:r>
              <a:rPr lang="en-US"/>
              <a:t>-1686</a:t>
            </a:r>
            <a:r>
              <a:rPr lang="ru-RU"/>
              <a:t>г)</a:t>
            </a:r>
            <a:endParaRPr lang="en-US"/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5219700" y="4437063"/>
            <a:ext cx="3214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Кварц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4045" y="285728"/>
            <a:ext cx="6975911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Закон постоянства углов</a:t>
            </a:r>
          </a:p>
        </p:txBody>
      </p:sp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0" y="4941888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Грани кристаллов могут изменяться по своей форме и относительным размерам, но их взаимные наклоны постоянны и неизменны для каждого рода кристаллов</a:t>
            </a:r>
            <a:endParaRPr lang="en-US"/>
          </a:p>
        </p:txBody>
      </p:sp>
      <p:grpSp>
        <p:nvGrpSpPr>
          <p:cNvPr id="33795" name="Группа 21"/>
          <p:cNvGrpSpPr>
            <a:grpSpLocks/>
          </p:cNvGrpSpPr>
          <p:nvPr/>
        </p:nvGrpSpPr>
        <p:grpSpPr bwMode="auto">
          <a:xfrm>
            <a:off x="0" y="2997200"/>
            <a:ext cx="2571750" cy="1941513"/>
            <a:chOff x="714353" y="4643446"/>
            <a:chExt cx="2105031" cy="1672870"/>
          </a:xfrm>
        </p:grpSpPr>
        <p:pic>
          <p:nvPicPr>
            <p:cNvPr id="33806" name="Picture 9" descr="turmali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4353" y="4643446"/>
              <a:ext cx="142875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7" name="Picture 10" descr="Турмалин кристалл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5984" y="4643446"/>
              <a:ext cx="533400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8" name="TextBox 24"/>
            <p:cNvSpPr txBox="1">
              <a:spLocks noChangeArrowheads="1"/>
            </p:cNvSpPr>
            <p:nvPr/>
          </p:nvSpPr>
          <p:spPr bwMode="auto">
            <a:xfrm>
              <a:off x="1143156" y="6000345"/>
              <a:ext cx="1499509" cy="315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Турмалин</a:t>
              </a:r>
            </a:p>
          </p:txBody>
        </p:sp>
      </p:grpSp>
      <p:grpSp>
        <p:nvGrpSpPr>
          <p:cNvPr id="33796" name="Группа 13"/>
          <p:cNvGrpSpPr>
            <a:grpSpLocks/>
          </p:cNvGrpSpPr>
          <p:nvPr/>
        </p:nvGrpSpPr>
        <p:grpSpPr bwMode="auto">
          <a:xfrm>
            <a:off x="6084888" y="3141663"/>
            <a:ext cx="2857500" cy="1719262"/>
            <a:chOff x="2428860" y="3000372"/>
            <a:chExt cx="2386022" cy="1452824"/>
          </a:xfrm>
        </p:grpSpPr>
        <p:pic>
          <p:nvPicPr>
            <p:cNvPr id="33803" name="Picture 5" descr="izumru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28860" y="3000372"/>
              <a:ext cx="111442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4" name="Picture 6" descr="Изумруд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86182" y="3000372"/>
              <a:ext cx="1028700" cy="110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5" name="TextBox 16"/>
            <p:cNvSpPr txBox="1">
              <a:spLocks noChangeArrowheads="1"/>
            </p:cNvSpPr>
            <p:nvPr/>
          </p:nvSpPr>
          <p:spPr bwMode="auto">
            <a:xfrm>
              <a:off x="2857018" y="4143314"/>
              <a:ext cx="1500543" cy="309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Изумруд</a:t>
              </a:r>
            </a:p>
          </p:txBody>
        </p:sp>
      </p:grpSp>
      <p:grpSp>
        <p:nvGrpSpPr>
          <p:cNvPr id="33797" name="Группа 9"/>
          <p:cNvGrpSpPr>
            <a:grpSpLocks/>
          </p:cNvGrpSpPr>
          <p:nvPr/>
        </p:nvGrpSpPr>
        <p:grpSpPr bwMode="auto">
          <a:xfrm>
            <a:off x="2916238" y="3068638"/>
            <a:ext cx="3071812" cy="1793875"/>
            <a:chOff x="4572000" y="1000108"/>
            <a:chExt cx="2583101" cy="1526566"/>
          </a:xfrm>
        </p:grpSpPr>
        <p:pic>
          <p:nvPicPr>
            <p:cNvPr id="33800" name="Picture 3" descr="grana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0" y="1000108"/>
              <a:ext cx="1257300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1" name="Picture 4" descr="Гранат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29322" y="1000108"/>
              <a:ext cx="1225779" cy="119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2" name="TextBox 12"/>
            <p:cNvSpPr txBox="1">
              <a:spLocks noChangeArrowheads="1"/>
            </p:cNvSpPr>
            <p:nvPr/>
          </p:nvSpPr>
          <p:spPr bwMode="auto">
            <a:xfrm>
              <a:off x="5215439" y="2214606"/>
              <a:ext cx="1428382" cy="312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latin typeface="Calibri" pitchFamily="34" charset="0"/>
                </a:rPr>
                <a:t>Гранат</a:t>
              </a:r>
            </a:p>
          </p:txBody>
        </p:sp>
      </p:grpSp>
      <p:pic>
        <p:nvPicPr>
          <p:cNvPr id="33798" name="Рисунок 4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 l="748" t="57314" r="2008" b="1500"/>
          <a:stretch>
            <a:fillRect/>
          </a:stretch>
        </p:blipFill>
        <p:spPr bwMode="auto">
          <a:xfrm>
            <a:off x="4572000" y="1052513"/>
            <a:ext cx="439261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4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 l="748" t="3369" r="2008" b="54651"/>
          <a:stretch>
            <a:fillRect/>
          </a:stretch>
        </p:blipFill>
        <p:spPr bwMode="auto">
          <a:xfrm>
            <a:off x="755650" y="981075"/>
            <a:ext cx="43926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7"/>
          <p:cNvSpPr txBox="1">
            <a:spLocks noChangeArrowheads="1"/>
          </p:cNvSpPr>
          <p:nvPr/>
        </p:nvSpPr>
        <p:spPr bwMode="auto">
          <a:xfrm>
            <a:off x="0" y="565785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В 1785г предположил, что кристаллы построены из молекул параллелепипедальной формы; кристаллы представляют собой своеобразные</a:t>
            </a:r>
            <a:r>
              <a:rPr lang="en-US"/>
              <a:t> </a:t>
            </a:r>
            <a:r>
              <a:rPr lang="ru-RU"/>
              <a:t>кладки из молекулярных «кирпичиков».</a:t>
            </a:r>
            <a:endParaRPr lang="en-US" b="1"/>
          </a:p>
        </p:txBody>
      </p:sp>
      <p:pic>
        <p:nvPicPr>
          <p:cNvPr id="34818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333375"/>
            <a:ext cx="2446338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>
          <a:xfrm>
            <a:off x="5072063" y="285750"/>
            <a:ext cx="3297237" cy="4000500"/>
          </a:xfrm>
        </p:spPr>
      </p:pic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684213" y="4286250"/>
            <a:ext cx="33829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Французский кристаллограф </a:t>
            </a:r>
          </a:p>
          <a:p>
            <a:pPr algn="ctr"/>
            <a:r>
              <a:rPr lang="ru-RU"/>
              <a:t>Рене Жюст Гаюи</a:t>
            </a:r>
            <a:endParaRPr lang="en-US"/>
          </a:p>
          <a:p>
            <a:pPr algn="ctr"/>
            <a:r>
              <a:rPr lang="en-US"/>
              <a:t>1743</a:t>
            </a:r>
            <a:r>
              <a:rPr lang="ru-RU"/>
              <a:t>г</a:t>
            </a:r>
            <a:r>
              <a:rPr lang="en-US"/>
              <a:t>-1822</a:t>
            </a:r>
            <a:r>
              <a:rPr lang="ru-RU"/>
              <a:t>г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8838" y="0"/>
            <a:ext cx="1935162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763688" y="404664"/>
            <a:ext cx="56166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Закон кристаллографической</a:t>
            </a:r>
          </a:p>
          <a:p>
            <a:pPr algn="ctr">
              <a:defRPr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симметрии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3276600" y="1773238"/>
            <a:ext cx="2687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32 вида симметрии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250825" y="3429000"/>
            <a:ext cx="2665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Низшая  категория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3203575" y="3500438"/>
            <a:ext cx="2736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Средняя категория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156325" y="3500438"/>
            <a:ext cx="2894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Высшая категория</a:t>
            </a:r>
          </a:p>
        </p:txBody>
      </p: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539750" y="4221163"/>
            <a:ext cx="20161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Сингонии:</a:t>
            </a:r>
          </a:p>
          <a:p>
            <a:endParaRPr lang="ru-RU"/>
          </a:p>
          <a:p>
            <a:r>
              <a:rPr lang="ru-RU" sz="2000"/>
              <a:t>Триклинная</a:t>
            </a:r>
          </a:p>
          <a:p>
            <a:r>
              <a:rPr lang="ru-RU" sz="2000"/>
              <a:t>Моноклинная</a:t>
            </a:r>
          </a:p>
          <a:p>
            <a:r>
              <a:rPr lang="ru-RU" sz="2000"/>
              <a:t>Ромбическая</a:t>
            </a:r>
          </a:p>
        </p:txBody>
      </p:sp>
      <p:sp>
        <p:nvSpPr>
          <p:cNvPr id="35849" name="TextBox 11"/>
          <p:cNvSpPr txBox="1">
            <a:spLocks noChangeArrowheads="1"/>
          </p:cNvSpPr>
          <p:nvPr/>
        </p:nvSpPr>
        <p:spPr bwMode="auto">
          <a:xfrm>
            <a:off x="3708400" y="4221163"/>
            <a:ext cx="208756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Сингонии:</a:t>
            </a:r>
          </a:p>
          <a:p>
            <a:endParaRPr lang="ru-RU"/>
          </a:p>
          <a:p>
            <a:r>
              <a:rPr lang="ru-RU" sz="2000"/>
              <a:t>Тетрагонапьная</a:t>
            </a:r>
          </a:p>
          <a:p>
            <a:r>
              <a:rPr lang="ru-RU" sz="2000"/>
              <a:t>Тригональная</a:t>
            </a:r>
          </a:p>
          <a:p>
            <a:r>
              <a:rPr lang="ru-RU" sz="2000"/>
              <a:t>Гексагональная</a:t>
            </a:r>
          </a:p>
        </p:txBody>
      </p:sp>
      <p:sp>
        <p:nvSpPr>
          <p:cNvPr id="35850" name="TextBox 12"/>
          <p:cNvSpPr txBox="1">
            <a:spLocks noChangeArrowheads="1"/>
          </p:cNvSpPr>
          <p:nvPr/>
        </p:nvSpPr>
        <p:spPr bwMode="auto">
          <a:xfrm>
            <a:off x="7164388" y="4292600"/>
            <a:ext cx="17287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Сингонии:</a:t>
            </a:r>
          </a:p>
          <a:p>
            <a:endParaRPr lang="ru-RU"/>
          </a:p>
          <a:p>
            <a:r>
              <a:rPr lang="ru-RU" sz="2000"/>
              <a:t>Кубическая</a:t>
            </a:r>
          </a:p>
        </p:txBody>
      </p:sp>
      <p:sp>
        <p:nvSpPr>
          <p:cNvPr id="35851" name="TextBox 13"/>
          <p:cNvSpPr txBox="1">
            <a:spLocks noChangeArrowheads="1"/>
          </p:cNvSpPr>
          <p:nvPr/>
        </p:nvSpPr>
        <p:spPr bwMode="auto">
          <a:xfrm>
            <a:off x="179388" y="2276475"/>
            <a:ext cx="48212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Французский учёный,</a:t>
            </a:r>
          </a:p>
          <a:p>
            <a:r>
              <a:rPr lang="ru-RU" sz="1200"/>
              <a:t> кристаллограф </a:t>
            </a:r>
          </a:p>
          <a:p>
            <a:r>
              <a:rPr lang="ru-RU" sz="1200"/>
              <a:t>О. Браве (1811-1863</a:t>
            </a:r>
            <a:r>
              <a:rPr lang="ru-RU"/>
              <a:t>) </a:t>
            </a:r>
          </a:p>
        </p:txBody>
      </p:sp>
      <p:sp>
        <p:nvSpPr>
          <p:cNvPr id="35852" name="TextBox 14"/>
          <p:cNvSpPr txBox="1">
            <a:spLocks noChangeArrowheads="1"/>
          </p:cNvSpPr>
          <p:nvPr/>
        </p:nvSpPr>
        <p:spPr bwMode="auto">
          <a:xfrm>
            <a:off x="7127875" y="2060575"/>
            <a:ext cx="2016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/>
              <a:t>Русский военный</a:t>
            </a:r>
          </a:p>
          <a:p>
            <a:r>
              <a:rPr lang="ru-RU" sz="1200"/>
              <a:t> специалист, профессор </a:t>
            </a:r>
            <a:r>
              <a:rPr lang="en-US" sz="1200"/>
              <a:t> </a:t>
            </a:r>
            <a:r>
              <a:rPr lang="ru-RU" sz="1200"/>
              <a:t>А.В.Гадолин</a:t>
            </a:r>
          </a:p>
          <a:p>
            <a:r>
              <a:rPr lang="en-US" sz="1200"/>
              <a:t>      </a:t>
            </a:r>
            <a:r>
              <a:rPr lang="ru-RU" sz="1200"/>
              <a:t>(1828-1892)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27538" y="2276475"/>
            <a:ext cx="0" cy="115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35851" idx="2"/>
          </p:cNvCxnSpPr>
          <p:nvPr/>
        </p:nvCxnSpPr>
        <p:spPr>
          <a:xfrm flipH="1">
            <a:off x="2590800" y="2205038"/>
            <a:ext cx="1549400" cy="8112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859338" y="2205038"/>
            <a:ext cx="1800225" cy="1008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258888" y="3789363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4356100" y="3860800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740650" y="3933825"/>
            <a:ext cx="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5"/>
          <p:cNvSpPr>
            <a:spLocks noChangeArrowheads="1"/>
          </p:cNvSpPr>
          <p:nvPr/>
        </p:nvSpPr>
        <p:spPr bwMode="auto">
          <a:xfrm>
            <a:off x="250825" y="5203825"/>
            <a:ext cx="88931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>
                <a:cs typeface="Times New Roman" pitchFamily="18" charset="0"/>
              </a:rPr>
              <a:t>В каждую сингонию входят кристаллы, у которых отмечается одинаковое расположение кристаллографических осей и одинаковые элементы симметрии</a:t>
            </a:r>
            <a:endParaRPr lang="ru-RU" sz="2000" b="1"/>
          </a:p>
        </p:txBody>
      </p:sp>
      <p:sp>
        <p:nvSpPr>
          <p:cNvPr id="36866" name="Rectangle 6"/>
          <p:cNvSpPr>
            <a:spLocks noChangeArrowheads="1"/>
          </p:cNvSpPr>
          <p:nvPr/>
        </p:nvSpPr>
        <p:spPr bwMode="auto">
          <a:xfrm>
            <a:off x="-908050" y="1409700"/>
            <a:ext cx="9144000" cy="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6867" name="Рисунок 1" descr="Triclin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341438"/>
            <a:ext cx="1944688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2" descr="Monoclinic, simp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1268413"/>
            <a:ext cx="1582738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Рисунок 3" descr="Monoclinic, center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268413"/>
            <a:ext cx="16017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4" descr="Orthohombic, simp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628775"/>
            <a:ext cx="1655763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Рисунок 5" descr="Orthohombic, base-center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51725" y="1557338"/>
            <a:ext cx="169227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Box 21"/>
          <p:cNvSpPr txBox="1">
            <a:spLocks noChangeArrowheads="1"/>
          </p:cNvSpPr>
          <p:nvPr/>
        </p:nvSpPr>
        <p:spPr bwMode="auto">
          <a:xfrm>
            <a:off x="323850" y="3716338"/>
            <a:ext cx="1444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Триклинная</a:t>
            </a:r>
          </a:p>
          <a:p>
            <a:r>
              <a:rPr lang="ru-RU"/>
              <a:t>сингония</a:t>
            </a:r>
          </a:p>
        </p:txBody>
      </p:sp>
      <p:sp>
        <p:nvSpPr>
          <p:cNvPr id="36873" name="TextBox 22"/>
          <p:cNvSpPr txBox="1">
            <a:spLocks noChangeArrowheads="1"/>
          </p:cNvSpPr>
          <p:nvPr/>
        </p:nvSpPr>
        <p:spPr bwMode="auto">
          <a:xfrm>
            <a:off x="3059113" y="3789363"/>
            <a:ext cx="1641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Моноклинная</a:t>
            </a:r>
          </a:p>
          <a:p>
            <a:r>
              <a:rPr lang="ru-RU"/>
              <a:t>сингония</a:t>
            </a:r>
          </a:p>
        </p:txBody>
      </p:sp>
      <p:sp>
        <p:nvSpPr>
          <p:cNvPr id="36874" name="TextBox 23"/>
          <p:cNvSpPr txBox="1">
            <a:spLocks noChangeArrowheads="1"/>
          </p:cNvSpPr>
          <p:nvPr/>
        </p:nvSpPr>
        <p:spPr bwMode="auto">
          <a:xfrm>
            <a:off x="6227763" y="3933825"/>
            <a:ext cx="2447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Ромбическая</a:t>
            </a:r>
          </a:p>
          <a:p>
            <a:r>
              <a:rPr lang="ru-RU"/>
              <a:t>сингония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07704" y="188640"/>
            <a:ext cx="497036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Низшая категория</a:t>
            </a:r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282" y="5011341"/>
            <a:ext cx="750099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Состав исследовательской группы: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Ученики 11 класса Копылова Ольга,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                                  Лутков Антон,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                                  Вараксин Василий.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Руководитель: Заболотных Зоя Павловна, учитель физики.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15265" y="142852"/>
            <a:ext cx="432873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МКОУ СОШ с. Кленовское</a:t>
            </a:r>
          </a:p>
        </p:txBody>
      </p:sp>
      <p:pic>
        <p:nvPicPr>
          <p:cNvPr id="19459" name="Picture 5" descr="F:\Физика 11\DSCN01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642938"/>
            <a:ext cx="6072188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 descr="Кристаллы низшей категории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t="26958"/>
          <a:stretch>
            <a:fillRect/>
          </a:stretch>
        </p:blipFill>
        <p:spPr>
          <a:xfrm>
            <a:off x="1000125" y="0"/>
            <a:ext cx="6985000" cy="6715125"/>
          </a:xfr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1773238"/>
            <a:ext cx="117475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429000"/>
            <a:ext cx="127952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3500438"/>
            <a:ext cx="193675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2" descr="Кристаллы средней категори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58392"/>
          <a:stretch>
            <a:fillRect/>
          </a:stretch>
        </p:blipFill>
        <p:spPr>
          <a:xfrm>
            <a:off x="1071563" y="714375"/>
            <a:ext cx="7072312" cy="3679825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428744" y="214290"/>
            <a:ext cx="6286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Средняя категория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4357688"/>
            <a:ext cx="2714625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6"/>
          <p:cNvSpPr txBox="1">
            <a:spLocks noChangeArrowheads="1"/>
          </p:cNvSpPr>
          <p:nvPr/>
        </p:nvSpPr>
        <p:spPr bwMode="auto">
          <a:xfrm>
            <a:off x="857250" y="6357938"/>
            <a:ext cx="1643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Кварц-1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75" y="4286250"/>
            <a:ext cx="19288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6572250" y="6215063"/>
            <a:ext cx="16430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Апатит-4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 descr="Кристаллы средней категори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41608"/>
          <a:stretch>
            <a:fillRect/>
          </a:stretch>
        </p:blipFill>
        <p:spPr>
          <a:xfrm>
            <a:off x="179388" y="188913"/>
            <a:ext cx="8705850" cy="6357937"/>
          </a:xfrm>
        </p:spPr>
      </p:pic>
      <p:pic>
        <p:nvPicPr>
          <p:cNvPr id="39938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76250"/>
            <a:ext cx="21082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6443663" y="1773238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Циркон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 descr="Кристаллы кубической сингонии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928688"/>
            <a:ext cx="7969250" cy="5643562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428744" y="214290"/>
            <a:ext cx="6286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Высшая категория</a:t>
            </a:r>
            <a:endParaRPr lang="en-US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84313"/>
            <a:ext cx="154781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052513"/>
            <a:ext cx="17891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141663"/>
            <a:ext cx="1439862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900113" y="1268413"/>
            <a:ext cx="10080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Пирит</a:t>
            </a: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3851275" y="765175"/>
            <a:ext cx="1008063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Золото</a:t>
            </a:r>
          </a:p>
        </p:txBody>
      </p:sp>
      <p:sp>
        <p:nvSpPr>
          <p:cNvPr id="40968" name="TextBox 9"/>
          <p:cNvSpPr txBox="1">
            <a:spLocks noChangeArrowheads="1"/>
          </p:cNvSpPr>
          <p:nvPr/>
        </p:nvSpPr>
        <p:spPr bwMode="auto">
          <a:xfrm>
            <a:off x="3132138" y="2852738"/>
            <a:ext cx="10080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/>
              <a:t>Гранат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 descr="для риты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052513"/>
            <a:ext cx="3956050" cy="1928812"/>
          </a:xfrm>
          <a:ln w="38100" cmpd="dbl">
            <a:solidFill>
              <a:srgbClr val="000000"/>
            </a:solidFill>
          </a:ln>
        </p:spPr>
      </p:pic>
      <p:pic>
        <p:nvPicPr>
          <p:cNvPr id="41986" name="Picture 11" descr="зернистость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052513"/>
            <a:ext cx="3455988" cy="1928812"/>
          </a:xfrm>
          <a:ln w="38100" cmpd="dbl">
            <a:solidFill>
              <a:srgbClr val="000000"/>
            </a:solidFill>
          </a:ln>
        </p:spPr>
      </p:pic>
      <p:sp>
        <p:nvSpPr>
          <p:cNvPr id="41987" name="Text Box 10"/>
          <p:cNvSpPr txBox="1">
            <a:spLocks noChangeArrowheads="1"/>
          </p:cNvSpPr>
          <p:nvPr/>
        </p:nvSpPr>
        <p:spPr bwMode="auto">
          <a:xfrm>
            <a:off x="1454150" y="3068638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Монокристаллы</a:t>
            </a:r>
          </a:p>
          <a:p>
            <a:pPr algn="ctr"/>
            <a:r>
              <a:rPr lang="ru-RU"/>
              <a:t>(кварц, алмаз)</a:t>
            </a:r>
            <a:endParaRPr lang="en-US"/>
          </a:p>
        </p:txBody>
      </p:sp>
      <p:sp>
        <p:nvSpPr>
          <p:cNvPr id="41988" name="Text Box 11"/>
          <p:cNvSpPr txBox="1">
            <a:spLocks noChangeArrowheads="1"/>
          </p:cNvSpPr>
          <p:nvPr/>
        </p:nvSpPr>
        <p:spPr bwMode="auto">
          <a:xfrm>
            <a:off x="6015038" y="2997200"/>
            <a:ext cx="2020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Поликристаллы </a:t>
            </a:r>
          </a:p>
          <a:p>
            <a:pPr algn="ctr"/>
            <a:r>
              <a:rPr lang="ru-RU"/>
              <a:t>(металлы, сахар)</a:t>
            </a: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0001" y="285728"/>
            <a:ext cx="8643998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Монокристаллы и поликристаллы</a:t>
            </a:r>
          </a:p>
        </p:txBody>
      </p:sp>
      <p:sp>
        <p:nvSpPr>
          <p:cNvPr id="41990" name="Прямоугольник 11"/>
          <p:cNvSpPr>
            <a:spLocks noChangeArrowheads="1"/>
          </p:cNvSpPr>
          <p:nvPr/>
        </p:nvSpPr>
        <p:spPr bwMode="auto">
          <a:xfrm>
            <a:off x="214313" y="3789363"/>
            <a:ext cx="8643937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400" u="sng"/>
              <a:t>Монокристаллы </a:t>
            </a:r>
            <a:r>
              <a:rPr lang="ru-RU" sz="2400"/>
              <a:t> –  </a:t>
            </a:r>
            <a:r>
              <a:rPr lang="ru-RU"/>
              <a:t>это одиночные кристаллы</a:t>
            </a:r>
            <a:r>
              <a:rPr lang="ru-RU" sz="2400"/>
              <a:t>.</a:t>
            </a:r>
            <a:r>
              <a:rPr lang="ru-RU"/>
              <a:t> Иногда обладают геометрически правильной внешней формой, но главный признак монокристалла — периодически повторяющаяся внутренняя структура во всем его объеме.</a:t>
            </a:r>
            <a:endParaRPr lang="ru-RU" sz="2400"/>
          </a:p>
          <a:p>
            <a:pPr marL="342900" indent="-342900"/>
            <a:r>
              <a:rPr lang="ru-RU" sz="2400" u="sng"/>
              <a:t>Поликристаллы </a:t>
            </a:r>
            <a:r>
              <a:rPr lang="ru-RU" sz="2400"/>
              <a:t> –  </a:t>
            </a:r>
            <a:r>
              <a:rPr lang="ru-RU"/>
              <a:t>это твердое тело, состоящее из большого числа маленьких</a:t>
            </a:r>
            <a:r>
              <a:rPr lang="en-US"/>
              <a:t> </a:t>
            </a:r>
            <a:r>
              <a:rPr lang="ru-RU"/>
              <a:t>кристалликов. Поликристаллическую структуру чугуна, например, можно обнаружить, если рассмотреть с помощью лупы образец на изломе. Каждый маленький монокристалл поликристаллического тела анизотропен, но поликристаллическое тело изотропно.</a:t>
            </a:r>
          </a:p>
          <a:p>
            <a:pPr marL="342900" indent="-342900"/>
            <a:endParaRPr lang="ru-RU"/>
          </a:p>
          <a:p>
            <a:pPr marL="342900" indent="-342900"/>
            <a:r>
              <a:rPr lang="ru-RU"/>
              <a:t> </a:t>
            </a:r>
          </a:p>
          <a:p>
            <a:pPr marL="342900" indent="-342900"/>
            <a:r>
              <a:rPr lang="ru-RU" sz="2400"/>
              <a:t>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09" name="Группа 24"/>
          <p:cNvGrpSpPr>
            <a:grpSpLocks/>
          </p:cNvGrpSpPr>
          <p:nvPr/>
        </p:nvGrpSpPr>
        <p:grpSpPr bwMode="auto">
          <a:xfrm>
            <a:off x="6286500" y="4643438"/>
            <a:ext cx="2643188" cy="1941512"/>
            <a:chOff x="7798108" y="2284852"/>
            <a:chExt cx="2643208" cy="1940424"/>
          </a:xfrm>
        </p:grpSpPr>
        <p:pic>
          <p:nvPicPr>
            <p:cNvPr id="43023" name="Рисунок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298176" y="2284852"/>
              <a:ext cx="2143140" cy="1591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24" name="Text Box 14"/>
            <p:cNvSpPr txBox="1">
              <a:spLocks noChangeArrowheads="1"/>
            </p:cNvSpPr>
            <p:nvPr/>
          </p:nvSpPr>
          <p:spPr bwMode="auto">
            <a:xfrm>
              <a:off x="7798108" y="3856048"/>
              <a:ext cx="963732" cy="369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/>
                <a:t>Карбин</a:t>
              </a:r>
              <a:endParaRPr lang="en-US"/>
            </a:p>
          </p:txBody>
        </p:sp>
      </p:grpSp>
      <p:pic>
        <p:nvPicPr>
          <p:cNvPr id="43010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75" y="4643438"/>
            <a:ext cx="16764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428750" y="6215063"/>
            <a:ext cx="863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Алмаз</a:t>
            </a:r>
            <a:endParaRPr lang="en-US"/>
          </a:p>
        </p:txBody>
      </p:sp>
      <p:sp>
        <p:nvSpPr>
          <p:cNvPr id="26" name="Прямоугольник 25"/>
          <p:cNvSpPr/>
          <p:nvPr/>
        </p:nvSpPr>
        <p:spPr>
          <a:xfrm>
            <a:off x="250001" y="285728"/>
            <a:ext cx="8643998" cy="9541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Полиморфизм –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Три аллотропические модификации углерода</a:t>
            </a:r>
          </a:p>
        </p:txBody>
      </p:sp>
      <p:pic>
        <p:nvPicPr>
          <p:cNvPr id="43013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429125"/>
            <a:ext cx="17145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5000625"/>
            <a:ext cx="18303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Прямая со стрелкой 29"/>
          <p:cNvCxnSpPr/>
          <p:nvPr/>
        </p:nvCxnSpPr>
        <p:spPr>
          <a:xfrm rot="5400000">
            <a:off x="3978275" y="1665288"/>
            <a:ext cx="760413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1" idx="0"/>
          </p:cNvCxnSpPr>
          <p:nvPr/>
        </p:nvCxnSpPr>
        <p:spPr>
          <a:xfrm rot="5400000">
            <a:off x="643732" y="1642269"/>
            <a:ext cx="3214687" cy="2359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16200000" flipH="1">
            <a:off x="4894263" y="1608137"/>
            <a:ext cx="3214688" cy="25701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3018" name="Группа 27"/>
          <p:cNvGrpSpPr>
            <a:grpSpLocks/>
          </p:cNvGrpSpPr>
          <p:nvPr/>
        </p:nvGrpSpPr>
        <p:grpSpPr bwMode="auto">
          <a:xfrm>
            <a:off x="3851275" y="2927350"/>
            <a:ext cx="2711450" cy="1876425"/>
            <a:chOff x="3785289" y="2285992"/>
            <a:chExt cx="2709888" cy="1875390"/>
          </a:xfrm>
        </p:grpSpPr>
        <p:sp>
          <p:nvSpPr>
            <p:cNvPr id="43021" name="Рисунок 1"/>
            <p:cNvSpPr>
              <a:spLocks noChangeAspect="1" noChangeArrowheads="1"/>
            </p:cNvSpPr>
            <p:nvPr/>
          </p:nvSpPr>
          <p:spPr bwMode="auto">
            <a:xfrm>
              <a:off x="4214810" y="2285992"/>
              <a:ext cx="2280367" cy="171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Text Box 4"/>
            <p:cNvSpPr txBox="1">
              <a:spLocks noChangeArrowheads="1"/>
            </p:cNvSpPr>
            <p:nvPr/>
          </p:nvSpPr>
          <p:spPr bwMode="auto">
            <a:xfrm>
              <a:off x="3785289" y="3794746"/>
              <a:ext cx="975982" cy="366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Графит</a:t>
              </a:r>
              <a:endParaRPr lang="en-US"/>
            </a:p>
          </p:txBody>
        </p:sp>
      </p:grpSp>
      <p:pic>
        <p:nvPicPr>
          <p:cNvPr id="43019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019550" y="2719388"/>
            <a:ext cx="2286000" cy="1714500"/>
          </a:xfrm>
        </p:spPr>
      </p:pic>
      <p:pic>
        <p:nvPicPr>
          <p:cNvPr id="43020" name="Picture 5" descr="grafit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6950" y="2776538"/>
            <a:ext cx="1662113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432050"/>
            <a:ext cx="2160587" cy="1509713"/>
          </a:xfrm>
        </p:spPr>
      </p:pic>
      <p:sp>
        <p:nvSpPr>
          <p:cNvPr id="44034" name="Text Box 7"/>
          <p:cNvSpPr txBox="1">
            <a:spLocks noChangeArrowheads="1"/>
          </p:cNvSpPr>
          <p:nvPr/>
        </p:nvSpPr>
        <p:spPr bwMode="auto">
          <a:xfrm>
            <a:off x="0" y="3933825"/>
            <a:ext cx="2643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Слюда</a:t>
            </a:r>
            <a:endParaRPr lang="en-US"/>
          </a:p>
        </p:txBody>
      </p:sp>
      <p:grpSp>
        <p:nvGrpSpPr>
          <p:cNvPr id="44035" name="Группа 19"/>
          <p:cNvGrpSpPr>
            <a:grpSpLocks/>
          </p:cNvGrpSpPr>
          <p:nvPr/>
        </p:nvGrpSpPr>
        <p:grpSpPr bwMode="auto">
          <a:xfrm>
            <a:off x="0" y="4351338"/>
            <a:ext cx="5357813" cy="2506662"/>
            <a:chOff x="718898" y="4214817"/>
            <a:chExt cx="6067679" cy="2506652"/>
          </a:xfrm>
        </p:grpSpPr>
        <p:grpSp>
          <p:nvGrpSpPr>
            <p:cNvPr id="44044" name="Группа 13"/>
            <p:cNvGrpSpPr>
              <a:grpSpLocks/>
            </p:cNvGrpSpPr>
            <p:nvPr/>
          </p:nvGrpSpPr>
          <p:grpSpPr bwMode="auto">
            <a:xfrm>
              <a:off x="718898" y="4214817"/>
              <a:ext cx="6067679" cy="2506652"/>
              <a:chOff x="1422386" y="3786190"/>
              <a:chExt cx="5435630" cy="2074471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3786684" y="3786190"/>
                <a:ext cx="3071332" cy="17144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pic>
            <p:nvPicPr>
              <p:cNvPr id="44047" name="Picture 5" descr="grafit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59014" y="4087047"/>
                <a:ext cx="1781395" cy="1413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048" name="Rectangle 7"/>
              <p:cNvSpPr>
                <a:spLocks noChangeArrowheads="1"/>
              </p:cNvSpPr>
              <p:nvPr/>
            </p:nvSpPr>
            <p:spPr bwMode="auto">
              <a:xfrm>
                <a:off x="1422386" y="5555007"/>
                <a:ext cx="4710881" cy="305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/>
                <a:r>
                  <a:rPr lang="ru-RU">
                    <a:cs typeface="Times New Roman" pitchFamily="18" charset="0"/>
                  </a:rPr>
                  <a:t>Графит</a:t>
                </a:r>
              </a:p>
            </p:txBody>
          </p:sp>
        </p:grpSp>
        <p:pic>
          <p:nvPicPr>
            <p:cNvPr id="44045" name="Рисунок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1606" y="4435477"/>
              <a:ext cx="2507975" cy="1880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36" name="Text Box 12"/>
          <p:cNvSpPr txBox="1">
            <a:spLocks noChangeArrowheads="1"/>
          </p:cNvSpPr>
          <p:nvPr/>
        </p:nvSpPr>
        <p:spPr bwMode="auto">
          <a:xfrm>
            <a:off x="6572250" y="6237288"/>
            <a:ext cx="1071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                   </a:t>
            </a:r>
          </a:p>
        </p:txBody>
      </p:sp>
      <p:pic>
        <p:nvPicPr>
          <p:cNvPr id="18" name="Прямоугольник 1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  <p:pic>
        <p:nvPicPr>
          <p:cNvPr id="44038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6948488" y="4365625"/>
            <a:ext cx="1714500" cy="1881188"/>
          </a:xfrm>
        </p:spPr>
      </p:pic>
      <p:sp>
        <p:nvSpPr>
          <p:cNvPr id="44039" name="Text Box 24"/>
          <p:cNvSpPr txBox="1">
            <a:spLocks noChangeArrowheads="1"/>
          </p:cNvSpPr>
          <p:nvPr/>
        </p:nvSpPr>
        <p:spPr bwMode="auto">
          <a:xfrm>
            <a:off x="7308850" y="6381750"/>
            <a:ext cx="719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Гипс</a:t>
            </a:r>
            <a:endParaRPr lang="en-US"/>
          </a:p>
        </p:txBody>
      </p:sp>
      <p:sp>
        <p:nvSpPr>
          <p:cNvPr id="44040" name="Text Box 26"/>
          <p:cNvSpPr txBox="1">
            <a:spLocks noChangeArrowheads="1"/>
          </p:cNvSpPr>
          <p:nvPr/>
        </p:nvSpPr>
        <p:spPr bwMode="auto">
          <a:xfrm>
            <a:off x="376238" y="1125538"/>
            <a:ext cx="823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Физические свойства кристаллических тел неодинаковы в различных направлениях, но совпадают в параллельных направлениях. </a:t>
            </a:r>
            <a:endParaRPr lang="en-US"/>
          </a:p>
        </p:txBody>
      </p:sp>
      <p:pic>
        <p:nvPicPr>
          <p:cNvPr id="44041" name="Picture 10" descr="nac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00563" y="4652963"/>
            <a:ext cx="20161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0077r3.gif"/>
          <p:cNvPicPr>
            <a:picLocks noChangeAspect="1"/>
          </p:cNvPicPr>
          <p:nvPr/>
        </p:nvPicPr>
        <p:blipFill>
          <a:blip r:embed="rId8"/>
          <a:srcRect l="3185" t="9454" r="6332" b="11134"/>
          <a:stretch>
            <a:fillRect/>
          </a:stretch>
        </p:blipFill>
        <p:spPr bwMode="auto">
          <a:xfrm>
            <a:off x="2484438" y="2349500"/>
            <a:ext cx="41052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9884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8488" y="1916113"/>
            <a:ext cx="17049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86563" y="4857750"/>
            <a:ext cx="1971675" cy="1757363"/>
          </a:xfrm>
        </p:spPr>
      </p:pic>
      <p:pic>
        <p:nvPicPr>
          <p:cNvPr id="45058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3" y="5072063"/>
            <a:ext cx="2000250" cy="1504950"/>
          </a:xfrm>
        </p:spPr>
      </p:pic>
      <p:pic>
        <p:nvPicPr>
          <p:cNvPr id="45059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28625" y="714375"/>
            <a:ext cx="2390775" cy="1793875"/>
          </a:xfrm>
        </p:spPr>
      </p:pic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6500813" y="6488113"/>
            <a:ext cx="2428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Горный хрусталь</a:t>
            </a:r>
            <a:endParaRPr lang="en-US"/>
          </a:p>
        </p:txBody>
      </p:sp>
      <p:sp>
        <p:nvSpPr>
          <p:cNvPr id="45061" name="Text Box 11"/>
          <p:cNvSpPr txBox="1">
            <a:spLocks noChangeArrowheads="1"/>
          </p:cNvSpPr>
          <p:nvPr/>
        </p:nvSpPr>
        <p:spPr bwMode="auto">
          <a:xfrm>
            <a:off x="1000125" y="6488113"/>
            <a:ext cx="973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Коралл</a:t>
            </a:r>
            <a:endParaRPr lang="en-US"/>
          </a:p>
        </p:txBody>
      </p:sp>
      <p:sp>
        <p:nvSpPr>
          <p:cNvPr id="45062" name="Text Box 14"/>
          <p:cNvSpPr txBox="1">
            <a:spLocks noChangeArrowheads="1"/>
          </p:cNvSpPr>
          <p:nvPr/>
        </p:nvSpPr>
        <p:spPr bwMode="auto">
          <a:xfrm>
            <a:off x="1071563" y="2500313"/>
            <a:ext cx="9096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Гранат</a:t>
            </a:r>
            <a:endParaRPr lang="en-US"/>
          </a:p>
        </p:txBody>
      </p:sp>
      <p:pic>
        <p:nvPicPr>
          <p:cNvPr id="45063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6929438" y="2928938"/>
            <a:ext cx="1714500" cy="1714500"/>
          </a:xfrm>
        </p:spPr>
      </p:pic>
      <p:sp>
        <p:nvSpPr>
          <p:cNvPr id="45064" name="Text Box 17"/>
          <p:cNvSpPr txBox="1">
            <a:spLocks noChangeArrowheads="1"/>
          </p:cNvSpPr>
          <p:nvPr/>
        </p:nvSpPr>
        <p:spPr bwMode="auto">
          <a:xfrm>
            <a:off x="7286625" y="4643438"/>
            <a:ext cx="958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Янтарь</a:t>
            </a:r>
            <a:endParaRPr lang="en-US"/>
          </a:p>
        </p:txBody>
      </p:sp>
      <p:pic>
        <p:nvPicPr>
          <p:cNvPr id="45065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75" y="5000625"/>
            <a:ext cx="20875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Text Box 20"/>
          <p:cNvSpPr txBox="1">
            <a:spLocks noChangeArrowheads="1"/>
          </p:cNvSpPr>
          <p:nvPr/>
        </p:nvSpPr>
        <p:spPr bwMode="auto">
          <a:xfrm>
            <a:off x="4041775" y="6491288"/>
            <a:ext cx="1093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Изумруд</a:t>
            </a:r>
            <a:endParaRPr lang="en-US"/>
          </a:p>
        </p:txBody>
      </p:sp>
      <p:pic>
        <p:nvPicPr>
          <p:cNvPr id="45067" name="Рисунок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63" y="785813"/>
            <a:ext cx="208438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8" name="Text Box 15"/>
          <p:cNvSpPr txBox="1">
            <a:spLocks noChangeArrowheads="1"/>
          </p:cNvSpPr>
          <p:nvPr/>
        </p:nvSpPr>
        <p:spPr bwMode="auto">
          <a:xfrm>
            <a:off x="7358063" y="2500313"/>
            <a:ext cx="823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Яшма</a:t>
            </a:r>
            <a:endParaRPr lang="en-US"/>
          </a:p>
        </p:txBody>
      </p:sp>
      <p:pic>
        <p:nvPicPr>
          <p:cNvPr id="45069" name="Рисунок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75" y="642938"/>
            <a:ext cx="2214563" cy="189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Text Box 17"/>
          <p:cNvSpPr txBox="1">
            <a:spLocks noChangeArrowheads="1"/>
          </p:cNvSpPr>
          <p:nvPr/>
        </p:nvSpPr>
        <p:spPr bwMode="auto">
          <a:xfrm>
            <a:off x="4071938" y="2500313"/>
            <a:ext cx="1003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Жемчуг</a:t>
            </a:r>
            <a:endParaRPr lang="en-US"/>
          </a:p>
        </p:txBody>
      </p:sp>
      <p:pic>
        <p:nvPicPr>
          <p:cNvPr id="45071" name="Рисунок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3" y="2928938"/>
            <a:ext cx="21431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2" name="Text Box 19"/>
          <p:cNvSpPr txBox="1">
            <a:spLocks noChangeArrowheads="1"/>
          </p:cNvSpPr>
          <p:nvPr/>
        </p:nvSpPr>
        <p:spPr bwMode="auto">
          <a:xfrm>
            <a:off x="1000125" y="4643438"/>
            <a:ext cx="1000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Бирюза</a:t>
            </a:r>
            <a:endParaRPr lang="en-US"/>
          </a:p>
        </p:txBody>
      </p:sp>
      <p:pic>
        <p:nvPicPr>
          <p:cNvPr id="45073" name="Рисунок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50" y="2857500"/>
            <a:ext cx="1857375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4" name="Text Box 21"/>
          <p:cNvSpPr txBox="1">
            <a:spLocks noChangeArrowheads="1"/>
          </p:cNvSpPr>
          <p:nvPr/>
        </p:nvSpPr>
        <p:spPr bwMode="auto">
          <a:xfrm>
            <a:off x="4051300" y="4643438"/>
            <a:ext cx="104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Лазурит</a:t>
            </a:r>
            <a:endParaRPr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214282" y="0"/>
            <a:ext cx="8643998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Драгоценные камни (самоцветы)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785813"/>
            <a:ext cx="2727325" cy="2185987"/>
          </a:xfrm>
        </p:spPr>
      </p:pic>
      <p:pic>
        <p:nvPicPr>
          <p:cNvPr id="46082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00750" y="785813"/>
            <a:ext cx="2914650" cy="2185987"/>
          </a:xfrm>
        </p:spPr>
      </p:pic>
      <p:pic>
        <p:nvPicPr>
          <p:cNvPr id="46083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85750" y="4000500"/>
            <a:ext cx="2921000" cy="2187575"/>
          </a:xfrm>
        </p:spPr>
      </p:pic>
      <p:sp>
        <p:nvSpPr>
          <p:cNvPr id="46084" name="Text Box 9"/>
          <p:cNvSpPr txBox="1">
            <a:spLocks noChangeArrowheads="1"/>
          </p:cNvSpPr>
          <p:nvPr/>
        </p:nvSpPr>
        <p:spPr bwMode="auto">
          <a:xfrm>
            <a:off x="6858000" y="2928938"/>
            <a:ext cx="1214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Жемчуг</a:t>
            </a:r>
            <a:endParaRPr lang="en-US"/>
          </a:p>
        </p:txBody>
      </p:sp>
      <p:sp>
        <p:nvSpPr>
          <p:cNvPr id="46085" name="Text Box 10"/>
          <p:cNvSpPr txBox="1">
            <a:spLocks noChangeArrowheads="1"/>
          </p:cNvSpPr>
          <p:nvPr/>
        </p:nvSpPr>
        <p:spPr bwMode="auto">
          <a:xfrm>
            <a:off x="1143000" y="3000375"/>
            <a:ext cx="1071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Янтарь</a:t>
            </a:r>
            <a:endParaRPr lang="en-US"/>
          </a:p>
        </p:txBody>
      </p:sp>
      <p:sp>
        <p:nvSpPr>
          <p:cNvPr id="46086" name="Text Box 13"/>
          <p:cNvSpPr txBox="1">
            <a:spLocks noChangeArrowheads="1"/>
          </p:cNvSpPr>
          <p:nvPr/>
        </p:nvSpPr>
        <p:spPr bwMode="auto">
          <a:xfrm>
            <a:off x="6424613" y="4889500"/>
            <a:ext cx="931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коралл</a:t>
            </a:r>
            <a:endParaRPr lang="en-US"/>
          </a:p>
        </p:txBody>
      </p:sp>
      <p:pic>
        <p:nvPicPr>
          <p:cNvPr id="46087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6286500" y="3929063"/>
            <a:ext cx="2286000" cy="2286000"/>
          </a:xfrm>
        </p:spPr>
      </p:pic>
      <p:sp>
        <p:nvSpPr>
          <p:cNvPr id="46088" name="Text Box 16"/>
          <p:cNvSpPr txBox="1">
            <a:spLocks noChangeArrowheads="1"/>
          </p:cNvSpPr>
          <p:nvPr/>
        </p:nvSpPr>
        <p:spPr bwMode="auto">
          <a:xfrm>
            <a:off x="1071563" y="6143625"/>
            <a:ext cx="973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Коралл</a:t>
            </a:r>
            <a:endParaRPr lang="en-US"/>
          </a:p>
        </p:txBody>
      </p:sp>
      <p:pic>
        <p:nvPicPr>
          <p:cNvPr id="46089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2000250"/>
            <a:ext cx="2274888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Text Box 13"/>
          <p:cNvSpPr txBox="1">
            <a:spLocks noChangeArrowheads="1"/>
          </p:cNvSpPr>
          <p:nvPr/>
        </p:nvSpPr>
        <p:spPr bwMode="auto">
          <a:xfrm>
            <a:off x="4046538" y="4357688"/>
            <a:ext cx="1039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Лазурит</a:t>
            </a: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0"/>
            <a:ext cx="8643998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Ювелирные изделия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3" descr="Кристаллы соли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871663"/>
            <a:ext cx="2706688" cy="1887537"/>
          </a:xfrm>
        </p:spPr>
      </p:pic>
      <p:sp>
        <p:nvSpPr>
          <p:cNvPr id="47106" name="Text Box 7"/>
          <p:cNvSpPr txBox="1">
            <a:spLocks noChangeArrowheads="1"/>
          </p:cNvSpPr>
          <p:nvPr/>
        </p:nvSpPr>
        <p:spPr bwMode="auto">
          <a:xfrm>
            <a:off x="357188" y="3714750"/>
            <a:ext cx="3929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Магматические или природные</a:t>
            </a:r>
          </a:p>
          <a:p>
            <a:pPr algn="ctr"/>
            <a:r>
              <a:rPr lang="ru-RU"/>
              <a:t>(Рис.1 – гранит)</a:t>
            </a:r>
            <a:endParaRPr lang="en-US"/>
          </a:p>
        </p:txBody>
      </p:sp>
      <p:sp>
        <p:nvSpPr>
          <p:cNvPr id="47107" name="Text Box 11"/>
          <p:cNvSpPr txBox="1">
            <a:spLocks noChangeArrowheads="1"/>
          </p:cNvSpPr>
          <p:nvPr/>
        </p:nvSpPr>
        <p:spPr bwMode="auto">
          <a:xfrm>
            <a:off x="2820988" y="6488113"/>
            <a:ext cx="350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Синтетические или осадочные</a:t>
            </a:r>
            <a:endParaRPr lang="en-US"/>
          </a:p>
        </p:txBody>
      </p:sp>
      <p:pic>
        <p:nvPicPr>
          <p:cNvPr id="47108" name="Picture 7" descr="7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5435600" y="4508500"/>
            <a:ext cx="2387600" cy="1857375"/>
          </a:xfrm>
        </p:spPr>
      </p:pic>
      <p:sp>
        <p:nvSpPr>
          <p:cNvPr id="8" name="Прямоугольник 7"/>
          <p:cNvSpPr/>
          <p:nvPr/>
        </p:nvSpPr>
        <p:spPr>
          <a:xfrm>
            <a:off x="250001" y="285728"/>
            <a:ext cx="8643998" cy="1077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Происхождение драгоценных камней (минералов)</a:t>
            </a:r>
          </a:p>
        </p:txBody>
      </p:sp>
      <p:pic>
        <p:nvPicPr>
          <p:cNvPr id="47110" name="Picture 8" descr="diamond_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268538" y="4437063"/>
            <a:ext cx="2571750" cy="1841500"/>
          </a:xfrm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4579938" y="3721100"/>
            <a:ext cx="4456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Метаморфические (Рис.1 - эклогит, </a:t>
            </a:r>
          </a:p>
          <a:p>
            <a:pPr algn="ctr"/>
            <a:r>
              <a:rPr lang="ru-RU"/>
              <a:t>амфиболит, серпентинит; рис.2 - гнейс)</a:t>
            </a:r>
            <a:endParaRPr lang="en-US"/>
          </a:p>
        </p:txBody>
      </p:sp>
      <p:pic>
        <p:nvPicPr>
          <p:cNvPr id="47112" name="Рисунок 2" descr="http://www.webois.org.ua/jewellery/foto08/imgs17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9275" y="1471613"/>
            <a:ext cx="16827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Рисунок 9" descr="http://www.webois.org.ua/jewellery/foto08/imgs16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1441450"/>
            <a:ext cx="2354263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Рисунок 5" descr="http://www.webois.org.ua/jewellery/foto08/imgs17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1471613"/>
            <a:ext cx="1662113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6"/>
          <p:cNvSpPr txBox="1">
            <a:spLocks noChangeArrowheads="1"/>
          </p:cNvSpPr>
          <p:nvPr/>
        </p:nvSpPr>
        <p:spPr bwMode="auto">
          <a:xfrm>
            <a:off x="6927850" y="6329363"/>
            <a:ext cx="858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Алмаз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2" descr=" (360x229,  101Kb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2143125"/>
            <a:ext cx="34925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50133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8850" y="4941888"/>
            <a:ext cx="1528763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4282" y="214290"/>
            <a:ext cx="6572296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«Загляни в кристаллик, и ты увидишь весь мир»</a:t>
            </a:r>
          </a:p>
        </p:txBody>
      </p: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79388" y="1916113"/>
            <a:ext cx="5761037" cy="344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Кристаллы, кристаллы,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соцветья во мглу погруженной земли.</a:t>
            </a:r>
          </a:p>
          <a:p>
            <a:pPr>
              <a:lnSpc>
                <a:spcPct val="60000"/>
              </a:lnSpc>
              <a:defRPr/>
            </a:pPr>
            <a:endParaRPr lang="ru-RU" sz="20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Когда расцвели вы,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на свете другие цветы не цвели.</a:t>
            </a:r>
          </a:p>
          <a:p>
            <a:pPr>
              <a:lnSpc>
                <a:spcPct val="6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Нацежен был мало-помалу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из мрака лучистый хрусталь,</a:t>
            </a:r>
          </a:p>
          <a:p>
            <a:pPr>
              <a:lnSpc>
                <a:spcPct val="6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чтоб стало под силу кристаллу </a:t>
            </a:r>
          </a:p>
          <a:p>
            <a:pPr>
              <a:lnSpc>
                <a:spcPct val="8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вместить невместимую даль. </a:t>
            </a:r>
          </a:p>
          <a:p>
            <a:pPr>
              <a:lnSpc>
                <a:spcPct val="60000"/>
              </a:lnSpc>
              <a:defRPr/>
            </a:pPr>
            <a: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2000" b="1" i="1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60000"/>
              </a:lnSpc>
              <a:defRPr/>
            </a:pPr>
            <a:endParaRPr lang="ru-RU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60000"/>
              </a:lnSpc>
              <a:defRPr/>
            </a:pPr>
            <a:endParaRPr lang="ru-RU" sz="2000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Мигель де Унамуно </a:t>
            </a:r>
          </a:p>
        </p:txBody>
      </p:sp>
      <p:pic>
        <p:nvPicPr>
          <p:cNvPr id="20487" name="Рисунок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643563" y="857250"/>
            <a:ext cx="1639887" cy="1230313"/>
          </a:xfrm>
        </p:spPr>
      </p:pic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489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37438" y="0"/>
            <a:ext cx="1706562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906463"/>
            <a:ext cx="5399088" cy="5618162"/>
          </a:xfrm>
        </p:spPr>
      </p:pic>
      <p:sp>
        <p:nvSpPr>
          <p:cNvPr id="48130" name="Text Box 7"/>
          <p:cNvSpPr txBox="1">
            <a:spLocks noChangeArrowheads="1"/>
          </p:cNvSpPr>
          <p:nvPr/>
        </p:nvSpPr>
        <p:spPr bwMode="auto">
          <a:xfrm>
            <a:off x="5681663" y="3860800"/>
            <a:ext cx="3413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Набор эталонных минералов для определения относительной твёрдости методом царапания. </a:t>
            </a:r>
            <a:endParaRPr lang="en-US"/>
          </a:p>
        </p:txBody>
      </p:sp>
      <p:pic>
        <p:nvPicPr>
          <p:cNvPr id="48131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333375"/>
            <a:ext cx="19431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5730875" y="2781300"/>
            <a:ext cx="34131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/>
              <a:t>Карл Фридрих Христиан Моос (1773-1839) – немецкий минералог и геолог.</a:t>
            </a:r>
          </a:p>
        </p:txBody>
      </p:sp>
      <p:pic>
        <p:nvPicPr>
          <p:cNvPr id="48134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5300663"/>
            <a:ext cx="3024188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6443663" y="5949950"/>
            <a:ext cx="118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корунд</a:t>
            </a:r>
            <a:endParaRPr 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143250" y="4071938"/>
            <a:ext cx="3206750" cy="2185987"/>
          </a:xfrm>
        </p:spPr>
      </p:pic>
      <p:pic>
        <p:nvPicPr>
          <p:cNvPr id="49154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071563"/>
            <a:ext cx="3543300" cy="2187575"/>
          </a:xfrm>
        </p:spPr>
      </p:pic>
      <p:sp>
        <p:nvSpPr>
          <p:cNvPr id="49155" name="Text Box 10"/>
          <p:cNvSpPr txBox="1">
            <a:spLocks noChangeArrowheads="1"/>
          </p:cNvSpPr>
          <p:nvPr/>
        </p:nvSpPr>
        <p:spPr bwMode="auto">
          <a:xfrm>
            <a:off x="2654300" y="6211888"/>
            <a:ext cx="3779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Эвклаз</a:t>
            </a:r>
          </a:p>
          <a:p>
            <a:pPr algn="ctr"/>
            <a:r>
              <a:rPr lang="ru-RU"/>
              <a:t>(весьма совершенная спайность)</a:t>
            </a:r>
            <a:endParaRPr lang="en-US"/>
          </a:p>
        </p:txBody>
      </p:sp>
      <p:sp>
        <p:nvSpPr>
          <p:cNvPr id="49156" name="Text Box 13"/>
          <p:cNvSpPr txBox="1">
            <a:spLocks noChangeArrowheads="1"/>
          </p:cNvSpPr>
          <p:nvPr/>
        </p:nvSpPr>
        <p:spPr bwMode="auto">
          <a:xfrm>
            <a:off x="5786438" y="3214688"/>
            <a:ext cx="29448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Топаз</a:t>
            </a:r>
          </a:p>
          <a:p>
            <a:pPr algn="ctr"/>
            <a:r>
              <a:rPr lang="ru-RU"/>
              <a:t>(совершенная спайность)</a:t>
            </a:r>
            <a:endParaRPr lang="en-US"/>
          </a:p>
        </p:txBody>
      </p:sp>
      <p:pic>
        <p:nvPicPr>
          <p:cNvPr id="49157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714375" y="1143000"/>
            <a:ext cx="3425825" cy="2187575"/>
          </a:xfrm>
        </p:spPr>
      </p:pic>
      <p:sp>
        <p:nvSpPr>
          <p:cNvPr id="49158" name="Text Box 17"/>
          <p:cNvSpPr txBox="1">
            <a:spLocks noChangeArrowheads="1"/>
          </p:cNvSpPr>
          <p:nvPr/>
        </p:nvSpPr>
        <p:spPr bwMode="auto">
          <a:xfrm>
            <a:off x="571500" y="3286125"/>
            <a:ext cx="320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Гранат </a:t>
            </a:r>
          </a:p>
          <a:p>
            <a:pPr algn="ctr"/>
            <a:r>
              <a:rPr lang="ru-RU"/>
              <a:t>(несовершенная спайность)</a:t>
            </a:r>
            <a:endParaRPr lang="en-US"/>
          </a:p>
        </p:txBody>
      </p:sp>
      <p:pic>
        <p:nvPicPr>
          <p:cNvPr id="11" name="Прямоугольник 1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7"/>
          <p:cNvSpPr txBox="1">
            <a:spLocks noChangeArrowheads="1"/>
          </p:cNvSpPr>
          <p:nvPr/>
        </p:nvSpPr>
        <p:spPr bwMode="auto">
          <a:xfrm>
            <a:off x="0" y="5856288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Самый крупный алмаз «Куллинан», </a:t>
            </a:r>
          </a:p>
          <a:p>
            <a:pPr algn="ctr"/>
            <a:r>
              <a:rPr lang="ru-RU" sz="2400"/>
              <a:t>найденный в 1908г. весом 3106 каратов.</a:t>
            </a:r>
            <a:endParaRPr lang="en-US" sz="2400"/>
          </a:p>
        </p:txBody>
      </p:sp>
      <p:pic>
        <p:nvPicPr>
          <p:cNvPr id="50178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763" y="115888"/>
            <a:ext cx="5832475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3857625"/>
            <a:ext cx="3287713" cy="2185988"/>
          </a:xfrm>
        </p:spPr>
      </p:pic>
      <p:pic>
        <p:nvPicPr>
          <p:cNvPr id="51202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29250" y="3862388"/>
            <a:ext cx="3187700" cy="2209800"/>
          </a:xfrm>
        </p:spPr>
      </p:pic>
      <p:pic>
        <p:nvPicPr>
          <p:cNvPr id="51203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072188" y="1071563"/>
            <a:ext cx="2173287" cy="2187575"/>
          </a:xfrm>
        </p:spPr>
      </p:pic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1143000" y="6000750"/>
            <a:ext cx="2297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Ставролит</a:t>
            </a:r>
          </a:p>
          <a:p>
            <a:r>
              <a:rPr lang="ru-RU"/>
              <a:t>(занозистый излом)</a:t>
            </a:r>
          </a:p>
        </p:txBody>
      </p:sp>
      <p:sp>
        <p:nvSpPr>
          <p:cNvPr id="51205" name="Text Box 9"/>
          <p:cNvSpPr txBox="1">
            <a:spLocks noChangeArrowheads="1"/>
          </p:cNvSpPr>
          <p:nvPr/>
        </p:nvSpPr>
        <p:spPr bwMode="auto">
          <a:xfrm>
            <a:off x="5797550" y="6000750"/>
            <a:ext cx="2452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Золото</a:t>
            </a:r>
          </a:p>
          <a:p>
            <a:pPr algn="ctr"/>
            <a:r>
              <a:rPr lang="ru-RU"/>
              <a:t>(крючковатый излом)</a:t>
            </a:r>
            <a:endParaRPr lang="en-US"/>
          </a:p>
        </p:txBody>
      </p:sp>
      <p:sp>
        <p:nvSpPr>
          <p:cNvPr id="51206" name="Text Box 12"/>
          <p:cNvSpPr txBox="1">
            <a:spLocks noChangeArrowheads="1"/>
          </p:cNvSpPr>
          <p:nvPr/>
        </p:nvSpPr>
        <p:spPr bwMode="auto">
          <a:xfrm>
            <a:off x="6143625" y="3214688"/>
            <a:ext cx="2117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Марказит</a:t>
            </a:r>
          </a:p>
          <a:p>
            <a:r>
              <a:rPr lang="ru-RU"/>
              <a:t>(неровный излом)</a:t>
            </a:r>
            <a:endParaRPr lang="en-US"/>
          </a:p>
        </p:txBody>
      </p:sp>
      <p:pic>
        <p:nvPicPr>
          <p:cNvPr id="51207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1071563" y="1071563"/>
            <a:ext cx="2197100" cy="2187575"/>
          </a:xfrm>
        </p:spPr>
      </p:pic>
      <p:sp>
        <p:nvSpPr>
          <p:cNvPr id="51208" name="Text Box 15"/>
          <p:cNvSpPr txBox="1">
            <a:spLocks noChangeArrowheads="1"/>
          </p:cNvSpPr>
          <p:nvPr/>
        </p:nvSpPr>
        <p:spPr bwMode="auto">
          <a:xfrm>
            <a:off x="931863" y="3214688"/>
            <a:ext cx="2378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Кварц</a:t>
            </a:r>
          </a:p>
          <a:p>
            <a:pPr algn="ctr"/>
            <a:r>
              <a:rPr lang="ru-RU"/>
              <a:t>(раковистый излом) </a:t>
            </a:r>
            <a:endParaRPr lang="en-US"/>
          </a:p>
        </p:txBody>
      </p:sp>
      <p:pic>
        <p:nvPicPr>
          <p:cNvPr id="12" name="Прямоугольник 1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36720" t="5467" r="36913" b="40144"/>
          <a:stretch>
            <a:fillRect/>
          </a:stretch>
        </p:blipFill>
        <p:spPr>
          <a:xfrm>
            <a:off x="6588125" y="2997200"/>
            <a:ext cx="2203450" cy="2189163"/>
          </a:xfrm>
        </p:spPr>
      </p:pic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0" y="5561013"/>
            <a:ext cx="93487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Плотность драгоценных камней колеблется от 1 до 7 кг/м³:</a:t>
            </a:r>
            <a:endParaRPr lang="en-US" sz="2000"/>
          </a:p>
          <a:p>
            <a:pPr>
              <a:buFont typeface="Arial" charset="0"/>
              <a:buChar char="•"/>
            </a:pPr>
            <a:r>
              <a:rPr lang="ru-RU" sz="2000"/>
              <a:t> лёгкие драгоценные камни - янтарь (1,1 кг/м³);</a:t>
            </a:r>
            <a:endParaRPr lang="en-US" sz="2000"/>
          </a:p>
          <a:p>
            <a:pPr>
              <a:buFont typeface="Arial" charset="0"/>
              <a:buChar char="•"/>
            </a:pPr>
            <a:r>
              <a:rPr lang="ru-RU" sz="2000"/>
              <a:t> драгоценные камни нормальной тяжести - кварц (2,65 кг/м³);</a:t>
            </a:r>
          </a:p>
          <a:p>
            <a:pPr>
              <a:buFont typeface="Arial" charset="0"/>
              <a:buChar char="•"/>
            </a:pPr>
            <a:r>
              <a:rPr lang="ru-RU" sz="2000"/>
              <a:t> тяжёлые драгоценные камни – алмаз, рубин, сапфир, касситерит (5-7кг/м³).</a:t>
            </a:r>
            <a:endParaRPr lang="en-US" sz="2000"/>
          </a:p>
        </p:txBody>
      </p:sp>
      <p:grpSp>
        <p:nvGrpSpPr>
          <p:cNvPr id="52227" name="Группа 3"/>
          <p:cNvGrpSpPr>
            <a:grpSpLocks/>
          </p:cNvGrpSpPr>
          <p:nvPr/>
        </p:nvGrpSpPr>
        <p:grpSpPr bwMode="auto">
          <a:xfrm>
            <a:off x="6451600" y="2955925"/>
            <a:ext cx="2265363" cy="2492375"/>
            <a:chOff x="6368133" y="4365106"/>
            <a:chExt cx="2264692" cy="2492894"/>
          </a:xfrm>
        </p:grpSpPr>
        <p:sp>
          <p:nvSpPr>
            <p:cNvPr id="52243" name="Text Box 9"/>
            <p:cNvSpPr txBox="1">
              <a:spLocks noChangeArrowheads="1"/>
            </p:cNvSpPr>
            <p:nvPr/>
          </p:nvSpPr>
          <p:spPr bwMode="auto">
            <a:xfrm>
              <a:off x="6789738" y="6488113"/>
              <a:ext cx="148272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Сапфир</a:t>
              </a:r>
              <a:endParaRPr lang="en-US"/>
            </a:p>
          </p:txBody>
        </p:sp>
      </p:grpSp>
      <p:grpSp>
        <p:nvGrpSpPr>
          <p:cNvPr id="52228" name="Группа 1"/>
          <p:cNvGrpSpPr>
            <a:grpSpLocks/>
          </p:cNvGrpSpPr>
          <p:nvPr/>
        </p:nvGrpSpPr>
        <p:grpSpPr bwMode="auto">
          <a:xfrm>
            <a:off x="331788" y="2960688"/>
            <a:ext cx="2132012" cy="2490787"/>
            <a:chOff x="248444" y="4369544"/>
            <a:chExt cx="2131120" cy="2491631"/>
          </a:xfrm>
        </p:grpSpPr>
        <p:sp>
          <p:nvSpPr>
            <p:cNvPr id="52242" name="Text Box 12"/>
            <p:cNvSpPr txBox="1">
              <a:spLocks noChangeArrowheads="1"/>
            </p:cNvSpPr>
            <p:nvPr/>
          </p:nvSpPr>
          <p:spPr bwMode="auto">
            <a:xfrm>
              <a:off x="690563" y="6491288"/>
              <a:ext cx="126206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Алмаз</a:t>
              </a:r>
              <a:endParaRPr lang="en-US"/>
            </a:p>
          </p:txBody>
        </p:sp>
      </p:grpSp>
      <p:grpSp>
        <p:nvGrpSpPr>
          <p:cNvPr id="52229" name="Группа 5"/>
          <p:cNvGrpSpPr>
            <a:grpSpLocks/>
          </p:cNvGrpSpPr>
          <p:nvPr/>
        </p:nvGrpSpPr>
        <p:grpSpPr bwMode="auto">
          <a:xfrm>
            <a:off x="4932363" y="950913"/>
            <a:ext cx="2535237" cy="2063750"/>
            <a:chOff x="4858544" y="1094904"/>
            <a:chExt cx="2535130" cy="2063432"/>
          </a:xfrm>
        </p:grpSpPr>
        <p:pic>
          <p:nvPicPr>
            <p:cNvPr id="52240" name="Рисунок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8544" y="1094904"/>
              <a:ext cx="2535130" cy="169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1" name="Text Box 21"/>
            <p:cNvSpPr txBox="1">
              <a:spLocks noChangeArrowheads="1"/>
            </p:cNvSpPr>
            <p:nvPr/>
          </p:nvSpPr>
          <p:spPr bwMode="auto">
            <a:xfrm>
              <a:off x="5721296" y="2789004"/>
              <a:ext cx="844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Рубин</a:t>
              </a:r>
              <a:endParaRPr lang="en-US"/>
            </a:p>
          </p:txBody>
        </p:sp>
      </p:grpSp>
      <p:grpSp>
        <p:nvGrpSpPr>
          <p:cNvPr id="52230" name="Группа 4"/>
          <p:cNvGrpSpPr>
            <a:grpSpLocks/>
          </p:cNvGrpSpPr>
          <p:nvPr/>
        </p:nvGrpSpPr>
        <p:grpSpPr bwMode="auto">
          <a:xfrm>
            <a:off x="1908175" y="968375"/>
            <a:ext cx="2163763" cy="2046288"/>
            <a:chOff x="1532930" y="1112044"/>
            <a:chExt cx="2164333" cy="2046292"/>
          </a:xfrm>
        </p:grpSpPr>
        <p:pic>
          <p:nvPicPr>
            <p:cNvPr id="52238" name="Рисунок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32930" y="1112044"/>
              <a:ext cx="2164333" cy="1676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9" name="Text Box 23"/>
            <p:cNvSpPr txBox="1">
              <a:spLocks noChangeArrowheads="1"/>
            </p:cNvSpPr>
            <p:nvPr/>
          </p:nvSpPr>
          <p:spPr bwMode="auto">
            <a:xfrm>
              <a:off x="2135317" y="2789004"/>
              <a:ext cx="9595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Янтарь</a:t>
              </a:r>
              <a:endParaRPr lang="en-US"/>
            </a:p>
          </p:txBody>
        </p:sp>
      </p:grpSp>
      <p:grpSp>
        <p:nvGrpSpPr>
          <p:cNvPr id="52231" name="Группа 2"/>
          <p:cNvGrpSpPr>
            <a:grpSpLocks/>
          </p:cNvGrpSpPr>
          <p:nvPr/>
        </p:nvGrpSpPr>
        <p:grpSpPr bwMode="auto">
          <a:xfrm>
            <a:off x="3592513" y="2955925"/>
            <a:ext cx="2127250" cy="2492375"/>
            <a:chOff x="3508083" y="4365105"/>
            <a:chExt cx="2127834" cy="2492895"/>
          </a:xfrm>
        </p:grpSpPr>
        <p:sp>
          <p:nvSpPr>
            <p:cNvPr id="52236" name="Text Box 15"/>
            <p:cNvSpPr txBox="1">
              <a:spLocks noChangeArrowheads="1"/>
            </p:cNvSpPr>
            <p:nvPr/>
          </p:nvSpPr>
          <p:spPr bwMode="auto">
            <a:xfrm>
              <a:off x="4157663" y="6488113"/>
              <a:ext cx="8286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Кварц</a:t>
              </a:r>
              <a:endParaRPr lang="en-US"/>
            </a:p>
          </p:txBody>
        </p:sp>
        <p:pic>
          <p:nvPicPr>
            <p:cNvPr id="52237" name="Рисунок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08083" y="4365105"/>
              <a:ext cx="2127834" cy="212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Прямоугольник 1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  <p:pic>
        <p:nvPicPr>
          <p:cNvPr id="52233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/>
          <a:srcRect/>
          <a:stretch>
            <a:fillRect/>
          </a:stretch>
        </p:blipFill>
        <p:spPr>
          <a:xfrm>
            <a:off x="527797713" y="2147483647"/>
            <a:ext cx="2147483647" cy="2147482688"/>
          </a:xfrm>
        </p:spPr>
      </p:pic>
      <p:pic>
        <p:nvPicPr>
          <p:cNvPr id="52234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l="36720" t="5467" r="36913" b="40144"/>
          <a:stretch>
            <a:fillRect/>
          </a:stretch>
        </p:blipFill>
        <p:spPr>
          <a:xfrm>
            <a:off x="2147483647" y="2147483647"/>
            <a:ext cx="2147482688" cy="2147482688"/>
          </a:xfrm>
        </p:spPr>
      </p:pic>
      <p:pic>
        <p:nvPicPr>
          <p:cNvPr id="52235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539750" y="3068638"/>
            <a:ext cx="1928813" cy="1928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05038"/>
            <a:ext cx="4038600" cy="4076700"/>
          </a:xfrm>
        </p:spPr>
      </p:pic>
      <p:pic>
        <p:nvPicPr>
          <p:cNvPr id="53250" name="Рисунок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18125" y="2640013"/>
            <a:ext cx="3294063" cy="2328862"/>
          </a:xfrm>
        </p:spPr>
      </p:pic>
      <p:sp>
        <p:nvSpPr>
          <p:cNvPr id="53251" name="Text Box 10"/>
          <p:cNvSpPr txBox="1">
            <a:spLocks noChangeArrowheads="1"/>
          </p:cNvSpPr>
          <p:nvPr/>
        </p:nvSpPr>
        <p:spPr bwMode="auto">
          <a:xfrm>
            <a:off x="230188" y="1412875"/>
            <a:ext cx="3624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Основан на законе Архимеда: </a:t>
            </a:r>
          </a:p>
          <a:p>
            <a:r>
              <a:rPr lang="ru-RU"/>
              <a:t>путём погружения камня в воду.</a:t>
            </a:r>
            <a:endParaRPr lang="en-US"/>
          </a:p>
        </p:txBody>
      </p:sp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5180013" y="1341438"/>
            <a:ext cx="36782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Камень помещают в тяжёлую жидкость: раствор двойного иодида калия и ртути, раствор </a:t>
            </a:r>
            <a:endParaRPr lang="en-US"/>
          </a:p>
          <a:p>
            <a:r>
              <a:rPr lang="ru-RU"/>
              <a:t>формиата и таллия. </a:t>
            </a:r>
            <a:endParaRPr lang="en-US"/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5254625" y="4978400"/>
            <a:ext cx="3421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Весы Вестфеля для определения плотности тяжёлых жидкостей.</a:t>
            </a:r>
            <a:endParaRPr lang="en-US"/>
          </a:p>
        </p:txBody>
      </p:sp>
      <p:sp>
        <p:nvSpPr>
          <p:cNvPr id="53254" name="Text Box 13"/>
          <p:cNvSpPr txBox="1">
            <a:spLocks noChangeArrowheads="1"/>
          </p:cNvSpPr>
          <p:nvPr/>
        </p:nvSpPr>
        <p:spPr bwMode="auto">
          <a:xfrm>
            <a:off x="2608263" y="5321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214313"/>
            <a:ext cx="8643998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Методы для определения плотности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919288" y="798513"/>
            <a:ext cx="688975" cy="4349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640513" y="758825"/>
            <a:ext cx="649287" cy="4397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3258" name="Picture 13" descr="C:\Users\Елена Борисовна\Desktop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5503863"/>
            <a:ext cx="319563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12949" r="13336" b="54865"/>
          <a:stretch>
            <a:fillRect/>
          </a:stretch>
        </p:blipFill>
        <p:spPr>
          <a:xfrm>
            <a:off x="249238" y="931863"/>
            <a:ext cx="1435100" cy="1173162"/>
          </a:xfrm>
        </p:spPr>
      </p:pic>
      <p:sp>
        <p:nvSpPr>
          <p:cNvPr id="54274" name="Text Box 6"/>
          <p:cNvSpPr txBox="1">
            <a:spLocks noChangeArrowheads="1"/>
          </p:cNvSpPr>
          <p:nvPr/>
        </p:nvSpPr>
        <p:spPr bwMode="auto">
          <a:xfrm>
            <a:off x="303213" y="2755900"/>
            <a:ext cx="23828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Александрит</a:t>
            </a:r>
          </a:p>
          <a:p>
            <a:pPr algn="ctr"/>
            <a:r>
              <a:rPr lang="ru-RU"/>
              <a:t>(Днём - зелёный,</a:t>
            </a:r>
          </a:p>
          <a:p>
            <a:pPr algn="ctr"/>
            <a:r>
              <a:rPr lang="ru-RU"/>
              <a:t>вечером – красный)</a:t>
            </a:r>
            <a:endParaRPr lang="en-US"/>
          </a:p>
        </p:txBody>
      </p:sp>
      <p:grpSp>
        <p:nvGrpSpPr>
          <p:cNvPr id="54275" name="Группа 21"/>
          <p:cNvGrpSpPr>
            <a:grpSpLocks/>
          </p:cNvGrpSpPr>
          <p:nvPr/>
        </p:nvGrpSpPr>
        <p:grpSpPr bwMode="auto">
          <a:xfrm>
            <a:off x="6227763" y="476250"/>
            <a:ext cx="2655887" cy="2779713"/>
            <a:chOff x="6217161" y="3796866"/>
            <a:chExt cx="2655888" cy="2780094"/>
          </a:xfrm>
        </p:grpSpPr>
        <p:pic>
          <p:nvPicPr>
            <p:cNvPr id="54289" name="Picture 21" descr="F:\кристаллы новое\черный алмаз 1.jpe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17161" y="3796866"/>
              <a:ext cx="2655888" cy="2071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90" name="Text Box 9"/>
            <p:cNvSpPr txBox="1">
              <a:spLocks noChangeArrowheads="1"/>
            </p:cNvSpPr>
            <p:nvPr/>
          </p:nvSpPr>
          <p:spPr bwMode="auto">
            <a:xfrm>
              <a:off x="6390270" y="5930629"/>
              <a:ext cx="230967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/>
                <a:t>Чёрный алмаз</a:t>
              </a:r>
            </a:p>
            <a:p>
              <a:pPr algn="ctr"/>
              <a:r>
                <a:rPr lang="ru-RU"/>
                <a:t>(свет поглощается) </a:t>
              </a:r>
              <a:endParaRPr lang="en-US"/>
            </a:p>
          </p:txBody>
        </p:sp>
      </p:grpSp>
      <p:grpSp>
        <p:nvGrpSpPr>
          <p:cNvPr id="54276" name="Группа 18"/>
          <p:cNvGrpSpPr>
            <a:grpSpLocks/>
          </p:cNvGrpSpPr>
          <p:nvPr/>
        </p:nvGrpSpPr>
        <p:grpSpPr bwMode="auto">
          <a:xfrm>
            <a:off x="6084888" y="3933825"/>
            <a:ext cx="2790825" cy="2924175"/>
            <a:chOff x="561236" y="4291089"/>
            <a:chExt cx="2791122" cy="2925624"/>
          </a:xfrm>
        </p:grpSpPr>
        <p:pic>
          <p:nvPicPr>
            <p:cNvPr id="54287" name="Picture 2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49291" y="4291089"/>
              <a:ext cx="2038120" cy="1947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8" name="Text Box 12"/>
            <p:cNvSpPr txBox="1">
              <a:spLocks noChangeArrowheads="1"/>
            </p:cNvSpPr>
            <p:nvPr/>
          </p:nvSpPr>
          <p:spPr bwMode="auto">
            <a:xfrm>
              <a:off x="561236" y="6293169"/>
              <a:ext cx="2791122" cy="923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/>
                <a:t>Хрусталь</a:t>
              </a:r>
            </a:p>
            <a:p>
              <a:pPr algn="ctr"/>
              <a:r>
                <a:rPr lang="ru-RU"/>
                <a:t>(частичное поглощение </a:t>
              </a:r>
            </a:p>
            <a:p>
              <a:pPr algn="ctr"/>
              <a:r>
                <a:rPr lang="ru-RU"/>
                <a:t>света – мутно-белый)</a:t>
              </a:r>
              <a:endParaRPr lang="en-US"/>
            </a:p>
          </p:txBody>
        </p:sp>
      </p:grpSp>
      <p:sp>
        <p:nvSpPr>
          <p:cNvPr id="54277" name="Text Box 19"/>
          <p:cNvSpPr txBox="1">
            <a:spLocks noChangeArrowheads="1"/>
          </p:cNvSpPr>
          <p:nvPr/>
        </p:nvSpPr>
        <p:spPr bwMode="auto">
          <a:xfrm>
            <a:off x="4695825" y="2152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4278" name="Группа 16"/>
          <p:cNvGrpSpPr>
            <a:grpSpLocks/>
          </p:cNvGrpSpPr>
          <p:nvPr/>
        </p:nvGrpSpPr>
        <p:grpSpPr bwMode="auto">
          <a:xfrm>
            <a:off x="3054350" y="966788"/>
            <a:ext cx="3290888" cy="2454275"/>
            <a:chOff x="3054976" y="966645"/>
            <a:chExt cx="3290324" cy="2453839"/>
          </a:xfrm>
        </p:grpSpPr>
        <p:pic>
          <p:nvPicPr>
            <p:cNvPr id="54285" name="Рисунок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70262" y="966645"/>
              <a:ext cx="2459753" cy="1844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6" name="Text Box 20"/>
            <p:cNvSpPr txBox="1">
              <a:spLocks noChangeArrowheads="1"/>
            </p:cNvSpPr>
            <p:nvPr/>
          </p:nvSpPr>
          <p:spPr bwMode="auto">
            <a:xfrm>
              <a:off x="3054976" y="2774153"/>
              <a:ext cx="329032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/>
                <a:t>Кварц бесцветный</a:t>
              </a:r>
            </a:p>
            <a:p>
              <a:pPr algn="ctr"/>
              <a:r>
                <a:rPr lang="ru-RU"/>
                <a:t>(пропускает все длины волн)</a:t>
              </a:r>
              <a:endParaRPr lang="en-US"/>
            </a:p>
          </p:txBody>
        </p:sp>
      </p:grpSp>
      <p:pic>
        <p:nvPicPr>
          <p:cNvPr id="21" name="Прямоугольник 20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  <p:pic>
        <p:nvPicPr>
          <p:cNvPr id="54280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10912" t="49237" r="13432" b="2"/>
          <a:stretch>
            <a:fillRect/>
          </a:stretch>
        </p:blipFill>
        <p:spPr>
          <a:xfrm>
            <a:off x="1685925" y="1595438"/>
            <a:ext cx="1323975" cy="1187450"/>
          </a:xfrm>
        </p:spPr>
      </p:pic>
      <p:pic>
        <p:nvPicPr>
          <p:cNvPr id="54281" name="Рисунок 25" descr="8573aeeec9eed84f00fde3994c6d86d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8400" y="3933825"/>
            <a:ext cx="18002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Text Box 26"/>
          <p:cNvSpPr txBox="1">
            <a:spLocks noChangeArrowheads="1"/>
          </p:cNvSpPr>
          <p:nvPr/>
        </p:nvSpPr>
        <p:spPr bwMode="auto">
          <a:xfrm>
            <a:off x="2771775" y="5934075"/>
            <a:ext cx="3632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Сапфир при </a:t>
            </a:r>
          </a:p>
          <a:p>
            <a:pPr algn="ctr"/>
            <a:r>
              <a:rPr lang="ru-RU"/>
              <a:t>искусственном</a:t>
            </a:r>
          </a:p>
          <a:p>
            <a:pPr algn="ctr"/>
            <a:r>
              <a:rPr lang="ru-RU"/>
              <a:t>освещении - темный</a:t>
            </a:r>
            <a:endParaRPr lang="en-US"/>
          </a:p>
        </p:txBody>
      </p:sp>
      <p:pic>
        <p:nvPicPr>
          <p:cNvPr id="54283" name="Рисунок 36" descr="ring-gree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3860800"/>
            <a:ext cx="27654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4" name="Text Box 28"/>
          <p:cNvSpPr txBox="1">
            <a:spLocks noChangeArrowheads="1"/>
          </p:cNvSpPr>
          <p:nvPr/>
        </p:nvSpPr>
        <p:spPr bwMode="auto">
          <a:xfrm>
            <a:off x="539750" y="5934075"/>
            <a:ext cx="21923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Изумруд при</a:t>
            </a:r>
          </a:p>
          <a:p>
            <a:pPr algn="ctr"/>
            <a:r>
              <a:rPr lang="ru-RU"/>
              <a:t>искусственном </a:t>
            </a:r>
          </a:p>
          <a:p>
            <a:pPr algn="ctr"/>
            <a:r>
              <a:rPr lang="ru-RU"/>
              <a:t>освещении - яркий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Иммерсионный метод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06463" y="4000500"/>
            <a:ext cx="2376487" cy="2365375"/>
          </a:xfrm>
        </p:spPr>
      </p:pic>
      <p:sp>
        <p:nvSpPr>
          <p:cNvPr id="56322" name="Text Box 6"/>
          <p:cNvSpPr txBox="1">
            <a:spLocks noChangeArrowheads="1"/>
          </p:cNvSpPr>
          <p:nvPr/>
        </p:nvSpPr>
        <p:spPr bwMode="auto">
          <a:xfrm>
            <a:off x="3973513" y="4076700"/>
            <a:ext cx="51704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Для измерения показателей преломления камней используют иммерсионный метод – </a:t>
            </a:r>
          </a:p>
          <a:p>
            <a:r>
              <a:rPr lang="ru-RU"/>
              <a:t>погружая камень в жидкость с известным показателем преломления и наблюдая границы раздела по яркости, чёткости и ширине контуров и рёбер определяют показатель преломления камня.</a:t>
            </a:r>
            <a:endParaRPr lang="en-US"/>
          </a:p>
        </p:txBody>
      </p:sp>
      <p:pic>
        <p:nvPicPr>
          <p:cNvPr id="56323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962025" y="1030288"/>
            <a:ext cx="2124075" cy="1847850"/>
          </a:xfrm>
        </p:spPr>
      </p:pic>
      <p:sp>
        <p:nvSpPr>
          <p:cNvPr id="56324" name="Text Box 15"/>
          <p:cNvSpPr txBox="1">
            <a:spLocks noChangeArrowheads="1"/>
          </p:cNvSpPr>
          <p:nvPr/>
        </p:nvSpPr>
        <p:spPr bwMode="auto">
          <a:xfrm>
            <a:off x="1493838" y="2816225"/>
            <a:ext cx="10620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Кварцит</a:t>
            </a:r>
            <a:endParaRPr lang="en-US"/>
          </a:p>
        </p:txBody>
      </p:sp>
      <p:sp>
        <p:nvSpPr>
          <p:cNvPr id="56325" name="Text Box 17"/>
          <p:cNvSpPr txBox="1">
            <a:spLocks noChangeArrowheads="1"/>
          </p:cNvSpPr>
          <p:nvPr/>
        </p:nvSpPr>
        <p:spPr bwMode="auto">
          <a:xfrm>
            <a:off x="3563938" y="1143000"/>
            <a:ext cx="52308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Величина светопреломления кристалла определяется через показатель преломления.</a:t>
            </a: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50001" y="285728"/>
            <a:ext cx="8643998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светопреломление</a:t>
            </a:r>
          </a:p>
        </p:txBody>
      </p:sp>
      <p:pic>
        <p:nvPicPr>
          <p:cNvPr id="56327" name="Picture 13" descr="E: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2133600"/>
            <a:ext cx="4751388" cy="1008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8" name="Прямоугольник 8"/>
          <p:cNvSpPr>
            <a:spLocks noChangeArrowheads="1"/>
          </p:cNvSpPr>
          <p:nvPr/>
        </p:nvSpPr>
        <p:spPr bwMode="auto">
          <a:xfrm>
            <a:off x="785813" y="6286500"/>
            <a:ext cx="2617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Иммерсионный метод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869950"/>
            <a:ext cx="2001837" cy="2105025"/>
          </a:xfrm>
        </p:spPr>
      </p:pic>
      <p:pic>
        <p:nvPicPr>
          <p:cNvPr id="57346" name="Рисунок 4" descr="Драгоценные камни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945188" y="869950"/>
            <a:ext cx="2809875" cy="2111375"/>
          </a:xfrm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2987675" y="3027363"/>
            <a:ext cx="2619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Бриллиант –</a:t>
            </a:r>
          </a:p>
          <a:p>
            <a:pPr algn="ctr"/>
            <a:r>
              <a:rPr lang="ru-RU"/>
              <a:t> кристалл алмаза</a:t>
            </a:r>
            <a:endParaRPr lang="en-US"/>
          </a:p>
        </p:txBody>
      </p:sp>
      <p:sp>
        <p:nvSpPr>
          <p:cNvPr id="57348" name="Text Box 9"/>
          <p:cNvSpPr txBox="1">
            <a:spLocks noChangeArrowheads="1"/>
          </p:cNvSpPr>
          <p:nvPr/>
        </p:nvSpPr>
        <p:spPr bwMode="auto">
          <a:xfrm>
            <a:off x="1036638" y="2981325"/>
            <a:ext cx="86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Алмаз</a:t>
            </a:r>
            <a:endParaRPr lang="en-US"/>
          </a:p>
        </p:txBody>
      </p:sp>
      <p:sp>
        <p:nvSpPr>
          <p:cNvPr id="57349" name="Text Box 12"/>
          <p:cNvSpPr txBox="1">
            <a:spLocks noChangeArrowheads="1"/>
          </p:cNvSpPr>
          <p:nvPr/>
        </p:nvSpPr>
        <p:spPr bwMode="auto">
          <a:xfrm>
            <a:off x="5651500" y="2986088"/>
            <a:ext cx="3395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Дисперсия  выражена у бесцветных камней</a:t>
            </a:r>
            <a:endParaRPr lang="en-US"/>
          </a:p>
        </p:txBody>
      </p:sp>
      <p:pic>
        <p:nvPicPr>
          <p:cNvPr id="57350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2175" y="869950"/>
            <a:ext cx="173037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Text Box 15"/>
          <p:cNvSpPr txBox="1">
            <a:spLocks noChangeArrowheads="1"/>
          </p:cNvSpPr>
          <p:nvPr/>
        </p:nvSpPr>
        <p:spPr bwMode="auto">
          <a:xfrm>
            <a:off x="0" y="5842000"/>
            <a:ext cx="9128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Велико значение цветовой дисперсии у алмаза, который именно ей обязан своей великолепной игрой цветов – знаменитым «огнём», составляющим главную прелесть этого камня.</a:t>
            </a:r>
            <a:endParaRPr lang="en-US" sz="2000"/>
          </a:p>
        </p:txBody>
      </p:sp>
      <p:pic>
        <p:nvPicPr>
          <p:cNvPr id="14" name="Прямоугольник 1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  <p:grpSp>
        <p:nvGrpSpPr>
          <p:cNvPr id="57353" name="Группа 16"/>
          <p:cNvGrpSpPr>
            <a:grpSpLocks/>
          </p:cNvGrpSpPr>
          <p:nvPr/>
        </p:nvGrpSpPr>
        <p:grpSpPr bwMode="auto">
          <a:xfrm>
            <a:off x="714375" y="3857625"/>
            <a:ext cx="4273550" cy="2112963"/>
            <a:chOff x="542932" y="3857628"/>
            <a:chExt cx="4273517" cy="2112962"/>
          </a:xfrm>
        </p:grpSpPr>
        <p:pic>
          <p:nvPicPr>
            <p:cNvPr id="57356" name="Рисунок 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28662" y="3857628"/>
              <a:ext cx="3887787" cy="2112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7357" name="Группа 5"/>
            <p:cNvGrpSpPr>
              <a:grpSpLocks/>
            </p:cNvGrpSpPr>
            <p:nvPr/>
          </p:nvGrpSpPr>
          <p:grpSpPr bwMode="auto">
            <a:xfrm>
              <a:off x="542932" y="5058180"/>
              <a:ext cx="2891159" cy="731124"/>
              <a:chOff x="2645015" y="5143385"/>
              <a:chExt cx="2892059" cy="731124"/>
            </a:xfrm>
          </p:grpSpPr>
          <p:pic>
            <p:nvPicPr>
              <p:cNvPr id="16" name="Прямоугольник 15"/>
              <p:cNvPicPr>
                <a:picLocks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656067" y="4779127"/>
                <a:ext cx="1219570" cy="1054608"/>
              </a:xfrm>
              <a:prstGeom prst="rect">
                <a:avLst/>
              </a:prstGeom>
              <a:noFill/>
            </p:spPr>
          </p:pic>
          <p:pic>
            <p:nvPicPr>
              <p:cNvPr id="3" name="Прямоугольник 2"/>
              <p:cNvPicPr>
                <a:picLocks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156139" y="5498455"/>
                <a:ext cx="1396408" cy="396240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57354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</p:spPr>
      </p:pic>
      <p:pic>
        <p:nvPicPr>
          <p:cNvPr id="57355" name="Рисунок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51500" y="3860800"/>
            <a:ext cx="325913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/>
          <p:cNvPicPr>
            <a:picLocks noGrp="1" noChangeAspect="1" noChangeArrowheads="1"/>
          </p:cNvPicPr>
          <p:nvPr>
            <p:ph type="title" sz="quarter"/>
          </p:nvPr>
        </p:nvPicPr>
        <p:blipFill>
          <a:blip r:embed="rId2"/>
          <a:srcRect/>
          <a:stretch>
            <a:fillRect/>
          </a:stretch>
        </p:blipFill>
        <p:spPr>
          <a:xfrm>
            <a:off x="6778625" y="4229100"/>
            <a:ext cx="1803400" cy="1911350"/>
          </a:xfrm>
        </p:spPr>
      </p:pic>
      <p:pic>
        <p:nvPicPr>
          <p:cNvPr id="58370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4137025"/>
            <a:ext cx="2138362" cy="2125663"/>
          </a:xfrm>
        </p:spPr>
      </p:pic>
      <p:pic>
        <p:nvPicPr>
          <p:cNvPr id="58371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707188" y="869950"/>
            <a:ext cx="1911350" cy="1911350"/>
          </a:xfrm>
        </p:spPr>
      </p:pic>
      <p:pic>
        <p:nvPicPr>
          <p:cNvPr id="58372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28638" y="849313"/>
            <a:ext cx="1930400" cy="1931987"/>
          </a:xfrm>
        </p:spPr>
      </p:pic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423863" y="6151563"/>
            <a:ext cx="2079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Алмаз</a:t>
            </a:r>
          </a:p>
          <a:p>
            <a:pPr algn="ctr"/>
            <a:r>
              <a:rPr lang="ru-RU"/>
              <a:t>(алмазный блеск)</a:t>
            </a:r>
            <a:endParaRPr lang="en-US"/>
          </a:p>
        </p:txBody>
      </p:sp>
      <p:sp>
        <p:nvSpPr>
          <p:cNvPr id="58374" name="Text Box 9"/>
          <p:cNvSpPr txBox="1">
            <a:spLocks noChangeArrowheads="1"/>
          </p:cNvSpPr>
          <p:nvPr/>
        </p:nvSpPr>
        <p:spPr bwMode="auto">
          <a:xfrm>
            <a:off x="4624388" y="712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6383338" y="6140450"/>
            <a:ext cx="25923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Цинкит</a:t>
            </a:r>
          </a:p>
          <a:p>
            <a:pPr algn="ctr"/>
            <a:r>
              <a:rPr lang="ru-RU"/>
              <a:t>(алмазный блеск)</a:t>
            </a:r>
            <a:endParaRPr lang="en-US"/>
          </a:p>
        </p:txBody>
      </p:sp>
      <p:sp>
        <p:nvSpPr>
          <p:cNvPr id="58376" name="Text Box 13"/>
          <p:cNvSpPr txBox="1">
            <a:spLocks noChangeArrowheads="1"/>
          </p:cNvSpPr>
          <p:nvPr/>
        </p:nvSpPr>
        <p:spPr bwMode="auto">
          <a:xfrm>
            <a:off x="6745288" y="2835275"/>
            <a:ext cx="1836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Лазурит</a:t>
            </a:r>
          </a:p>
          <a:p>
            <a:pPr algn="ctr"/>
            <a:r>
              <a:rPr lang="ru-RU"/>
              <a:t>(жирный блеск)</a:t>
            </a:r>
            <a:endParaRPr lang="en-US"/>
          </a:p>
        </p:txBody>
      </p:sp>
      <p:sp>
        <p:nvSpPr>
          <p:cNvPr id="58377" name="Text Box 16"/>
          <p:cNvSpPr txBox="1">
            <a:spLocks noChangeArrowheads="1"/>
          </p:cNvSpPr>
          <p:nvPr/>
        </p:nvSpPr>
        <p:spPr bwMode="auto">
          <a:xfrm>
            <a:off x="177800" y="2781300"/>
            <a:ext cx="2632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Гематит</a:t>
            </a:r>
          </a:p>
          <a:p>
            <a:pPr algn="ctr"/>
            <a:r>
              <a:rPr lang="ru-RU"/>
              <a:t>(металлический блеск)</a:t>
            </a:r>
            <a:endParaRPr lang="en-US"/>
          </a:p>
        </p:txBody>
      </p:sp>
      <p:pic>
        <p:nvPicPr>
          <p:cNvPr id="58378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51163" y="869950"/>
            <a:ext cx="324167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 Box 21"/>
          <p:cNvSpPr txBox="1">
            <a:spLocks noChangeArrowheads="1"/>
          </p:cNvSpPr>
          <p:nvPr/>
        </p:nvSpPr>
        <p:spPr bwMode="auto">
          <a:xfrm>
            <a:off x="2933700" y="2792413"/>
            <a:ext cx="3276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Лунный камень</a:t>
            </a:r>
          </a:p>
          <a:p>
            <a:pPr algn="ctr"/>
            <a:r>
              <a:rPr lang="ru-RU"/>
              <a:t>(перламутровый блеск)</a:t>
            </a:r>
            <a:endParaRPr lang="en-US"/>
          </a:p>
        </p:txBody>
      </p:sp>
      <p:pic>
        <p:nvPicPr>
          <p:cNvPr id="16" name="Прямоугольник 1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0" y="49213"/>
            <a:ext cx="9118600" cy="1236662"/>
          </a:xfrm>
          <a:prstGeom prst="rect">
            <a:avLst/>
          </a:prstGeom>
          <a:noFill/>
        </p:spPr>
      </p:pic>
      <p:pic>
        <p:nvPicPr>
          <p:cNvPr id="58381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</p:spPr>
      </p:pic>
      <p:grpSp>
        <p:nvGrpSpPr>
          <p:cNvPr id="58382" name="Группа 16"/>
          <p:cNvGrpSpPr>
            <a:grpSpLocks/>
          </p:cNvGrpSpPr>
          <p:nvPr/>
        </p:nvGrpSpPr>
        <p:grpSpPr bwMode="auto">
          <a:xfrm>
            <a:off x="3257550" y="4224338"/>
            <a:ext cx="2628900" cy="2584450"/>
            <a:chOff x="6162305" y="4149080"/>
            <a:chExt cx="2629532" cy="2584628"/>
          </a:xfrm>
        </p:grpSpPr>
        <p:sp>
          <p:nvSpPr>
            <p:cNvPr id="58385" name="Text Box 19"/>
            <p:cNvSpPr txBox="1">
              <a:spLocks noChangeArrowheads="1"/>
            </p:cNvSpPr>
            <p:nvPr/>
          </p:nvSpPr>
          <p:spPr bwMode="auto">
            <a:xfrm>
              <a:off x="6405367" y="6087377"/>
              <a:ext cx="214340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/>
                <a:t>Хрусталь</a:t>
              </a:r>
            </a:p>
            <a:p>
              <a:pPr algn="ctr"/>
              <a:r>
                <a:rPr lang="ru-RU"/>
                <a:t> (алмазный блеск)</a:t>
              </a:r>
              <a:endParaRPr lang="en-US"/>
            </a:p>
          </p:txBody>
        </p:sp>
      </p:grpSp>
      <p:pic>
        <p:nvPicPr>
          <p:cNvPr id="58383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2147483647" y="2147483647"/>
            <a:ext cx="2147482688" cy="2147482688"/>
          </a:xfrm>
        </p:spPr>
      </p:pic>
      <p:pic>
        <p:nvPicPr>
          <p:cNvPr id="58384" name="Рисунок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8038" y="4292600"/>
            <a:ext cx="2449512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	</a:t>
            </a:r>
          </a:p>
        </p:txBody>
      </p:sp>
      <p:pic>
        <p:nvPicPr>
          <p:cNvPr id="21506" name="Рисунок 10" descr=" (354x276,  96Kb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71775" y="4508500"/>
            <a:ext cx="3013075" cy="2349500"/>
          </a:xfrm>
        </p:spPr>
      </p:pic>
      <p:sp>
        <p:nvSpPr>
          <p:cNvPr id="21507" name="Rectangle 11"/>
          <p:cNvSpPr>
            <a:spLocks noChangeArrowheads="1"/>
          </p:cNvSpPr>
          <p:nvPr/>
        </p:nvSpPr>
        <p:spPr bwMode="auto">
          <a:xfrm>
            <a:off x="323850" y="0"/>
            <a:ext cx="8569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                   </a:t>
            </a:r>
            <a:r>
              <a:rPr lang="ru-RU" sz="3200" b="1"/>
              <a:t>Основополагающий вопрос:</a:t>
            </a:r>
          </a:p>
          <a:p>
            <a:pPr algn="ctr"/>
            <a:r>
              <a:rPr lang="ru-RU" sz="3200" b="1"/>
              <a:t> </a:t>
            </a:r>
            <a:r>
              <a:rPr lang="ru-RU" sz="3200" b="1">
                <a:solidFill>
                  <a:srgbClr val="660066"/>
                </a:solidFill>
              </a:rPr>
              <a:t>«Каково значение кристаллов в жизни человека?»</a:t>
            </a:r>
          </a:p>
          <a:p>
            <a:pPr algn="ctr"/>
            <a:r>
              <a:rPr lang="ru-RU" sz="2400" b="1"/>
              <a:t>Проблемные вопросы: </a:t>
            </a:r>
          </a:p>
          <a:p>
            <a:r>
              <a:rPr lang="ru-RU"/>
              <a:t> </a:t>
            </a:r>
            <a:r>
              <a:rPr lang="ru-RU" sz="2400"/>
              <a:t>Что такое кристаллы?</a:t>
            </a:r>
          </a:p>
          <a:p>
            <a:r>
              <a:rPr lang="ru-RU" sz="2400"/>
              <a:t>                   Какая форма у кристаллов?</a:t>
            </a:r>
          </a:p>
          <a:p>
            <a:r>
              <a:rPr lang="ru-RU" sz="2400"/>
              <a:t>Можно ли кристалл вырастить в домашних условиях?</a:t>
            </a:r>
          </a:p>
          <a:p>
            <a:r>
              <a:rPr lang="en-US" sz="2400"/>
              <a:t>                   </a:t>
            </a:r>
            <a:r>
              <a:rPr lang="ru-RU" sz="2400"/>
              <a:t>Где применяются кристаллы?</a:t>
            </a:r>
          </a:p>
          <a:p>
            <a:r>
              <a:rPr lang="ru-RU" sz="2400"/>
              <a:t>Какие кристаллы называют жидкими и почему к ним проявляется значительный интерес?</a:t>
            </a:r>
          </a:p>
          <a:p>
            <a:r>
              <a:rPr lang="en-US" sz="2400"/>
              <a:t>                  </a:t>
            </a:r>
            <a:r>
              <a:rPr lang="ru-RU" sz="2400"/>
              <a:t> Какие кристаллы называют драгоценными? </a:t>
            </a:r>
          </a:p>
        </p:txBody>
      </p:sp>
      <p:pic>
        <p:nvPicPr>
          <p:cNvPr id="21508" name="Picture 4" descr="gif"/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6011863" y="4508500"/>
            <a:ext cx="2916237" cy="2187575"/>
          </a:xfrm>
        </p:spPr>
      </p:pic>
      <p:pic>
        <p:nvPicPr>
          <p:cNvPr id="21509" name="Рисунок 4" descr="clip_image013.png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4581525"/>
            <a:ext cx="2232025" cy="2082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563" y="1196975"/>
            <a:ext cx="2695575" cy="2609850"/>
          </a:xfrm>
        </p:spPr>
      </p:pic>
      <p:pic>
        <p:nvPicPr>
          <p:cNvPr id="59394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237288" y="1196975"/>
            <a:ext cx="2640012" cy="2640013"/>
          </a:xfrm>
        </p:spPr>
      </p:pic>
      <p:sp>
        <p:nvSpPr>
          <p:cNvPr id="59395" name="Text Box 6"/>
          <p:cNvSpPr txBox="1">
            <a:spLocks noChangeArrowheads="1"/>
          </p:cNvSpPr>
          <p:nvPr/>
        </p:nvSpPr>
        <p:spPr bwMode="auto">
          <a:xfrm>
            <a:off x="220663" y="4005263"/>
            <a:ext cx="2336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Кварцевый «кошачий глаз»</a:t>
            </a:r>
            <a:endParaRPr lang="en-US"/>
          </a:p>
        </p:txBody>
      </p:sp>
      <p:sp>
        <p:nvSpPr>
          <p:cNvPr id="59396" name="Text Box 9"/>
          <p:cNvSpPr txBox="1">
            <a:spLocks noChangeArrowheads="1"/>
          </p:cNvSpPr>
          <p:nvPr/>
        </p:nvSpPr>
        <p:spPr bwMode="auto">
          <a:xfrm>
            <a:off x="6588125" y="4032250"/>
            <a:ext cx="20113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Соколиный «кошачий глаз»</a:t>
            </a:r>
            <a:endParaRPr lang="en-US"/>
          </a:p>
        </p:txBody>
      </p:sp>
      <p:pic>
        <p:nvPicPr>
          <p:cNvPr id="59397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125788" y="1557338"/>
            <a:ext cx="2917825" cy="2187575"/>
          </a:xfrm>
        </p:spPr>
      </p:pic>
      <p:sp>
        <p:nvSpPr>
          <p:cNvPr id="59398" name="Text Box 12"/>
          <p:cNvSpPr txBox="1">
            <a:spLocks noChangeArrowheads="1"/>
          </p:cNvSpPr>
          <p:nvPr/>
        </p:nvSpPr>
        <p:spPr bwMode="auto">
          <a:xfrm>
            <a:off x="3476625" y="4032250"/>
            <a:ext cx="2119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Тигровый «кошачий глаз»</a:t>
            </a:r>
            <a:endParaRPr lang="en-US"/>
          </a:p>
        </p:txBody>
      </p:sp>
      <p:sp>
        <p:nvSpPr>
          <p:cNvPr id="59399" name="Text Box 10"/>
          <p:cNvSpPr txBox="1">
            <a:spLocks noChangeArrowheads="1"/>
          </p:cNvSpPr>
          <p:nvPr/>
        </p:nvSpPr>
        <p:spPr bwMode="auto">
          <a:xfrm>
            <a:off x="808038" y="48164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9400" name="Text Box 11"/>
          <p:cNvSpPr txBox="1">
            <a:spLocks noChangeArrowheads="1"/>
          </p:cNvSpPr>
          <p:nvPr/>
        </p:nvSpPr>
        <p:spPr bwMode="auto">
          <a:xfrm>
            <a:off x="0" y="5233988"/>
            <a:ext cx="91011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Явление возникает в результате отражения света от параллельно расположенных включений волокнистых и игольчатых минералов или трубчатых пустот. </a:t>
            </a:r>
            <a:endParaRPr lang="en-US" sz="2000"/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214313"/>
            <a:ext cx="8643998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Эффект «кошачьего глаза»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8125" y="981075"/>
            <a:ext cx="4181475" cy="2952750"/>
          </a:xfrm>
        </p:spPr>
      </p:pic>
      <p:pic>
        <p:nvPicPr>
          <p:cNvPr id="60418" name="Рисунок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83113" y="2438400"/>
            <a:ext cx="4119562" cy="3095625"/>
          </a:xfrm>
        </p:spPr>
      </p:pic>
      <p:sp>
        <p:nvSpPr>
          <p:cNvPr id="60419" name="Text Box 6"/>
          <p:cNvSpPr txBox="1">
            <a:spLocks noChangeArrowheads="1"/>
          </p:cNvSpPr>
          <p:nvPr/>
        </p:nvSpPr>
        <p:spPr bwMode="auto">
          <a:xfrm>
            <a:off x="11113" y="5534025"/>
            <a:ext cx="914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Голубовато-белое мерцающее сияние лунного камня в форме кабошона, которое при движении камня скользит по поверхности. Эффект объясняется интерференцией света на тонких параллельных пластинках ортоклаза и альбита, из которых построен лунный камень.</a:t>
            </a:r>
            <a:endParaRPr lang="en-US" sz="2000"/>
          </a:p>
        </p:txBody>
      </p:sp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3" y="-23813"/>
            <a:ext cx="9118601" cy="1060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19338" y="1092200"/>
            <a:ext cx="2185987" cy="2185988"/>
          </a:xfrm>
        </p:spPr>
      </p:pic>
      <p:pic>
        <p:nvPicPr>
          <p:cNvPr id="61442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651500" y="3636963"/>
            <a:ext cx="2881313" cy="1701800"/>
          </a:xfrm>
        </p:spPr>
      </p:pic>
      <p:pic>
        <p:nvPicPr>
          <p:cNvPr id="61443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7223125" y="1106488"/>
            <a:ext cx="1771650" cy="2176462"/>
          </a:xfrm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1557338" y="3292475"/>
            <a:ext cx="1435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Спектролит</a:t>
            </a:r>
            <a:endParaRPr lang="en-US"/>
          </a:p>
        </p:txBody>
      </p:sp>
      <p:sp>
        <p:nvSpPr>
          <p:cNvPr id="61445" name="Text Box 10"/>
          <p:cNvSpPr txBox="1">
            <a:spLocks noChangeArrowheads="1"/>
          </p:cNvSpPr>
          <p:nvPr/>
        </p:nvSpPr>
        <p:spPr bwMode="auto">
          <a:xfrm>
            <a:off x="6300788" y="3252788"/>
            <a:ext cx="155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Лабрадор</a:t>
            </a:r>
            <a:endParaRPr lang="en-US"/>
          </a:p>
        </p:txBody>
      </p:sp>
      <p:pic>
        <p:nvPicPr>
          <p:cNvPr id="61446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50" y="1092200"/>
            <a:ext cx="2192338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8513" y="3640138"/>
            <a:ext cx="29527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Рисунок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9350" y="1106488"/>
            <a:ext cx="2263775" cy="217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Text Box 13"/>
          <p:cNvSpPr txBox="1">
            <a:spLocks noChangeArrowheads="1"/>
          </p:cNvSpPr>
          <p:nvPr/>
        </p:nvSpPr>
        <p:spPr bwMode="auto">
          <a:xfrm>
            <a:off x="0" y="5576888"/>
            <a:ext cx="91535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Цветовая игра в синих, зелёных, красных, золотисто-коричневых тонах с металлическим отливом. Причина – явление отражения и интерференции на тонких пластинках, образующие в структуре камней параллельные срастания.</a:t>
            </a:r>
            <a:endParaRPr lang="en-US" sz="2000"/>
          </a:p>
        </p:txBody>
      </p:sp>
      <p:pic>
        <p:nvPicPr>
          <p:cNvPr id="14" name="Прямоугольник 13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3813" y="-23813"/>
            <a:ext cx="9118601" cy="1060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2967335"/>
            <a:ext cx="673562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Жидкие кристаллы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tower.ict.nsc.ru/win/elbib/hbc/images/1999/n41/ns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000" y="1989138"/>
            <a:ext cx="40147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Text Box 9"/>
          <p:cNvSpPr txBox="1">
            <a:spLocks noChangeArrowheads="1"/>
          </p:cNvSpPr>
          <p:nvPr/>
        </p:nvSpPr>
        <p:spPr bwMode="auto">
          <a:xfrm>
            <a:off x="0" y="333375"/>
            <a:ext cx="9358313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</a:pPr>
            <a:r>
              <a:rPr lang="en-US" sz="2400" b="1">
                <a:solidFill>
                  <a:srgbClr val="660066"/>
                </a:solidFill>
              </a:rPr>
              <a:t>     </a:t>
            </a:r>
            <a:r>
              <a:rPr lang="ru-RU" sz="2800" b="1">
                <a:solidFill>
                  <a:srgbClr val="660066"/>
                </a:solidFill>
                <a:latin typeface="Times New Roman" pitchFamily="18" charset="0"/>
              </a:rPr>
              <a:t>Жидкий кристалл</a:t>
            </a:r>
            <a:r>
              <a:rPr lang="ru-RU" sz="2400" b="1">
                <a:solidFill>
                  <a:srgbClr val="660066"/>
                </a:solidFill>
                <a:latin typeface="Times New Roman" pitchFamily="18" charset="0"/>
              </a:rPr>
              <a:t> – </a:t>
            </a:r>
            <a:r>
              <a:rPr lang="ru-RU" sz="2400" b="1">
                <a:latin typeface="Times New Roman" pitchFamily="18" charset="0"/>
              </a:rPr>
              <a:t>это специфическое агрегатное состояние вещества, в котором оно проявляет одновременно свойства кристалла и жидкости.</a:t>
            </a:r>
            <a:endParaRPr lang="en-US" sz="2400" b="1">
              <a:latin typeface="Times New Roman" pitchFamily="18" charset="0"/>
            </a:endParaRPr>
          </a:p>
        </p:txBody>
      </p:sp>
      <p:pic>
        <p:nvPicPr>
          <p:cNvPr id="63491" name="Рисунок 3" descr="big-1-lc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019300"/>
            <a:ext cx="4608513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3" descr="http://www.bestreferat.ru/images/ref/45/383845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0"/>
            <a:ext cx="1957387" cy="6400800"/>
          </a:xfrm>
        </p:spPr>
      </p:pic>
      <p:pic>
        <p:nvPicPr>
          <p:cNvPr id="64514" name="Picture 7" descr="Фрактал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3375" y="1285875"/>
            <a:ext cx="3505200" cy="2643188"/>
          </a:xfrm>
          <a:ln w="38100" cmpd="dbl">
            <a:solidFill>
              <a:srgbClr val="000000"/>
            </a:solidFill>
          </a:ln>
        </p:spPr>
      </p:pic>
      <p:sp>
        <p:nvSpPr>
          <p:cNvPr id="64515" name="Text Box 10"/>
          <p:cNvSpPr txBox="1">
            <a:spLocks noChangeArrowheads="1"/>
          </p:cNvSpPr>
          <p:nvPr/>
        </p:nvSpPr>
        <p:spPr bwMode="auto">
          <a:xfrm>
            <a:off x="4251325" y="1560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4516" name="Text Box 11"/>
          <p:cNvSpPr txBox="1">
            <a:spLocks noChangeArrowheads="1"/>
          </p:cNvSpPr>
          <p:nvPr/>
        </p:nvSpPr>
        <p:spPr bwMode="auto">
          <a:xfrm>
            <a:off x="2571750" y="3995738"/>
            <a:ext cx="64293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*</a:t>
            </a:r>
            <a:r>
              <a:rPr lang="ru-RU"/>
              <a:t>Подобно обычной жидкости, жидкий кристалл обладает текучестью и принимает форму сосуда, в который он помещен.</a:t>
            </a:r>
          </a:p>
          <a:p>
            <a:r>
              <a:rPr lang="en-US"/>
              <a:t>*</a:t>
            </a:r>
            <a:r>
              <a:rPr lang="ru-RU"/>
              <a:t>Не имеют жёсткую кристаллическую решётку.</a:t>
            </a:r>
          </a:p>
          <a:p>
            <a:r>
              <a:rPr lang="en-US"/>
              <a:t>*</a:t>
            </a:r>
            <a:r>
              <a:rPr lang="ru-RU"/>
              <a:t>Наличие порядка пространственной ориентации молекул</a:t>
            </a:r>
          </a:p>
          <a:p>
            <a:r>
              <a:rPr lang="en-US"/>
              <a:t>*</a:t>
            </a:r>
            <a:r>
              <a:rPr lang="ru-RU"/>
              <a:t>Осуществление более сложного ориентационного порядка молекул, чем у кристаллов.</a:t>
            </a: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902697" y="500042"/>
            <a:ext cx="3338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Свойства ЖК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Рисунок 3" descr="pimg_40_3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4191000"/>
            <a:ext cx="66595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44184" y="571480"/>
            <a:ext cx="4655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Разновидности ЖК</a:t>
            </a:r>
          </a:p>
        </p:txBody>
      </p:sp>
      <p:sp>
        <p:nvSpPr>
          <p:cNvPr id="65539" name="TextBox 7"/>
          <p:cNvSpPr txBox="1">
            <a:spLocks noChangeArrowheads="1"/>
          </p:cNvSpPr>
          <p:nvPr/>
        </p:nvSpPr>
        <p:spPr bwMode="auto">
          <a:xfrm>
            <a:off x="3276600" y="1571625"/>
            <a:ext cx="53673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В зависимости от вида </a:t>
            </a:r>
            <a:endParaRPr lang="en-US" sz="2400"/>
          </a:p>
          <a:p>
            <a:r>
              <a:rPr lang="ru-RU" sz="2400"/>
              <a:t>упорядочения осей молекул </a:t>
            </a:r>
            <a:endParaRPr lang="en-US" sz="2400"/>
          </a:p>
          <a:p>
            <a:r>
              <a:rPr lang="ru-RU" sz="2400"/>
              <a:t>жидкие кристаллы разделяются на:</a:t>
            </a:r>
          </a:p>
        </p:txBody>
      </p:sp>
      <p:pic>
        <p:nvPicPr>
          <p:cNvPr id="65540" name="Picture 4" descr="cholesteric"/>
          <p:cNvPicPr>
            <a:picLocks noChangeAspect="1" noChangeArrowheads="1"/>
          </p:cNvPicPr>
          <p:nvPr/>
        </p:nvPicPr>
        <p:blipFill>
          <a:blip r:embed="rId3"/>
          <a:srcRect t="6299" b="-18898"/>
          <a:stretch>
            <a:fillRect/>
          </a:stretch>
        </p:blipFill>
        <p:spPr bwMode="auto">
          <a:xfrm>
            <a:off x="0" y="1484313"/>
            <a:ext cx="23495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2-10000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7550"/>
          <a:stretch>
            <a:fillRect/>
          </a:stretch>
        </p:blipFill>
        <p:spPr>
          <a:xfrm>
            <a:off x="0" y="0"/>
            <a:ext cx="4572000" cy="4081463"/>
          </a:xfrm>
        </p:spPr>
      </p:pic>
      <p:sp>
        <p:nvSpPr>
          <p:cNvPr id="66562" name="Text Box 7"/>
          <p:cNvSpPr txBox="1">
            <a:spLocks noChangeArrowheads="1"/>
          </p:cNvSpPr>
          <p:nvPr/>
        </p:nvSpPr>
        <p:spPr bwMode="auto">
          <a:xfrm>
            <a:off x="0" y="5500688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Тонкие плёнки жидких кристаллов, заключённые между стёклами нашли широкое применение в качестве индикаторных устройств (прикладывая низковольтные электрические поля к разным частям плёнки, можно получать видимые глазом фигуры, образованные прозрачными и непрозрачными участками)</a:t>
            </a:r>
            <a:endParaRPr lang="en-US"/>
          </a:p>
        </p:txBody>
      </p:sp>
      <p:pic>
        <p:nvPicPr>
          <p:cNvPr id="66563" name="Рисунок 5" descr="m_1459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65650" y="2071688"/>
            <a:ext cx="4578350" cy="3314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75" y="2378075"/>
            <a:ext cx="9082088" cy="2644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5" descr="2-8000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 t="11172"/>
          <a:stretch>
            <a:fillRect/>
          </a:stretch>
        </p:blipFill>
        <p:spPr>
          <a:xfrm>
            <a:off x="285750" y="1571625"/>
            <a:ext cx="8562975" cy="3714750"/>
          </a:xfrm>
        </p:spPr>
      </p:pic>
      <p:sp>
        <p:nvSpPr>
          <p:cNvPr id="7" name="Прямоугольник 6"/>
          <p:cNvSpPr/>
          <p:nvPr/>
        </p:nvSpPr>
        <p:spPr>
          <a:xfrm>
            <a:off x="-214346" y="142852"/>
            <a:ext cx="9572692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работы ЖК мониторов. </a:t>
            </a:r>
          </a:p>
          <a:p>
            <a:pPr algn="ctr">
              <a:defRPr/>
            </a:pPr>
            <a:r>
              <a:rPr lang="en-US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TFT</a:t>
            </a:r>
            <a:r>
              <a:rPr lang="ru-RU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-технологии  или</a:t>
            </a:r>
            <a:r>
              <a:rPr lang="en-US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тонкопленочный транзистор.</a:t>
            </a:r>
            <a:endParaRPr lang="ru-RU" sz="3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519738"/>
            <a:ext cx="9144000" cy="1082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chemeClr val="hlink"/>
              </a:buClr>
              <a:buSzPct val="120000"/>
              <a:defRPr/>
            </a:pP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Экраны LCD-мониторов (жидкокристаллические мониторы) сделаны из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жидкого вещества,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>
                <a:effectLst>
                  <a:outerShdw blurRad="38100" dist="38100" dir="2700000" algn="tl">
                    <a:srgbClr val="C0C0C0"/>
                  </a:outerShdw>
                </a:effectLst>
              </a:rPr>
              <a:t> но при этом обладает некоторыми свойствами, присущими кристаллическим телам.  Это жидкости, обладающие анизотропией свойств , связанных с упорядоченностью в ориентации молекул.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Содержимое 2"/>
          <p:cNvSpPr txBox="1">
            <a:spLocks/>
          </p:cNvSpPr>
          <p:nvPr/>
        </p:nvSpPr>
        <p:spPr bwMode="auto">
          <a:xfrm>
            <a:off x="428625" y="928688"/>
            <a:ext cx="82296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Проследить эволюцию взглядов на природу кристаллов;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Изучить строение и физическое свойства кристаллов, благодаря которым они нашли такое широкое применение;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Исследовать области применения кристаллов;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Выяснить, почему человек издавна обращает внимание на некоторые кристаллы и называет их драгоценными, за какие свойства и качества.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ru-RU" sz="2400">
                <a:latin typeface="Calibri" pitchFamily="34" charset="0"/>
              </a:rPr>
              <a:t>Выращивание кристаллов и наблюдение за процессом их роста.</a:t>
            </a:r>
          </a:p>
          <a:p>
            <a:pPr marL="342900" indent="-342900">
              <a:spcBef>
                <a:spcPct val="20000"/>
              </a:spcBef>
            </a:pPr>
            <a:endParaRPr lang="ru-RU" sz="3200">
              <a:latin typeface="Calibri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428625" y="857250"/>
            <a:ext cx="8229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ru-RU" sz="3200" kern="0" dirty="0"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200" kern="0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85728"/>
            <a:ext cx="7560839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Цели исследовательской работы: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5" descr="TN+Film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52600"/>
            <a:ext cx="8686800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Text Box 8"/>
          <p:cNvSpPr txBox="1">
            <a:spLocks noChangeArrowheads="1"/>
          </p:cNvSpPr>
          <p:nvPr/>
        </p:nvSpPr>
        <p:spPr bwMode="auto">
          <a:xfrm>
            <a:off x="179388" y="5934075"/>
            <a:ext cx="8763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Жидкие кристаллы выравниваются перпендикулярно подложке.</a:t>
            </a:r>
          </a:p>
          <a:p>
            <a:r>
              <a:rPr lang="ru-RU"/>
              <a:t>Плёнка на верхней поверхности позволяет увеличить угол зрения от 90 до 140 градусов.</a:t>
            </a: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7239000" y="3657600"/>
            <a:ext cx="13716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Электроды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24200" y="3276600"/>
            <a:ext cx="13716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ЖК молекулы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00" y="2060575"/>
            <a:ext cx="15240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поляризатор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20000" y="2276475"/>
            <a:ext cx="15240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стеклянная пластина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6781800" y="2133600"/>
            <a:ext cx="7620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620000" y="2276475"/>
            <a:ext cx="152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6934200" y="2362200"/>
            <a:ext cx="685800" cy="152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7620000" y="5229225"/>
            <a:ext cx="15240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поляризатор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620000" y="4868863"/>
            <a:ext cx="1524000" cy="381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стеклянная пластина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7010400" y="5181600"/>
            <a:ext cx="838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620000" y="5300663"/>
            <a:ext cx="152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 flipV="1">
            <a:off x="6934200" y="5334000"/>
            <a:ext cx="7620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85720" y="214290"/>
            <a:ext cx="850105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TN + Film </a:t>
            </a: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технология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Искривленный </a:t>
            </a:r>
            <a:r>
              <a:rPr lang="ru-RU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нематический</a:t>
            </a: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+ фильм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Рисунок 2" descr="http://www.bestreferat.ru/images/ref/47/38384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1371600"/>
            <a:ext cx="8001000" cy="4071938"/>
          </a:xfrm>
        </p:spPr>
      </p:pic>
      <p:sp>
        <p:nvSpPr>
          <p:cNvPr id="70658" name="Text Box 7"/>
          <p:cNvSpPr txBox="1">
            <a:spLocks noChangeArrowheads="1"/>
          </p:cNvSpPr>
          <p:nvPr/>
        </p:nvSpPr>
        <p:spPr bwMode="auto">
          <a:xfrm>
            <a:off x="288925" y="5446713"/>
            <a:ext cx="8258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При подаче напряжения молекулы выравниваются параллельно подложке.</a:t>
            </a:r>
          </a:p>
          <a:p>
            <a:r>
              <a:rPr lang="ru-RU"/>
              <a:t>Угол обзора достигает 170 градусов.</a:t>
            </a: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7162800" y="1676400"/>
            <a:ext cx="1219200" cy="6096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Стеклянная пластина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10400" y="1371600"/>
            <a:ext cx="1371600" cy="3048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Поляризатор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81800" y="3352800"/>
            <a:ext cx="1524000" cy="3048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Электроды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86600" y="5029200"/>
            <a:ext cx="1371600" cy="3048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Поляризатор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62800" y="4495800"/>
            <a:ext cx="1219200" cy="53340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Стеклянная пластина</a:t>
            </a:r>
          </a:p>
        </p:txBody>
      </p:sp>
      <p:cxnSp>
        <p:nvCxnSpPr>
          <p:cNvPr id="11" name="Прямая соединительная линия 10"/>
          <p:cNvCxnSpPr>
            <a:endCxn id="6" idx="1"/>
          </p:cNvCxnSpPr>
          <p:nvPr/>
        </p:nvCxnSpPr>
        <p:spPr>
          <a:xfrm flipV="1">
            <a:off x="6553200" y="1524000"/>
            <a:ext cx="457200" cy="3048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endCxn id="5" idx="1"/>
          </p:cNvCxnSpPr>
          <p:nvPr/>
        </p:nvCxnSpPr>
        <p:spPr>
          <a:xfrm>
            <a:off x="6629400" y="1981200"/>
            <a:ext cx="5334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400800" y="4876800"/>
            <a:ext cx="8382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8" idx="1"/>
          </p:cNvCxnSpPr>
          <p:nvPr/>
        </p:nvCxnSpPr>
        <p:spPr>
          <a:xfrm>
            <a:off x="6248400" y="5105400"/>
            <a:ext cx="838200" cy="762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214446" y="0"/>
            <a:ext cx="671510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SFT – </a:t>
            </a: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технология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Супер</a:t>
            </a:r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Прекрасный 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TFT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4" descr="79977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" y="1447800"/>
            <a:ext cx="8305800" cy="4495800"/>
          </a:xfrm>
        </p:spPr>
      </p:pic>
      <p:sp>
        <p:nvSpPr>
          <p:cNvPr id="71682" name="Text Box 7"/>
          <p:cNvSpPr txBox="1">
            <a:spLocks noChangeArrowheads="1"/>
          </p:cNvSpPr>
          <p:nvPr/>
        </p:nvSpPr>
        <p:spPr bwMode="auto">
          <a:xfrm>
            <a:off x="0" y="6072188"/>
            <a:ext cx="93583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Наилучший компромисс для получения широких углов обзора и малого времени реакции.</a:t>
            </a: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357222" y="0"/>
            <a:ext cx="9787006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MVA</a:t>
            </a:r>
            <a:r>
              <a:rPr lang="ru-RU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- технология</a:t>
            </a:r>
            <a:r>
              <a:rPr lang="en-US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1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Многодоменное</a:t>
            </a:r>
            <a:r>
              <a:rPr lang="en-US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Вертикальное Выравнивание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Содержимое 2"/>
          <p:cNvSpPr>
            <a:spLocks noGrp="1"/>
          </p:cNvSpPr>
          <p:nvPr>
            <p:ph idx="1"/>
          </p:nvPr>
        </p:nvSpPr>
        <p:spPr>
          <a:xfrm>
            <a:off x="-285750" y="5734050"/>
            <a:ext cx="9429750" cy="11239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smtClean="0"/>
              <a:t>      Новые возможности получили врачи: жидкокристаллический индикатор на коже больного быстро диагностирует скрытое воспаление и даже опухоль.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85750"/>
            <a:ext cx="1928812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500063"/>
            <a:ext cx="28384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8588" y="285750"/>
            <a:ext cx="266541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429000"/>
            <a:ext cx="46815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Содержимое 3" descr="d154ce95acd1t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0" y="2971800"/>
            <a:ext cx="3238500" cy="3605213"/>
          </a:xfrm>
        </p:spPr>
      </p:pic>
      <p:pic>
        <p:nvPicPr>
          <p:cNvPr id="73730" name="Рисунок 5" descr="Nokia_6303_classic_low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362200"/>
            <a:ext cx="24955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Рисунок 6" descr="samsung_gt_s5600_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438400"/>
            <a:ext cx="233838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Применение жидких кристаллов 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устройствах отображения информации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Содержимое 2"/>
          <p:cNvSpPr>
            <a:spLocks noGrp="1"/>
          </p:cNvSpPr>
          <p:nvPr>
            <p:ph idx="1"/>
          </p:nvPr>
        </p:nvSpPr>
        <p:spPr>
          <a:xfrm>
            <a:off x="0" y="6000750"/>
            <a:ext cx="9144000" cy="6715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000" smtClean="0">
                <a:latin typeface="Arial" charset="0"/>
                <a:cs typeface="Arial" charset="0"/>
              </a:rPr>
              <a:t>        Создаются плоские телевизоры с тонким жидкокристаллическим экраном.</a:t>
            </a:r>
          </a:p>
        </p:txBody>
      </p:sp>
      <p:pic>
        <p:nvPicPr>
          <p:cNvPr id="59396" name="Содержимое 3" descr="Hyundai W243S_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214313"/>
            <a:ext cx="38766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 descr="http://brunocomputer.webs.com/LC%20D.gif"/>
          <p:cNvPicPr>
            <a:picLocks noChangeAspect="1" noChangeArrowheads="1"/>
          </p:cNvPicPr>
          <p:nvPr/>
        </p:nvPicPr>
        <p:blipFill>
          <a:blip r:embed="rId3"/>
          <a:srcRect l="10001" t="2000" r="8000" b="2000"/>
          <a:stretch>
            <a:fillRect/>
          </a:stretch>
        </p:blipFill>
        <p:spPr bwMode="auto">
          <a:xfrm>
            <a:off x="214313" y="142875"/>
            <a:ext cx="41497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4" descr="http://img.sellbe.com/4504/product/498/8789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642938"/>
            <a:ext cx="869315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5778" name="Picture 2" descr="http://www.fst-otm.ru/upload/normal/19C46EA6A3FD87FF1E951296AE342BF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357188"/>
            <a:ext cx="5868988" cy="2633662"/>
          </a:xfrm>
        </p:spPr>
      </p:pic>
      <p:pic>
        <p:nvPicPr>
          <p:cNvPr id="75779" name="Рисунок 4" descr="2264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3571875"/>
            <a:ext cx="37242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42875"/>
            <a:ext cx="2633663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571875"/>
            <a:ext cx="38862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44" name="Picture 2" descr="http://www.futura-sciences.com/uploads/tx_oxcsfutura/TransistorOptiqueMoleculaire_Hwang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80518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4" descr="http://rocky.digikey.com/weblib/Winbond/Web%20photos/256-28-DI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4250" y="3429000"/>
            <a:ext cx="43497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http://www.zspu.ru/_files/price/pp.jpg"/>
          <p:cNvPicPr>
            <a:picLocks noChangeAspect="1" noChangeArrowheads="1"/>
          </p:cNvPicPr>
          <p:nvPr/>
        </p:nvPicPr>
        <p:blipFill>
          <a:blip r:embed="rId4"/>
          <a:srcRect r="5197" b="9827"/>
          <a:stretch>
            <a:fillRect/>
          </a:stretch>
        </p:blipFill>
        <p:spPr bwMode="auto">
          <a:xfrm>
            <a:off x="1000125" y="571500"/>
            <a:ext cx="7204075" cy="492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Прямоугольник 7"/>
          <p:cNvSpPr>
            <a:spLocks noChangeArrowheads="1"/>
          </p:cNvSpPr>
          <p:nvPr/>
        </p:nvSpPr>
        <p:spPr bwMode="auto">
          <a:xfrm>
            <a:off x="0" y="58578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 </a:t>
            </a:r>
            <a:r>
              <a:rPr lang="ru-RU" sz="2000"/>
              <a:t>Жидкие кристаллы в виде плёнки наносят на транзисторы, интегральные схемы и печатные платы электронных схем.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5" descr="DSC0983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30003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Рисунок 6" descr="DSCN0143.JPG"/>
          <p:cNvPicPr>
            <a:picLocks noChangeAspect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2971800" y="1752600"/>
            <a:ext cx="34528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Рисунок 7" descr="DSCN0144.JPG"/>
          <p:cNvPicPr>
            <a:picLocks noChangeAspect="1"/>
          </p:cNvPicPr>
          <p:nvPr/>
        </p:nvPicPr>
        <p:blipFill>
          <a:blip r:embed="rId4">
            <a:lum bright="10000"/>
          </a:blip>
          <a:srcRect l="23334" t="23334" r="23334" b="21667"/>
          <a:stretch>
            <a:fillRect/>
          </a:stretch>
        </p:blipFill>
        <p:spPr bwMode="auto">
          <a:xfrm>
            <a:off x="6151563" y="1752600"/>
            <a:ext cx="299243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428604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выращивание кристаллов в домашних условиях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>
          <a:xfrm>
            <a:off x="381000" y="5562600"/>
            <a:ext cx="8229600" cy="1143000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Изготовили из проволоки каркасы, имеющие форму геометрических фигур.</a:t>
            </a:r>
          </a:p>
        </p:txBody>
      </p:sp>
      <p:pic>
        <p:nvPicPr>
          <p:cNvPr id="78850" name="Рисунок 3" descr="DSC099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1219200"/>
            <a:ext cx="3048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"/>
          <p:cNvSpPr txBox="1">
            <a:spLocks/>
          </p:cNvSpPr>
          <p:nvPr/>
        </p:nvSpPr>
        <p:spPr bwMode="auto">
          <a:xfrm>
            <a:off x="179388" y="1000125"/>
            <a:ext cx="8785225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400" dirty="0">
                <a:latin typeface="Calibri" charset="-52"/>
              </a:rPr>
              <a:t>Провести анализ источников по теме проекта;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400" dirty="0">
                <a:latin typeface="Calibri" charset="-52"/>
              </a:rPr>
              <a:t>Познакомиться с представлениями ученых о твердых кристаллах на протяжении нескольких столетий;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400" dirty="0">
                <a:latin typeface="Calibri" charset="-52"/>
              </a:rPr>
              <a:t>Рассмотреть особенности  пространственных решеток и их классификацию;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400" dirty="0">
                <a:latin typeface="Calibri" charset="-52"/>
              </a:rPr>
              <a:t>Изучить физические свойства кристаллов;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2400" dirty="0">
                <a:latin typeface="Calibri" charset="-52"/>
              </a:rPr>
              <a:t>Познакомиться с применением жидких кристаллов;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>
                <a:latin typeface="Calibri" charset="-52"/>
              </a:rPr>
              <a:t>   Выбрать способ, приемлемый для выращивания      кристаллов      в лабораторных  условиях;</a:t>
            </a:r>
            <a:r>
              <a:rPr lang="ru-RU" sz="2400" dirty="0"/>
              <a:t> ·  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/>
              <a:t>   Изучить условия образования кристаллов, их формы, цвета;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/>
              <a:t> Проанализировать полученные результаты.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dirty="0"/>
              <a:t> </a:t>
            </a:r>
            <a:r>
              <a:rPr lang="ru-RU" sz="2400" dirty="0">
                <a:latin typeface="Calibri" charset="-52"/>
              </a:rPr>
              <a:t>Создать </a:t>
            </a:r>
            <a:r>
              <a:rPr lang="ru-RU" sz="2400" dirty="0" err="1">
                <a:latin typeface="Calibri" charset="-52"/>
              </a:rPr>
              <a:t>мультимедийную</a:t>
            </a:r>
            <a:r>
              <a:rPr lang="ru-RU" sz="2400" dirty="0">
                <a:latin typeface="Calibri" charset="-52"/>
              </a:rPr>
              <a:t> презентацию по теме проекта.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ru-RU" sz="2400" dirty="0">
              <a:latin typeface="Calibri" charset="-52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ru-RU" sz="2400" dirty="0">
              <a:latin typeface="Calibri" charset="-52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3600" dirty="0">
              <a:latin typeface="Calibri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85728"/>
            <a:ext cx="8064895" cy="5847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Задачи исследовательской работы: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Заголовок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Аккуратно обмотали проволочные каркасы шерстяными нитями.</a:t>
            </a:r>
          </a:p>
        </p:txBody>
      </p:sp>
      <p:pic>
        <p:nvPicPr>
          <p:cNvPr id="79874" name="Рисунок 3" descr="DSC0995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1000"/>
            <a:ext cx="1981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Рисунок 4" descr="DSC09957.JPG"/>
          <p:cNvPicPr>
            <a:picLocks noChangeAspect="1"/>
          </p:cNvPicPr>
          <p:nvPr/>
        </p:nvPicPr>
        <p:blipFill>
          <a:blip r:embed="rId3"/>
          <a:srcRect l="61285" t="65555" r="32153" b="26991"/>
          <a:stretch>
            <a:fillRect/>
          </a:stretch>
        </p:blipFill>
        <p:spPr bwMode="auto">
          <a:xfrm>
            <a:off x="6477000" y="381000"/>
            <a:ext cx="23622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Рисунок 5" descr="DSC09957.JPG"/>
          <p:cNvPicPr>
            <a:picLocks noChangeAspect="1"/>
          </p:cNvPicPr>
          <p:nvPr/>
        </p:nvPicPr>
        <p:blipFill>
          <a:blip r:embed="rId3"/>
          <a:srcRect l="72223" t="71111" r="21666" b="17778"/>
          <a:stretch>
            <a:fillRect/>
          </a:stretch>
        </p:blipFill>
        <p:spPr bwMode="auto">
          <a:xfrm>
            <a:off x="3581400" y="381000"/>
            <a:ext cx="2311400" cy="315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012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838200"/>
            <a:ext cx="24003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Сделали затравку (к шерстяной нити прикрепили кристаллики соли).</a:t>
            </a:r>
          </a:p>
        </p:txBody>
      </p:sp>
      <p:pic>
        <p:nvPicPr>
          <p:cNvPr id="80898" name="Рисунок 2" descr="DSC099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4196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Рисунок 3" descr="DSC099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52400"/>
            <a:ext cx="45720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DSC099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52400"/>
            <a:ext cx="3048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Содержимое 2"/>
          <p:cNvSpPr>
            <a:spLocks noGrp="1"/>
          </p:cNvSpPr>
          <p:nvPr>
            <p:ph idx="1"/>
          </p:nvPr>
        </p:nvSpPr>
        <p:spPr>
          <a:xfrm>
            <a:off x="0" y="4508500"/>
            <a:ext cx="9144000" cy="23495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В одной из металлических банок приготовили насыщенный раствор соли  (исходили из расчета на 500мл воды 250 г соли медного купороса,  200г  алюмокалиевых квасцов, 300г поваренной соли и 300г железного купороса).</a:t>
            </a:r>
          </a:p>
        </p:txBody>
      </p:sp>
      <p:pic>
        <p:nvPicPr>
          <p:cNvPr id="4" name="Рисунок 3" descr="DSC098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509746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986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51816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0988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52400"/>
            <a:ext cx="4724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5"/>
          <p:cNvSpPr txBox="1">
            <a:spLocks noChangeArrowheads="1"/>
          </p:cNvSpPr>
          <p:nvPr/>
        </p:nvSpPr>
        <p:spPr bwMode="auto">
          <a:xfrm>
            <a:off x="152400" y="4343400"/>
            <a:ext cx="89916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000">
                <a:latin typeface="Times New Roman" pitchFamily="18" charset="0"/>
                <a:cs typeface="Times New Roman" pitchFamily="18" charset="0"/>
              </a:rPr>
              <a:t>     Раствор все время помешивали стеклянной палочкой. Когда вся соль растворялась, добавляли еще, все время поддерживая  температуру 35°С-40°С. Если соль переставала растворяться, то растворение прекращали.</a:t>
            </a:r>
          </a:p>
        </p:txBody>
      </p:sp>
      <p:pic>
        <p:nvPicPr>
          <p:cNvPr id="7" name="Рисунок 6" descr="DSC099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6838" y="152400"/>
            <a:ext cx="50847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988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29718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013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"/>
            <a:ext cx="75771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DSCN0149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391025" y="152400"/>
            <a:ext cx="4600575" cy="42672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Заголовок 1"/>
          <p:cNvSpPr>
            <a:spLocks noGrp="1"/>
          </p:cNvSpPr>
          <p:nvPr>
            <p:ph type="title"/>
          </p:nvPr>
        </p:nvSpPr>
        <p:spPr>
          <a:xfrm>
            <a:off x="152400" y="5334000"/>
            <a:ext cx="8763000" cy="1371600"/>
          </a:xfrm>
        </p:spPr>
        <p:txBody>
          <a:bodyPr/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Профильтровали горячий раствор через ватные тампоны в другую банку. </a:t>
            </a:r>
          </a:p>
        </p:txBody>
      </p:sp>
      <p:pic>
        <p:nvPicPr>
          <p:cNvPr id="4" name="Рисунок 3" descr="DSC099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40386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0995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850" y="152400"/>
            <a:ext cx="43497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99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52400"/>
            <a:ext cx="30480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1525"/>
            <a:ext cx="9144000" cy="2124075"/>
          </a:xfrm>
        </p:spPr>
        <p:txBody>
          <a:bodyPr>
            <a:normAutofit fontScale="90000"/>
          </a:bodyPr>
          <a:lstStyle/>
          <a:p>
            <a:pPr algn="just"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Опустили в еще не остывший пересыщенный раствор изготовленные ранее проволочные каркасы (на подвесках), где происходили образование и рост кристаллов на поверхности волокон нити. 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SC098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42672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0996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1163" y="76200"/>
            <a:ext cx="3271837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015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52400"/>
            <a:ext cx="41910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N014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39624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997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8400" y="152400"/>
            <a:ext cx="4711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Заголовок 1"/>
          <p:cNvSpPr>
            <a:spLocks noGrp="1"/>
          </p:cNvSpPr>
          <p:nvPr>
            <p:ph type="title"/>
          </p:nvPr>
        </p:nvSpPr>
        <p:spPr>
          <a:xfrm>
            <a:off x="827088" y="5410200"/>
            <a:ext cx="7924800" cy="1447800"/>
          </a:xfrm>
        </p:spPr>
        <p:txBody>
          <a:bodyPr/>
          <a:lstStyle/>
          <a:p>
            <a:pPr algn="l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     Через трое суток извлекли каркасы, поросшие кристалликами, из раствора и высушили. </a:t>
            </a:r>
            <a:br>
              <a:rPr lang="ru-RU" sz="3200" smtClean="0">
                <a:latin typeface="Times New Roman" pitchFamily="18" charset="0"/>
                <a:cs typeface="Times New Roman" pitchFamily="18" charset="0"/>
              </a:rPr>
            </a:b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0984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52400"/>
            <a:ext cx="38481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SCN01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4191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0144.JPG"/>
          <p:cNvPicPr>
            <a:picLocks noChangeAspect="1"/>
          </p:cNvPicPr>
          <p:nvPr/>
        </p:nvPicPr>
        <p:blipFill>
          <a:blip r:embed="rId4">
            <a:lum bright="10000"/>
          </a:blip>
          <a:srcRect l="23334" t="23334" r="23334" b="21667"/>
          <a:stretch>
            <a:fillRect/>
          </a:stretch>
        </p:blipFill>
        <p:spPr bwMode="auto">
          <a:xfrm>
            <a:off x="2971800" y="304800"/>
            <a:ext cx="3200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0" y="5562600"/>
            <a:ext cx="9144000" cy="129540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000" smtClean="0"/>
              <a:t>       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Красивые кристаллы получились из алюмокалиевых квасцов, медного купороса, железного купороса.</a:t>
            </a:r>
          </a:p>
        </p:txBody>
      </p:sp>
      <p:pic>
        <p:nvPicPr>
          <p:cNvPr id="4" name="Рисунок 3" descr="DSC0983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3429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098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225" y="304800"/>
            <a:ext cx="42656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0988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1000"/>
            <a:ext cx="2971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0988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04800"/>
            <a:ext cx="398145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SCN015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188913"/>
            <a:ext cx="4572000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N015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3048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N01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404813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" name="Рисунок 4" descr="DSCN016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49275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016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549275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Box 8"/>
          <p:cNvSpPr txBox="1">
            <a:spLocks noChangeArrowheads="1"/>
          </p:cNvSpPr>
          <p:nvPr/>
        </p:nvSpPr>
        <p:spPr bwMode="auto">
          <a:xfrm>
            <a:off x="250825" y="5373688"/>
            <a:ext cx="8610600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400" b="1">
                <a:latin typeface="Times New Roman" pitchFamily="18" charset="0"/>
                <a:cs typeface="Times New Roman" pitchFamily="18" charset="0"/>
              </a:rPr>
              <a:t>Наблюдение за ростом кристалла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В различных кристаллах одного и того же вещества  форма граней, их взаимные расстояния и их число могут изменяться, но углы остаются постоянными. 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DSCN016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04813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" name="Рисунок 4" descr="DSCN017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304800"/>
            <a:ext cx="4724400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SCN016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33375"/>
            <a:ext cx="6705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SCN017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04800"/>
            <a:ext cx="38100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DSCN0173.JPG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331913" y="149225"/>
            <a:ext cx="6840537" cy="5583238"/>
          </a:xfrm>
        </p:spPr>
      </p:pic>
      <p:sp>
        <p:nvSpPr>
          <p:cNvPr id="89094" name="TextBox 8"/>
          <p:cNvSpPr txBox="1">
            <a:spLocks noChangeArrowheads="1"/>
          </p:cNvSpPr>
          <p:nvPr/>
        </p:nvSpPr>
        <p:spPr bwMode="auto">
          <a:xfrm>
            <a:off x="228600" y="5715000"/>
            <a:ext cx="7799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Times New Roman" pitchFamily="18" charset="0"/>
                <a:cs typeface="Times New Roman" pitchFamily="18" charset="0"/>
              </a:rPr>
              <a:t>     Мы исследовали самые крупные кристаллы на                     теплопроводность.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14938" y="2643188"/>
            <a:ext cx="3173412" cy="2816225"/>
          </a:xfrm>
        </p:spPr>
      </p:pic>
      <p:pic>
        <p:nvPicPr>
          <p:cNvPr id="24578" name="Рисунок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00125" y="2643188"/>
            <a:ext cx="3357563" cy="2830512"/>
          </a:xfrm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23850" y="2565400"/>
            <a:ext cx="1809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/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714375" y="1214438"/>
            <a:ext cx="7929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/>
              <a:t>Кристаллы (от греческого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krystallos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), </a:t>
            </a:r>
            <a:r>
              <a:rPr lang="ru-RU" sz="2400" dirty="0"/>
              <a:t>первоначально –  лёд, в дальнейшем- горный хрусталь, кристалл.</a:t>
            </a:r>
            <a:endParaRPr lang="en-US" sz="2400" dirty="0"/>
          </a:p>
        </p:txBody>
      </p:sp>
      <p:sp>
        <p:nvSpPr>
          <p:cNvPr id="24581" name="Text Box 10"/>
          <p:cNvSpPr txBox="1">
            <a:spLocks noChangeArrowheads="1"/>
          </p:cNvSpPr>
          <p:nvPr/>
        </p:nvSpPr>
        <p:spPr bwMode="auto">
          <a:xfrm>
            <a:off x="5659438" y="5429250"/>
            <a:ext cx="2713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/>
              <a:t>Горный хрусталь</a:t>
            </a:r>
            <a:endParaRPr lang="en-US" sz="2000"/>
          </a:p>
        </p:txBody>
      </p:sp>
      <p:sp>
        <p:nvSpPr>
          <p:cNvPr id="24582" name="Text Box 15"/>
          <p:cNvSpPr txBox="1">
            <a:spLocks noChangeArrowheads="1"/>
          </p:cNvSpPr>
          <p:nvPr/>
        </p:nvSpPr>
        <p:spPr bwMode="auto">
          <a:xfrm>
            <a:off x="1671638" y="5516563"/>
            <a:ext cx="2014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Кристалл снега</a:t>
            </a:r>
            <a:endParaRPr lang="en-US" sz="2000"/>
          </a:p>
        </p:txBody>
      </p:sp>
      <p:sp>
        <p:nvSpPr>
          <p:cNvPr id="12" name="Прямоугольник 11"/>
          <p:cNvSpPr/>
          <p:nvPr/>
        </p:nvSpPr>
        <p:spPr>
          <a:xfrm>
            <a:off x="1177192" y="357166"/>
            <a:ext cx="67896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Понятие «кристалл»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Содержимое 3" descr="DSCN017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762000"/>
            <a:ext cx="6500813" cy="4918075"/>
          </a:xfrm>
        </p:spPr>
      </p:pic>
      <p:pic>
        <p:nvPicPr>
          <p:cNvPr id="7" name="Рисунок 6" descr="DSCN01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609600"/>
            <a:ext cx="6477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N017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81000"/>
            <a:ext cx="655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SCN017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81000"/>
            <a:ext cx="6629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SCN017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304800"/>
            <a:ext cx="68580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TextBox 7"/>
          <p:cNvSpPr txBox="1">
            <a:spLocks noChangeArrowheads="1"/>
          </p:cNvSpPr>
          <p:nvPr/>
        </p:nvSpPr>
        <p:spPr bwMode="auto">
          <a:xfrm>
            <a:off x="838200" y="5903913"/>
            <a:ext cx="830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120" name="Text Box 10"/>
          <p:cNvSpPr txBox="1">
            <a:spLocks noChangeArrowheads="1"/>
          </p:cNvSpPr>
          <p:nvPr/>
        </p:nvSpPr>
        <p:spPr bwMode="auto">
          <a:xfrm>
            <a:off x="250825" y="5824538"/>
            <a:ext cx="8208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</a:rPr>
              <a:t>Теплопроводность кристалла в разных направлениях различна.</a:t>
            </a:r>
            <a:endParaRPr lang="en-US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1809750"/>
            <a:ext cx="8729662" cy="383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1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5410200"/>
            <a:ext cx="8763000" cy="1295400"/>
          </a:xfrm>
        </p:spPr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Благодаря своей исключительной твердости алмаз играет громадную роль в технике.</a:t>
            </a:r>
          </a:p>
        </p:txBody>
      </p:sp>
      <p:pic>
        <p:nvPicPr>
          <p:cNvPr id="4" name="Рисунок 3" descr="000036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38179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31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8600"/>
            <a:ext cx="39338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4101RH_4e73882b771d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228600"/>
            <a:ext cx="3962400" cy="454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almaznaya_sverlilnaya_ustanovka_ob405bce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9738" y="228600"/>
            <a:ext cx="4657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bu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228600"/>
            <a:ext cx="2846388" cy="481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1274355504_94564050_7--11-122-45-122-20-12R4-1A1R-AW-EW-F1W-1EE1V-11-11--1274355504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228600"/>
            <a:ext cx="21288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E:\кристаллы новое\Новая папка\шлифовальный порош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260350"/>
            <a:ext cx="3527425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186" name="Группа 12"/>
          <p:cNvGrpSpPr>
            <a:grpSpLocks/>
          </p:cNvGrpSpPr>
          <p:nvPr/>
        </p:nvGrpSpPr>
        <p:grpSpPr bwMode="auto">
          <a:xfrm>
            <a:off x="207963" y="333375"/>
            <a:ext cx="4651375" cy="2590800"/>
            <a:chOff x="426899" y="332656"/>
            <a:chExt cx="4414877" cy="2303814"/>
          </a:xfrm>
        </p:grpSpPr>
        <p:pic>
          <p:nvPicPr>
            <p:cNvPr id="93193" name="Picture 3" descr="E:\кристаллы новое\Новая папка\корунд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55776" y="332656"/>
              <a:ext cx="2286000" cy="230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194" name="Picture 4" descr="E:\кристаллы новое\Новая папка\корунд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899" y="332656"/>
              <a:ext cx="2090108" cy="2303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3187" name="Picture 6" descr="E:\кристаллы новое\Новая папка\наждачный станок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60800"/>
            <a:ext cx="4064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7" descr="E:\кристаллы новое\Новая папка\Шлифовальные круги (наждачный камень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3573463"/>
            <a:ext cx="2032000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TextBox 14"/>
          <p:cNvSpPr txBox="1">
            <a:spLocks noChangeArrowheads="1"/>
          </p:cNvSpPr>
          <p:nvPr/>
        </p:nvSpPr>
        <p:spPr bwMode="auto">
          <a:xfrm>
            <a:off x="4824413" y="2924175"/>
            <a:ext cx="446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Шлифовальный порошок</a:t>
            </a:r>
          </a:p>
        </p:txBody>
      </p:sp>
      <p:sp>
        <p:nvSpPr>
          <p:cNvPr id="93190" name="TextBox 15"/>
          <p:cNvSpPr txBox="1">
            <a:spLocks noChangeArrowheads="1"/>
          </p:cNvSpPr>
          <p:nvPr/>
        </p:nvSpPr>
        <p:spPr bwMode="auto">
          <a:xfrm>
            <a:off x="323850" y="2924175"/>
            <a:ext cx="4464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Кроваво-красный рубин и лазарево-синий сапфир, иначе – корунд.</a:t>
            </a:r>
          </a:p>
        </p:txBody>
      </p:sp>
      <p:sp>
        <p:nvSpPr>
          <p:cNvPr id="93191" name="TextBox 18"/>
          <p:cNvSpPr txBox="1">
            <a:spLocks noChangeArrowheads="1"/>
          </p:cNvSpPr>
          <p:nvPr/>
        </p:nvSpPr>
        <p:spPr bwMode="auto">
          <a:xfrm>
            <a:off x="5292725" y="6489700"/>
            <a:ext cx="2900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Наждачный камень</a:t>
            </a:r>
          </a:p>
        </p:txBody>
      </p:sp>
      <p:sp>
        <p:nvSpPr>
          <p:cNvPr id="93192" name="TextBox 19"/>
          <p:cNvSpPr txBox="1">
            <a:spLocks noChangeArrowheads="1"/>
          </p:cNvSpPr>
          <p:nvPr/>
        </p:nvSpPr>
        <p:spPr bwMode="auto">
          <a:xfrm>
            <a:off x="1042988" y="6489700"/>
            <a:ext cx="2900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Наждачный станок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Содержимое 3" descr="02ae13f122c9_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228600"/>
            <a:ext cx="3962400" cy="3402013"/>
          </a:xfrm>
        </p:spPr>
      </p:pic>
      <p:pic>
        <p:nvPicPr>
          <p:cNvPr id="5" name="Рисунок 4" descr="article_1292411810_1932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228600"/>
            <a:ext cx="3429000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Box 6"/>
          <p:cNvSpPr txBox="1">
            <a:spLocks noChangeArrowheads="1"/>
          </p:cNvSpPr>
          <p:nvPr/>
        </p:nvSpPr>
        <p:spPr bwMode="auto">
          <a:xfrm>
            <a:off x="152400" y="5373688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     Вся часовая промышленность работает на искусственных рубинах.</a:t>
            </a:r>
          </a:p>
        </p:txBody>
      </p:sp>
      <p:pic>
        <p:nvPicPr>
          <p:cNvPr id="8" name="Содержимое 3" descr="J_le C_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008688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watch_vostok_kak_russkaya_eta_konferentsiya_v_chistopole_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0"/>
            <a:ext cx="3779837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997200"/>
            <a:ext cx="381635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" name="Рисунок 4" descr="Ruby_las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"/>
            <a:ext cx="60960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aser_eye_surger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28600"/>
            <a:ext cx="5181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aser-eye-surger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228600"/>
            <a:ext cx="57150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7"/>
          <p:cNvSpPr txBox="1">
            <a:spLocks noChangeArrowheads="1"/>
          </p:cNvSpPr>
          <p:nvPr/>
        </p:nvSpPr>
        <p:spPr bwMode="auto">
          <a:xfrm>
            <a:off x="152400" y="5181600"/>
            <a:ext cx="8991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     Новая жизнь рубина – это лазер. В глазной хирургии применяется чаще всего неодитовые лазеры и лазеры на рубине.</a:t>
            </a:r>
          </a:p>
        </p:txBody>
      </p:sp>
      <p:pic>
        <p:nvPicPr>
          <p:cNvPr id="4" name="Picture 2" descr="Картинка 2 из 1397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52400" y="228600"/>
            <a:ext cx="3124200" cy="4986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http://www.lit-phonon.ru/images/upload/12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0480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4" descr="Картинка 1 из 1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81000"/>
            <a:ext cx="323215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TextBox 5"/>
          <p:cNvSpPr txBox="1">
            <a:spLocks noChangeArrowheads="1"/>
          </p:cNvSpPr>
          <p:nvPr/>
        </p:nvSpPr>
        <p:spPr bwMode="auto">
          <a:xfrm>
            <a:off x="762000" y="60198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Пьезоэлектрические методы измерения.</a:t>
            </a:r>
          </a:p>
        </p:txBody>
      </p:sp>
      <p:pic>
        <p:nvPicPr>
          <p:cNvPr id="96260" name="Picture 2" descr="C:\Users\1\Desktop\2780a7a314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4038" y="2852738"/>
            <a:ext cx="35099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Рисунок 1" descr="SV 11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14438"/>
            <a:ext cx="4824413" cy="4811712"/>
          </a:xfrm>
        </p:spPr>
      </p:pic>
      <p:pic>
        <p:nvPicPr>
          <p:cNvPr id="97282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211638" y="1143000"/>
            <a:ext cx="4932362" cy="4554538"/>
          </a:xfrm>
        </p:spPr>
      </p:pic>
      <p:sp>
        <p:nvSpPr>
          <p:cNvPr id="97283" name="Text Box 13"/>
          <p:cNvSpPr txBox="1">
            <a:spLocks noChangeArrowheads="1"/>
          </p:cNvSpPr>
          <p:nvPr/>
        </p:nvSpPr>
        <p:spPr bwMode="auto">
          <a:xfrm>
            <a:off x="928688" y="5715000"/>
            <a:ext cx="2622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Калибратор шума</a:t>
            </a:r>
            <a:endParaRPr lang="en-US"/>
          </a:p>
        </p:txBody>
      </p:sp>
      <p:sp>
        <p:nvSpPr>
          <p:cNvPr id="97284" name="Text Box 14"/>
          <p:cNvSpPr txBox="1">
            <a:spLocks noChangeArrowheads="1"/>
          </p:cNvSpPr>
          <p:nvPr/>
        </p:nvSpPr>
        <p:spPr bwMode="auto">
          <a:xfrm>
            <a:off x="7432675" y="56086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7285" name="Text Box 15"/>
          <p:cNvSpPr txBox="1">
            <a:spLocks noChangeArrowheads="1"/>
          </p:cNvSpPr>
          <p:nvPr/>
        </p:nvSpPr>
        <p:spPr bwMode="auto">
          <a:xfrm>
            <a:off x="6429375" y="5715000"/>
            <a:ext cx="120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Шумомер</a:t>
            </a:r>
            <a:endParaRPr lang="en-US"/>
          </a:p>
        </p:txBody>
      </p:sp>
      <p:pic>
        <p:nvPicPr>
          <p:cNvPr id="83975" name="Text Box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9163" y="433388"/>
            <a:ext cx="4765675" cy="822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6" descr="Картинка 20 из 1536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38862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oceaneclipse.files.wordpress.com/2009/10/414c6yt0rml_aa280_.jpg?w=280&amp;h=2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39195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http://spinfields.narod.ru/ALMANACH/1n7/BackGlas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4350" y="304800"/>
            <a:ext cx="58610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9" name="TextBox 7"/>
          <p:cNvSpPr txBox="1">
            <a:spLocks noChangeArrowheads="1"/>
          </p:cNvSpPr>
          <p:nvPr/>
        </p:nvSpPr>
        <p:spPr bwMode="auto">
          <a:xfrm>
            <a:off x="152400" y="5638800"/>
            <a:ext cx="883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Times New Roman" pitchFamily="18" charset="0"/>
                <a:cs typeface="Times New Roman" pitchFamily="18" charset="0"/>
              </a:rPr>
              <a:t>     В технике также нашел применение поликристаллический материал поляроид.</a:t>
            </a:r>
          </a:p>
        </p:txBody>
      </p:sp>
      <p:pic>
        <p:nvPicPr>
          <p:cNvPr id="5124" name="Picture 4" descr="Картинка 23 из 19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304800"/>
            <a:ext cx="59436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3024188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0" name="TextBox 4"/>
          <p:cNvSpPr txBox="1">
            <a:spLocks noChangeArrowheads="1"/>
          </p:cNvSpPr>
          <p:nvPr/>
        </p:nvSpPr>
        <p:spPr bwMode="auto">
          <a:xfrm>
            <a:off x="2051050" y="2420938"/>
            <a:ext cx="172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Конденсаторы</a:t>
            </a:r>
          </a:p>
        </p:txBody>
      </p:sp>
      <p:pic>
        <p:nvPicPr>
          <p:cNvPr id="99331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0313" y="404813"/>
            <a:ext cx="17684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357563"/>
            <a:ext cx="360045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Box 5"/>
          <p:cNvSpPr txBox="1">
            <a:spLocks noChangeArrowheads="1"/>
          </p:cNvSpPr>
          <p:nvPr/>
        </p:nvSpPr>
        <p:spPr bwMode="auto">
          <a:xfrm>
            <a:off x="395288" y="6092825"/>
            <a:ext cx="1943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Микросхемы</a:t>
            </a:r>
          </a:p>
        </p:txBody>
      </p:sp>
      <p:sp>
        <p:nvSpPr>
          <p:cNvPr id="99334" name="TextBox 7"/>
          <p:cNvSpPr txBox="1">
            <a:spLocks noChangeArrowheads="1"/>
          </p:cNvSpPr>
          <p:nvPr/>
        </p:nvSpPr>
        <p:spPr bwMode="auto">
          <a:xfrm>
            <a:off x="7019925" y="2852738"/>
            <a:ext cx="1011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вставка</a:t>
            </a:r>
          </a:p>
        </p:txBody>
      </p:sp>
      <p:pic>
        <p:nvPicPr>
          <p:cNvPr id="99335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3088" y="2636838"/>
            <a:ext cx="22209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TextBox 9"/>
          <p:cNvSpPr txBox="1">
            <a:spLocks noChangeArrowheads="1"/>
          </p:cNvSpPr>
          <p:nvPr/>
        </p:nvSpPr>
        <p:spPr bwMode="auto">
          <a:xfrm>
            <a:off x="6948488" y="485775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Транзисторы</a:t>
            </a:r>
          </a:p>
        </p:txBody>
      </p:sp>
      <p:sp>
        <p:nvSpPr>
          <p:cNvPr id="87050" name="Text Box 12"/>
          <p:cNvSpPr txBox="1">
            <a:spLocks noChangeArrowheads="1"/>
          </p:cNvSpPr>
          <p:nvPr/>
        </p:nvSpPr>
        <p:spPr bwMode="auto">
          <a:xfrm>
            <a:off x="2844006" y="3160713"/>
            <a:ext cx="34559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Применение в радиотехнике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9338" name="Рисунок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908050"/>
            <a:ext cx="2454275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9" name="Рисунок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6100" y="4149725"/>
            <a:ext cx="244951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0" name="Text Box 15"/>
          <p:cNvSpPr txBox="1">
            <a:spLocks noChangeArrowheads="1"/>
          </p:cNvSpPr>
          <p:nvPr/>
        </p:nvSpPr>
        <p:spPr bwMode="auto">
          <a:xfrm>
            <a:off x="4786313" y="6215063"/>
            <a:ext cx="173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Потенциометр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Группа 19"/>
          <p:cNvGrpSpPr>
            <a:grpSpLocks/>
          </p:cNvGrpSpPr>
          <p:nvPr/>
        </p:nvGrpSpPr>
        <p:grpSpPr bwMode="auto">
          <a:xfrm>
            <a:off x="7092950" y="2636838"/>
            <a:ext cx="1643063" cy="1866900"/>
            <a:chOff x="3697297" y="215968"/>
            <a:chExt cx="1643077" cy="1866860"/>
          </a:xfrm>
        </p:grpSpPr>
        <p:pic>
          <p:nvPicPr>
            <p:cNvPr id="25618" name="Picture 6" descr="алмаз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25928" y="215968"/>
              <a:ext cx="1214446" cy="1549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9" name="Text Box 19"/>
            <p:cNvSpPr txBox="1">
              <a:spLocks noChangeArrowheads="1"/>
            </p:cNvSpPr>
            <p:nvPr/>
          </p:nvSpPr>
          <p:spPr bwMode="auto">
            <a:xfrm>
              <a:off x="3697297" y="1716115"/>
              <a:ext cx="11525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Алмаз</a:t>
              </a:r>
              <a:endParaRPr lang="en-US"/>
            </a:p>
          </p:txBody>
        </p:sp>
      </p:grpSp>
      <p:grpSp>
        <p:nvGrpSpPr>
          <p:cNvPr id="25602" name="Группа 22"/>
          <p:cNvGrpSpPr>
            <a:grpSpLocks/>
          </p:cNvGrpSpPr>
          <p:nvPr/>
        </p:nvGrpSpPr>
        <p:grpSpPr bwMode="auto">
          <a:xfrm>
            <a:off x="3348038" y="404813"/>
            <a:ext cx="3241675" cy="2212975"/>
            <a:chOff x="2928926" y="142852"/>
            <a:chExt cx="3242901" cy="2213959"/>
          </a:xfrm>
        </p:grpSpPr>
        <p:pic>
          <p:nvPicPr>
            <p:cNvPr id="25615" name="Picture 7" descr="металлы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28926" y="214290"/>
              <a:ext cx="2133600" cy="995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6" name="Text Box 20"/>
            <p:cNvSpPr txBox="1">
              <a:spLocks noChangeArrowheads="1"/>
            </p:cNvSpPr>
            <p:nvPr/>
          </p:nvSpPr>
          <p:spPr bwMode="auto">
            <a:xfrm>
              <a:off x="3032153" y="1286360"/>
              <a:ext cx="3139674" cy="1070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1600" b="1"/>
                <a:t>Металлы, сплавы,  цемент,</a:t>
              </a:r>
            </a:p>
            <a:p>
              <a:pPr algn="ctr"/>
              <a:r>
                <a:rPr lang="ru-RU" sz="1600" b="1"/>
                <a:t> кирпич - всё это  состоит из </a:t>
              </a:r>
            </a:p>
            <a:p>
              <a:pPr algn="ctr"/>
              <a:r>
                <a:rPr lang="ru-RU" sz="1600" b="1"/>
                <a:t>кристаллических </a:t>
              </a:r>
              <a:r>
                <a:rPr lang="ru-RU" sz="1600" b="1">
                  <a:solidFill>
                    <a:schemeClr val="accent2"/>
                  </a:solidFill>
                </a:rPr>
                <a:t>зёрен</a:t>
              </a:r>
            </a:p>
            <a:p>
              <a:pPr algn="ctr"/>
              <a:endParaRPr lang="en-US" sz="1600" b="1">
                <a:solidFill>
                  <a:schemeClr val="accent2"/>
                </a:solidFill>
              </a:endParaRPr>
            </a:p>
          </p:txBody>
        </p:sp>
        <p:pic>
          <p:nvPicPr>
            <p:cNvPr id="25617" name="Picture 8" descr="AG00221_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3438" y="142852"/>
              <a:ext cx="1439863" cy="112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603" name="Группа 18"/>
          <p:cNvGrpSpPr>
            <a:grpSpLocks/>
          </p:cNvGrpSpPr>
          <p:nvPr/>
        </p:nvGrpSpPr>
        <p:grpSpPr bwMode="auto">
          <a:xfrm>
            <a:off x="6659563" y="260350"/>
            <a:ext cx="2714625" cy="1520825"/>
            <a:chOff x="6176960" y="1121155"/>
            <a:chExt cx="2714644" cy="1520498"/>
          </a:xfrm>
        </p:grpSpPr>
        <p:pic>
          <p:nvPicPr>
            <p:cNvPr id="25613" name="Рисунок 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51861" y="1121155"/>
              <a:ext cx="1890712" cy="93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4" name="Text Box 21"/>
            <p:cNvSpPr txBox="1">
              <a:spLocks noChangeArrowheads="1"/>
            </p:cNvSpPr>
            <p:nvPr/>
          </p:nvSpPr>
          <p:spPr bwMode="auto">
            <a:xfrm>
              <a:off x="6176960" y="2000441"/>
              <a:ext cx="2714644" cy="64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>
                  <a:solidFill>
                    <a:schemeClr val="accent2"/>
                  </a:solidFill>
                </a:rPr>
                <a:t>Буля </a:t>
              </a:r>
              <a:r>
                <a:rPr lang="ru-RU"/>
                <a:t>искусственного рубина</a:t>
              </a:r>
              <a:endParaRPr lang="en-US"/>
            </a:p>
          </p:txBody>
        </p:sp>
      </p:grpSp>
      <p:sp>
        <p:nvSpPr>
          <p:cNvPr id="25604" name="Прямоугольник 15"/>
          <p:cNvSpPr>
            <a:spLocks noChangeArrowheads="1"/>
          </p:cNvSpPr>
          <p:nvPr/>
        </p:nvSpPr>
        <p:spPr bwMode="auto">
          <a:xfrm>
            <a:off x="142875" y="5500688"/>
            <a:ext cx="90011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Кристаллы – все твёрдые тела, в которых слагающие их частицы (</a:t>
            </a:r>
            <a:r>
              <a:rPr lang="ru-RU" sz="2000">
                <a:solidFill>
                  <a:schemeClr val="accent2"/>
                </a:solidFill>
              </a:rPr>
              <a:t>атомы,</a:t>
            </a:r>
            <a:r>
              <a:rPr lang="ru-RU" sz="2000"/>
              <a:t> </a:t>
            </a:r>
            <a:r>
              <a:rPr lang="ru-RU" sz="2000">
                <a:solidFill>
                  <a:schemeClr val="accent2"/>
                </a:solidFill>
              </a:rPr>
              <a:t>ионы, молекулы</a:t>
            </a:r>
            <a:r>
              <a:rPr lang="ru-RU" sz="2000"/>
              <a:t>) расположены строго закономерно наподобие узлов пространственных решёток.</a:t>
            </a:r>
          </a:p>
        </p:txBody>
      </p:sp>
      <p:grpSp>
        <p:nvGrpSpPr>
          <p:cNvPr id="25605" name="Группа 23"/>
          <p:cNvGrpSpPr>
            <a:grpSpLocks/>
          </p:cNvGrpSpPr>
          <p:nvPr/>
        </p:nvGrpSpPr>
        <p:grpSpPr bwMode="auto">
          <a:xfrm>
            <a:off x="971550" y="2781300"/>
            <a:ext cx="3276600" cy="2147888"/>
            <a:chOff x="359642" y="2636912"/>
            <a:chExt cx="3276254" cy="2147682"/>
          </a:xfrm>
        </p:grpSpPr>
        <p:pic>
          <p:nvPicPr>
            <p:cNvPr id="25610" name="Рисунок 1"/>
            <p:cNvPicPr>
              <a:picLocks noChangeAspect="1" noChangeArrowheads="1"/>
            </p:cNvPicPr>
            <p:nvPr/>
          </p:nvPicPr>
          <p:blipFill>
            <a:blip r:embed="rId6">
              <a:lum bright="10000"/>
            </a:blip>
            <a:srcRect/>
            <a:stretch>
              <a:fillRect/>
            </a:stretch>
          </p:blipFill>
          <p:spPr bwMode="auto">
            <a:xfrm>
              <a:off x="359642" y="2636912"/>
              <a:ext cx="1620070" cy="1295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539011" y="3861096"/>
              <a:ext cx="3073075" cy="923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Кристалл меди</a:t>
              </a:r>
              <a:endParaRPr lang="en-US"/>
            </a:p>
            <a:p>
              <a:pPr algn="ctr"/>
              <a:r>
                <a:rPr lang="en-US"/>
                <a:t>(</a:t>
              </a:r>
              <a:r>
                <a:rPr lang="ru-RU"/>
                <a:t>в виде кристаллического </a:t>
              </a:r>
              <a:r>
                <a:rPr lang="ru-RU">
                  <a:solidFill>
                    <a:schemeClr val="accent2"/>
                  </a:solidFill>
                </a:rPr>
                <a:t>скелета)</a:t>
              </a:r>
              <a:endParaRPr lang="en-US">
                <a:solidFill>
                  <a:schemeClr val="accent2"/>
                </a:solidFill>
              </a:endParaRPr>
            </a:p>
          </p:txBody>
        </p:sp>
        <p:pic>
          <p:nvPicPr>
            <p:cNvPr id="25612" name="Рисунок 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79712" y="2636912"/>
              <a:ext cx="1656184" cy="1241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606" name="Группа 24"/>
          <p:cNvGrpSpPr>
            <a:grpSpLocks/>
          </p:cNvGrpSpPr>
          <p:nvPr/>
        </p:nvGrpSpPr>
        <p:grpSpPr bwMode="auto">
          <a:xfrm>
            <a:off x="179388" y="188913"/>
            <a:ext cx="3384550" cy="2193925"/>
            <a:chOff x="179512" y="188640"/>
            <a:chExt cx="3384376" cy="2194386"/>
          </a:xfrm>
        </p:grpSpPr>
        <p:pic>
          <p:nvPicPr>
            <p:cNvPr id="25608" name="Рисунок 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115616" y="188640"/>
              <a:ext cx="1459749" cy="1401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Прямоугольник 21"/>
            <p:cNvSpPr>
              <a:spLocks noChangeArrowheads="1"/>
            </p:cNvSpPr>
            <p:nvPr/>
          </p:nvSpPr>
          <p:spPr bwMode="auto">
            <a:xfrm>
              <a:off x="179512" y="1557352"/>
              <a:ext cx="3384376" cy="825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/>
                <a:t>Гранит, состоящий из </a:t>
              </a:r>
              <a:r>
                <a:rPr lang="ru-RU" sz="1600" b="1">
                  <a:solidFill>
                    <a:schemeClr val="accent2"/>
                  </a:solidFill>
                </a:rPr>
                <a:t>зёрен </a:t>
              </a:r>
            </a:p>
            <a:p>
              <a:pPr algn="ctr"/>
              <a:r>
                <a:rPr lang="ru-RU" sz="1600" b="1"/>
                <a:t>полевого шпата, кварца, </a:t>
              </a:r>
            </a:p>
            <a:p>
              <a:pPr algn="ctr"/>
              <a:r>
                <a:rPr lang="ru-RU" sz="1600" b="1"/>
                <a:t>слюды.</a:t>
              </a:r>
            </a:p>
          </p:txBody>
        </p:sp>
      </p:grpSp>
      <p:pic>
        <p:nvPicPr>
          <p:cNvPr id="25607" name="Рисунок 6"/>
          <p:cNvPicPr>
            <a:picLocks noChangeAspect="1" noChangeArrowheads="1"/>
          </p:cNvPicPr>
          <p:nvPr/>
        </p:nvPicPr>
        <p:blipFill>
          <a:blip r:embed="rId9">
            <a:lum bright="10000"/>
          </a:blip>
          <a:srcRect/>
          <a:stretch>
            <a:fillRect/>
          </a:stretch>
        </p:blipFill>
        <p:spPr bwMode="auto">
          <a:xfrm>
            <a:off x="5651500" y="2781300"/>
            <a:ext cx="1338263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03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0355" name="Picture 3" descr="C:\Users\1\Desktop\0,,11870614,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4013" y="2825750"/>
            <a:ext cx="624998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12" descr="C:\Users\1\Desktop\704563_8406nothumb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95738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ru-RU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1.  Все физические свойства, благодаря которым кристаллы так широко применяются, зависят от их строения – их пространственной решётки.</a:t>
            </a:r>
          </a:p>
          <a:p>
            <a:pPr>
              <a:lnSpc>
                <a:spcPct val="80000"/>
              </a:lnSpc>
            </a:pPr>
            <a:endParaRPr lang="ru-RU" sz="1600" b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2.   Драгоценные камни принадлежат миру минералов, т. е. выращены природой в недрах Земли из растворов , расплавов или путём перекристаллизации. Химический состав таких кристаллов выражается формулой. Отношение человека к драгоценным камням за многие столетия претерпело изменения: от обожествления и применения в медицине до демонстрации своей состоятельности или доставления эстетического удовольствия от красоты и гармонии камня.</a:t>
            </a:r>
          </a:p>
          <a:p>
            <a:pPr>
              <a:lnSpc>
                <a:spcPct val="80000"/>
              </a:lnSpc>
            </a:pPr>
            <a:endParaRPr lang="ru-RU" sz="1600" b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3.   Наряду с твёрдотельными кристаллами в настоящее время широко применяются жидкие кристаллы, а в скором будущем мы будем пользоваться приборами, построенными на фотонных кристаллах.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b="1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600" b="1" smtClean="0"/>
              <a:t>4.  Мы отобрали наиболее приемлемый способ для выращивания кристаллов в домашних условиях и вырастили кристаллы медного и железного купороса, а также кристаллы алюмокалиевых квасцов. По мере роста кристаллов проводили наблюдения</a:t>
            </a:r>
            <a:endParaRPr lang="en-US" sz="1600" b="1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Выводы проектно-исследовательской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Рисунок 6" descr="DSCN0143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>
          <a:xfrm>
            <a:off x="3708400" y="1700213"/>
            <a:ext cx="2270125" cy="2376487"/>
          </a:xfrm>
        </p:spPr>
      </p:pic>
      <p:sp>
        <p:nvSpPr>
          <p:cNvPr id="102402" name="Text Box 7"/>
          <p:cNvSpPr txBox="1">
            <a:spLocks noChangeArrowheads="1"/>
          </p:cNvSpPr>
          <p:nvPr/>
        </p:nvSpPr>
        <p:spPr bwMode="auto">
          <a:xfrm>
            <a:off x="4551363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02403" name="Рисунок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1700213"/>
            <a:ext cx="3219450" cy="2376487"/>
          </a:xfrm>
        </p:spPr>
      </p:pic>
      <p:pic>
        <p:nvPicPr>
          <p:cNvPr id="102404" name="Рисунок 1"/>
          <p:cNvPicPr>
            <a:picLocks noChangeAspect="1" noChangeArrowheads="1"/>
          </p:cNvPicPr>
          <p:nvPr/>
        </p:nvPicPr>
        <p:blipFill>
          <a:blip r:embed="rId4"/>
          <a:srcRect t="-1460" r="48497" b="33333"/>
          <a:stretch>
            <a:fillRect/>
          </a:stretch>
        </p:blipFill>
        <p:spPr bwMode="auto">
          <a:xfrm>
            <a:off x="6300788" y="1628775"/>
            <a:ext cx="23114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2" y="188640"/>
            <a:ext cx="8784976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Кристаллическое состояние вещества – это та ступенька, которая объединила неорганический мир с миром живой материи.</a:t>
            </a:r>
          </a:p>
        </p:txBody>
      </p:sp>
      <p:pic>
        <p:nvPicPr>
          <p:cNvPr id="102406" name="Picture 8" descr="Картинка 31 из 77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221163"/>
            <a:ext cx="31670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13" descr="C:\Users\1\Desktop\ucakbuyukfototototor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4221163"/>
            <a:ext cx="4525963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" y="1809750"/>
            <a:ext cx="8216900" cy="292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3408" y="236515"/>
            <a:ext cx="6975911" cy="5847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Пространственная решетка.</a:t>
            </a:r>
          </a:p>
        </p:txBody>
      </p:sp>
      <p:grpSp>
        <p:nvGrpSpPr>
          <p:cNvPr id="26626" name="Группа 8"/>
          <p:cNvGrpSpPr>
            <a:grpSpLocks/>
          </p:cNvGrpSpPr>
          <p:nvPr/>
        </p:nvGrpSpPr>
        <p:grpSpPr bwMode="auto">
          <a:xfrm>
            <a:off x="374650" y="981075"/>
            <a:ext cx="5421313" cy="2978150"/>
            <a:chOff x="785786" y="2428868"/>
            <a:chExt cx="4667262" cy="2606560"/>
          </a:xfrm>
        </p:grpSpPr>
        <p:pic>
          <p:nvPicPr>
            <p:cNvPr id="26631" name="Рисунок 3"/>
            <p:cNvPicPr>
              <a:picLocks noChangeAspect="1" noChangeArrowheads="1"/>
            </p:cNvPicPr>
            <p:nvPr/>
          </p:nvPicPr>
          <p:blipFill>
            <a:blip r:embed="rId2">
              <a:lum bright="10000"/>
            </a:blip>
            <a:srcRect l="2786" t="2637" r="39481"/>
            <a:stretch>
              <a:fillRect/>
            </a:stretch>
          </p:blipFill>
          <p:spPr bwMode="auto">
            <a:xfrm>
              <a:off x="3143240" y="2428868"/>
              <a:ext cx="2309808" cy="219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2" name="Text Box 10"/>
            <p:cNvSpPr txBox="1">
              <a:spLocks noChangeArrowheads="1"/>
            </p:cNvSpPr>
            <p:nvPr/>
          </p:nvSpPr>
          <p:spPr bwMode="auto">
            <a:xfrm>
              <a:off x="982590" y="4714471"/>
              <a:ext cx="3889613" cy="320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/>
                <a:t>Поваренная соль</a:t>
              </a:r>
            </a:p>
          </p:txBody>
        </p:sp>
        <p:pic>
          <p:nvPicPr>
            <p:cNvPr id="26633" name="Рисунок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5786" y="2928934"/>
              <a:ext cx="2282825" cy="1709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7" name="Группа 9"/>
          <p:cNvGrpSpPr>
            <a:grpSpLocks/>
          </p:cNvGrpSpPr>
          <p:nvPr/>
        </p:nvGrpSpPr>
        <p:grpSpPr bwMode="auto">
          <a:xfrm>
            <a:off x="4140200" y="3141663"/>
            <a:ext cx="5003800" cy="3160712"/>
            <a:chOff x="4500562" y="3286124"/>
            <a:chExt cx="3817937" cy="2666664"/>
          </a:xfrm>
        </p:grpSpPr>
        <p:pic>
          <p:nvPicPr>
            <p:cNvPr id="26628" name="Рисунок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00562" y="3429000"/>
              <a:ext cx="2143140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9" name="Text Box 8"/>
            <p:cNvSpPr txBox="1">
              <a:spLocks noChangeArrowheads="1"/>
            </p:cNvSpPr>
            <p:nvPr/>
          </p:nvSpPr>
          <p:spPr bwMode="auto">
            <a:xfrm>
              <a:off x="5356933" y="5643396"/>
              <a:ext cx="1610995" cy="309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/>
                <a:t>Карбонат кальция</a:t>
              </a:r>
              <a:endParaRPr lang="en-US"/>
            </a:p>
          </p:txBody>
        </p:sp>
        <p:pic>
          <p:nvPicPr>
            <p:cNvPr id="26630" name="Рисунок 3"/>
            <p:cNvPicPr>
              <a:picLocks noChangeAspect="1" noChangeArrowheads="1"/>
            </p:cNvPicPr>
            <p:nvPr/>
          </p:nvPicPr>
          <p:blipFill>
            <a:blip r:embed="rId2">
              <a:lum bright="10000"/>
            </a:blip>
            <a:srcRect l="59924" t="2637"/>
            <a:stretch>
              <a:fillRect/>
            </a:stretch>
          </p:blipFill>
          <p:spPr bwMode="auto">
            <a:xfrm>
              <a:off x="6715140" y="3286124"/>
              <a:ext cx="1603359" cy="219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1479</Words>
  <Application>Microsoft Office PowerPoint</Application>
  <PresentationFormat>Экран (4:3)</PresentationFormat>
  <Paragraphs>293</Paragraphs>
  <Slides>83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7" baseType="lpstr">
      <vt:lpstr>Arial</vt:lpstr>
      <vt:lpstr>Calibri</vt:lpstr>
      <vt:lpstr>Times New Roman</vt:lpstr>
      <vt:lpstr>Тема Office</vt:lpstr>
      <vt:lpstr>Слайд 1</vt:lpstr>
      <vt:lpstr>Слайд 2</vt:lpstr>
      <vt:lpstr>Слайд 3</vt:lpstr>
      <vt:lpstr>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Изготовили из проволоки каркасы, имеющие форму геометрических фигур.</vt:lpstr>
      <vt:lpstr>Аккуратно обмотали проволочные каркасы шерстяными нитями.</vt:lpstr>
      <vt:lpstr>Сделали затравку (к шерстяной нити прикрепили кристаллики соли).</vt:lpstr>
      <vt:lpstr>Слайд 62</vt:lpstr>
      <vt:lpstr>Слайд 63</vt:lpstr>
      <vt:lpstr>Профильтровали горячий раствор через ватные тампоны в другую банку. </vt:lpstr>
      <vt:lpstr>     Опустили в еще не остывший пересыщенный раствор изготовленные ранее проволочные каркасы (на подвесках), где происходили образование и рост кристаллов на поверхности волокон нити. </vt:lpstr>
      <vt:lpstr>     Через трое суток извлекли каркасы, поросшие кристалликами, из раствора и высушили.  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User</cp:lastModifiedBy>
  <cp:revision>436</cp:revision>
  <dcterms:created xsi:type="dcterms:W3CDTF">2011-03-10T15:47:50Z</dcterms:created>
  <dcterms:modified xsi:type="dcterms:W3CDTF">2012-12-29T18:58:52Z</dcterms:modified>
</cp:coreProperties>
</file>