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90" r:id="rId3"/>
    <p:sldId id="287" r:id="rId4"/>
    <p:sldId id="257" r:id="rId5"/>
    <p:sldId id="258" r:id="rId6"/>
    <p:sldId id="268" r:id="rId7"/>
    <p:sldId id="269" r:id="rId8"/>
    <p:sldId id="303" r:id="rId9"/>
    <p:sldId id="270" r:id="rId10"/>
    <p:sldId id="271" r:id="rId11"/>
    <p:sldId id="272" r:id="rId12"/>
    <p:sldId id="273" r:id="rId13"/>
    <p:sldId id="274" r:id="rId14"/>
    <p:sldId id="275" r:id="rId15"/>
    <p:sldId id="276" r:id="rId16"/>
    <p:sldId id="305" r:id="rId17"/>
    <p:sldId id="286" r:id="rId18"/>
    <p:sldId id="259" r:id="rId19"/>
    <p:sldId id="260" r:id="rId20"/>
    <p:sldId id="299" r:id="rId21"/>
    <p:sldId id="261" r:id="rId22"/>
    <p:sldId id="262" r:id="rId23"/>
    <p:sldId id="283" r:id="rId24"/>
    <p:sldId id="263" r:id="rId25"/>
    <p:sldId id="298" r:id="rId26"/>
    <p:sldId id="264" r:id="rId27"/>
    <p:sldId id="265" r:id="rId28"/>
    <p:sldId id="266" r:id="rId29"/>
    <p:sldId id="267" r:id="rId30"/>
    <p:sldId id="284" r:id="rId31"/>
    <p:sldId id="277" r:id="rId32"/>
    <p:sldId id="278" r:id="rId33"/>
    <p:sldId id="300" r:id="rId34"/>
    <p:sldId id="279" r:id="rId35"/>
    <p:sldId id="302" r:id="rId36"/>
    <p:sldId id="280" r:id="rId37"/>
    <p:sldId id="297" r:id="rId38"/>
    <p:sldId id="281" r:id="rId39"/>
    <p:sldId id="282" r:id="rId40"/>
    <p:sldId id="285" r:id="rId41"/>
    <p:sldId id="288" r:id="rId42"/>
    <p:sldId id="304" r:id="rId43"/>
    <p:sldId id="291" r:id="rId4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3" d="100"/>
          <a:sy n="83" d="100"/>
        </p:scale>
        <p:origin x="-7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9D1386A7-2D7B-447C-A903-61A7F688ECA5}" type="datetimeFigureOut">
              <a:rPr lang="ru-RU"/>
              <a:pPr>
                <a:defRPr/>
              </a:pPr>
              <a:t>30.12.2012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1C209DD-A574-416B-8317-AD69D15A5326}" type="slidenum">
              <a:rPr lang="ru-RU"/>
              <a:pPr>
                <a:defRPr/>
              </a:pPr>
              <a:t>‹#›</a:t>
            </a:fld>
            <a:endParaRPr lang="ru-RU"/>
          </a:p>
        </p:txBody>
      </p:sp>
    </p:spTree>
  </p:cSld>
  <p:clrMapOvr>
    <a:masterClrMapping/>
  </p:clrMapOvr>
  <p:transition spd="slow">
    <p:strips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C0D1054-E9FA-481F-8D92-23632BA6D50D}" type="datetimeFigureOut">
              <a:rPr lang="ru-RU"/>
              <a:pPr>
                <a:defRPr/>
              </a:pPr>
              <a:t>30.12.2012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D52E70C-68AD-4722-81F8-C82829312793}" type="slidenum">
              <a:rPr lang="ru-RU"/>
              <a:pPr>
                <a:defRPr/>
              </a:pPr>
              <a:t>‹#›</a:t>
            </a:fld>
            <a:endParaRPr lang="ru-RU"/>
          </a:p>
        </p:txBody>
      </p:sp>
    </p:spTree>
  </p:cSld>
  <p:clrMapOvr>
    <a:masterClrMapping/>
  </p:clrMapOvr>
  <p:transition spd="slow">
    <p:strips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FD2CF51-8D17-45DA-96E9-9242D9935E86}" type="datetimeFigureOut">
              <a:rPr lang="ru-RU"/>
              <a:pPr>
                <a:defRPr/>
              </a:pPr>
              <a:t>30.12.2012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F8DAF13-6F5F-4FD2-A0FA-263171AC0DF0}" type="slidenum">
              <a:rPr lang="ru-RU"/>
              <a:pPr>
                <a:defRPr/>
              </a:pPr>
              <a:t>‹#›</a:t>
            </a:fld>
            <a:endParaRPr lang="ru-RU"/>
          </a:p>
        </p:txBody>
      </p:sp>
    </p:spTree>
  </p:cSld>
  <p:clrMapOvr>
    <a:masterClrMapping/>
  </p:clrMapOvr>
  <p:transition spd="slow">
    <p:strips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9526FD2-2A25-4B9B-9490-23D43D546C9C}" type="datetimeFigureOut">
              <a:rPr lang="ru-RU"/>
              <a:pPr>
                <a:defRPr/>
              </a:pPr>
              <a:t>30.12.2012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AE79D93-8B68-401F-A202-CCF14AA26394}" type="slidenum">
              <a:rPr lang="ru-RU"/>
              <a:pPr>
                <a:defRPr/>
              </a:pPr>
              <a:t>‹#›</a:t>
            </a:fld>
            <a:endParaRPr lang="ru-RU"/>
          </a:p>
        </p:txBody>
      </p:sp>
    </p:spTree>
  </p:cSld>
  <p:clrMapOvr>
    <a:masterClrMapping/>
  </p:clrMapOvr>
  <p:transition spd="slow">
    <p:strips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847B0EA-FF07-431B-AF10-05541A13DFF8}" type="datetimeFigureOut">
              <a:rPr lang="ru-RU"/>
              <a:pPr>
                <a:defRPr/>
              </a:pPr>
              <a:t>30.12.2012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6CEFA10-2E36-4185-9D58-40961F9BB067}" type="slidenum">
              <a:rPr lang="ru-RU"/>
              <a:pPr>
                <a:defRPr/>
              </a:pPr>
              <a:t>‹#›</a:t>
            </a:fld>
            <a:endParaRPr lang="ru-RU"/>
          </a:p>
        </p:txBody>
      </p:sp>
    </p:spTree>
  </p:cSld>
  <p:clrMapOvr>
    <a:masterClrMapping/>
  </p:clrMapOvr>
  <p:transition spd="slow">
    <p:strips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86071A81-1B6A-41DD-B21E-9EEB10FB386F}" type="datetimeFigureOut">
              <a:rPr lang="ru-RU"/>
              <a:pPr>
                <a:defRPr/>
              </a:pPr>
              <a:t>30.12.2012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711B28D-3D7A-433C-B1A2-B31CD8D7E203}" type="slidenum">
              <a:rPr lang="ru-RU"/>
              <a:pPr>
                <a:defRPr/>
              </a:pPr>
              <a:t>‹#›</a:t>
            </a:fld>
            <a:endParaRPr lang="ru-RU"/>
          </a:p>
        </p:txBody>
      </p:sp>
    </p:spTree>
  </p:cSld>
  <p:clrMapOvr>
    <a:masterClrMapping/>
  </p:clrMapOvr>
  <p:transition spd="slow">
    <p:strips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A49E543C-AD68-4199-B6DD-06D81D86F204}" type="datetimeFigureOut">
              <a:rPr lang="ru-RU"/>
              <a:pPr>
                <a:defRPr/>
              </a:pPr>
              <a:t>30.12.2012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8E370879-1513-4178-8124-EFB3511940FC}" type="slidenum">
              <a:rPr lang="ru-RU"/>
              <a:pPr>
                <a:defRPr/>
              </a:pPr>
              <a:t>‹#›</a:t>
            </a:fld>
            <a:endParaRPr lang="ru-RU"/>
          </a:p>
        </p:txBody>
      </p:sp>
    </p:spTree>
  </p:cSld>
  <p:clrMapOvr>
    <a:masterClrMapping/>
  </p:clrMapOvr>
  <p:transition spd="slow">
    <p:strips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28553B7-1F57-4AB3-BDE5-E9DBEE8F64A0}" type="datetimeFigureOut">
              <a:rPr lang="ru-RU"/>
              <a:pPr>
                <a:defRPr/>
              </a:pPr>
              <a:t>30.12.2012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65A7817F-0D0E-4B34-A234-B1195D508B30}" type="slidenum">
              <a:rPr lang="ru-RU"/>
              <a:pPr>
                <a:defRPr/>
              </a:pPr>
              <a:t>‹#›</a:t>
            </a:fld>
            <a:endParaRPr lang="ru-RU"/>
          </a:p>
        </p:txBody>
      </p:sp>
    </p:spTree>
  </p:cSld>
  <p:clrMapOvr>
    <a:masterClrMapping/>
  </p:clrMapOvr>
  <p:transition spd="slow">
    <p:strips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CC5F4FD-7978-4059-987E-513EDB3905C2}" type="datetimeFigureOut">
              <a:rPr lang="ru-RU"/>
              <a:pPr>
                <a:defRPr/>
              </a:pPr>
              <a:t>30.12.2012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FBA8B083-E782-4345-BE69-ECFFFCC8EAB3}" type="slidenum">
              <a:rPr lang="ru-RU"/>
              <a:pPr>
                <a:defRPr/>
              </a:pPr>
              <a:t>‹#›</a:t>
            </a:fld>
            <a:endParaRPr lang="ru-RU"/>
          </a:p>
        </p:txBody>
      </p:sp>
    </p:spTree>
  </p:cSld>
  <p:clrMapOvr>
    <a:masterClrMapping/>
  </p:clrMapOvr>
  <p:transition spd="slow">
    <p:strips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E403E7A-2E1E-43EF-8D75-A93F9C5987FD}" type="datetimeFigureOut">
              <a:rPr lang="ru-RU"/>
              <a:pPr>
                <a:defRPr/>
              </a:pPr>
              <a:t>30.12.2012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99B43B3-8EF9-4D0D-A043-731DB2DE0C5E}" type="slidenum">
              <a:rPr lang="ru-RU"/>
              <a:pPr>
                <a:defRPr/>
              </a:pPr>
              <a:t>‹#›</a:t>
            </a:fld>
            <a:endParaRPr lang="ru-RU"/>
          </a:p>
        </p:txBody>
      </p:sp>
    </p:spTree>
  </p:cSld>
  <p:clrMapOvr>
    <a:masterClrMapping/>
  </p:clrMapOvr>
  <p:transition spd="slow">
    <p:strips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0D68AE3-5F67-4D62-AF5F-154BCB79C8E8}" type="datetimeFigureOut">
              <a:rPr lang="ru-RU"/>
              <a:pPr>
                <a:defRPr/>
              </a:pPr>
              <a:t>30.12.2012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B94DD53-B314-4FEA-BB6D-40B46EC82F50}" type="slidenum">
              <a:rPr lang="ru-RU"/>
              <a:pPr>
                <a:defRPr/>
              </a:pPr>
              <a:t>‹#›</a:t>
            </a:fld>
            <a:endParaRPr lang="ru-RU"/>
          </a:p>
        </p:txBody>
      </p:sp>
    </p:spTree>
  </p:cSld>
  <p:clrMapOvr>
    <a:masterClrMapping/>
  </p:clrMapOvr>
  <p:transition spd="slow">
    <p:strips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42F94297-D03F-4974-85FA-1C8E3ECCD45D}" type="datetimeFigureOut">
              <a:rPr lang="ru-RU"/>
              <a:pPr>
                <a:defRPr/>
              </a:pPr>
              <a:t>30.12.2012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4BCDF1A4-E001-4761-962D-E5A4B39421E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spd="slow">
    <p:strips dir="rd"/>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naturkaz.info/?zapovedniki_kazahstana/zapovednik_zapadno-altaiskii" TargetMode="Externa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hyperlink" Target="http://naturkaz.info/?zapovedniki_kazahstana/zapovednik_karatauskii" TargetMode="External"/><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hyperlink" Target="http://naturkaz.info/?zapovedniki_kazahstana/zapovednik_kurgalmzdzhinskii" TargetMode="External"/><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naturkaz.info/?zapovedniki_kazahstana/zapovednik_markakolmzskii" TargetMode="Externa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naturkaz.info/?zapovedniki_kazahstana/zapovednik_naurzumskii" TargetMode="Externa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naturkaz.info/?zapovedniki_kazahstana/zapovednik_ustyurtskii" TargetMode="Externa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17.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hyperlink" Target="http://www.kazakhstan.orexca.com/rus/sairam_ugamskiy_park_kazakhstan.shtml" TargetMode="External"/><Relationship Id="rId7" Type="http://schemas.openxmlformats.org/officeDocument/2006/relationships/hyperlink" Target="http://www.kazakhstan.orexca.com/rus/karkaralinsky_park_kazakhstan.shtml" TargetMode="External"/><Relationship Id="rId2" Type="http://schemas.openxmlformats.org/officeDocument/2006/relationships/slideLayout" Target="../slideLayouts/slideLayout2.xml"/><Relationship Id="rId1" Type="http://schemas.openxmlformats.org/officeDocument/2006/relationships/audio" Target="file:///E:\&#1076;&#1083;&#1103;%20&#1086;&#1090;&#1087;&#1088;&#1072;&#1074;&#1082;&#1080;\-_zhartay_zhanibek_id_240643003.mp3_ultramusic.biz.mp3" TargetMode="External"/><Relationship Id="rId6" Type="http://schemas.openxmlformats.org/officeDocument/2006/relationships/image" Target="../media/image48.jpeg"/><Relationship Id="rId5" Type="http://schemas.openxmlformats.org/officeDocument/2006/relationships/hyperlink" Target="http://www.kazakhstan.orexca.com/rus/national_park_kokshetau.shtml" TargetMode="External"/><Relationship Id="rId4" Type="http://schemas.openxmlformats.org/officeDocument/2006/relationships/image" Target="../media/image47.jpeg"/><Relationship Id="rId9"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naturkaz.info/?nacionalmznye_parki/park_altyn-emelmz"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naturkaz.info/?nacionalmznye_parki/park_bayanaulmzskii" TargetMode="Externa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jpeg"/></Relationships>
</file>

<file path=ppt/slides/_rels/slide2.xml.rels><?xml version="1.0" encoding="UTF-8" standalone="yes"?>
<Relationships xmlns="http://schemas.openxmlformats.org/package/2006/relationships"><Relationship Id="rId3" Type="http://schemas.openxmlformats.org/officeDocument/2006/relationships/hyperlink" Target="http://nsi-press.ru/wp-content/uploads/2010/09/1.jpg" TargetMode="External"/><Relationship Id="rId7" Type="http://schemas.openxmlformats.org/officeDocument/2006/relationships/image" Target="../media/image11.jpe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2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naturkaz.info/?nacionalmznye_parki/park_borovoe" TargetMode="Externa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naturkaz.info/?nacionalmznye_parki/park_ile-alatauskii" TargetMode="Externa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hyperlink" Target="http://floralworld.ru/forum/index.php?action=media;sa=media;in=34985"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floralworld.ru/forum/index.php?action=media;sa=media;in=32780" TargetMode="External"/><Relationship Id="rId2" Type="http://schemas.openxmlformats.org/officeDocument/2006/relationships/image" Target="../media/image64.jpe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hyperlink" Target="http://floralworld.ru/forum/index.php?action=media;sa=media;in=34986" TargetMode="External"/><Relationship Id="rId4" Type="http://schemas.openxmlformats.org/officeDocument/2006/relationships/image" Target="../media/image65.jpeg"/></Relationships>
</file>

<file path=ppt/slides/_rels/slide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naturkaz.info/?nacionalmznye_parki/park_karkaralinskii" TargetMode="Externa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2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2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hyperlink" Target="http://naturkaz.info/?nacionalmznye_parki/park_katon-karagaiskii" TargetMode="External"/><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hyperlink" Target="http://www.kazakhstan.orexca.com/rus/katon_karagay_park_kazakhstan.s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0.jpeg"/><Relationship Id="rId2" Type="http://schemas.openxmlformats.org/officeDocument/2006/relationships/hyperlink" Target="http://naturkaz.info/?nacionalmznye_parki/park_kokshetau" TargetMode="External"/><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hyperlink" Target="http://www.4star.kz/images/stories/place/big_water.jpg" TargetMode="External"/><Relationship Id="rId4" Type="http://schemas.openxmlformats.org/officeDocument/2006/relationships/image" Target="../media/image78.jpeg"/></Relationships>
</file>

<file path=ppt/slides/_rels/slide2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naturkaz.info/?nacionalmznye_parki/park_charyn"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hyperlink" Target="http://umex.kz/wp-content/uploads/2008/12/medeo.jp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audio" Target="file:///E:\&#1076;&#1083;&#1103;%20&#1086;&#1090;&#1087;&#1088;&#1072;&#1074;&#1082;&#1080;\bi-kui.mp3" TargetMode="Externa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3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hyperlink" Target="http://umex.kz/wp-content/uploads/2008/12/medeo_old.jpg"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89.jpeg"/><Relationship Id="rId2" Type="http://schemas.openxmlformats.org/officeDocument/2006/relationships/hyperlink" Target="http://www.vokrugsveta.ru/photo/image/20711/" TargetMode="External"/><Relationship Id="rId1" Type="http://schemas.openxmlformats.org/officeDocument/2006/relationships/slideLayout" Target="../slideLayouts/slideLayout2.xml"/><Relationship Id="rId6" Type="http://schemas.openxmlformats.org/officeDocument/2006/relationships/hyperlink" Target="http://infoprovodnik.ru/wp-content/uploads/2012/01/08dcacb573a1.jpg" TargetMode="External"/><Relationship Id="rId5" Type="http://schemas.openxmlformats.org/officeDocument/2006/relationships/image" Target="../media/image88.jpeg"/><Relationship Id="rId4" Type="http://schemas.openxmlformats.org/officeDocument/2006/relationships/hyperlink" Target="http://www.vokrugsveta.ru/photo/image/20710/"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slideLayout" Target="../slideLayouts/slideLayout2.xml"/><Relationship Id="rId1" Type="http://schemas.openxmlformats.org/officeDocument/2006/relationships/audio" Target="file:///E:\&#1076;&#1083;&#1103;%20&#1086;&#1090;&#1087;&#1088;&#1072;&#1074;&#1082;&#1080;\bi-kui.mp3" TargetMode="External"/><Relationship Id="rId6" Type="http://schemas.openxmlformats.org/officeDocument/2006/relationships/image" Target="../media/image94.png"/><Relationship Id="rId5" Type="http://schemas.openxmlformats.org/officeDocument/2006/relationships/image" Target="../media/image93.jpeg"/><Relationship Id="rId4" Type="http://schemas.openxmlformats.org/officeDocument/2006/relationships/image" Target="../media/image92.jpeg"/></Relationships>
</file>

<file path=ppt/slides/_rels/slide35.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hyperlink" Target="http://www.kazakhstan.orexca.com/rus/national_park_burabay.shtml"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97.jpeg"/><Relationship Id="rId1" Type="http://schemas.openxmlformats.org/officeDocument/2006/relationships/slideLayout" Target="../slideLayouts/slideLayout2.xml"/><Relationship Id="rId5" Type="http://schemas.openxmlformats.org/officeDocument/2006/relationships/image" Target="../media/image98.jpeg"/><Relationship Id="rId4" Type="http://schemas.openxmlformats.org/officeDocument/2006/relationships/image" Target="../media/image60.jpeg"/></Relationships>
</file>

<file path=ppt/slides/_rels/slide38.xml.rels><?xml version="1.0" encoding="UTF-8" standalone="yes"?>
<Relationships xmlns="http://schemas.openxmlformats.org/package/2006/relationships"><Relationship Id="rId3" Type="http://schemas.openxmlformats.org/officeDocument/2006/relationships/image" Target="../media/image99.jpeg"/><Relationship Id="rId7" Type="http://schemas.openxmlformats.org/officeDocument/2006/relationships/image" Target="../media/image101.jpeg"/><Relationship Id="rId2" Type="http://schemas.openxmlformats.org/officeDocument/2006/relationships/hyperlink" Target="http://www.vokrugsveta.ru/photo/image/20613/" TargetMode="Externa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00.jpeg"/><Relationship Id="rId4" Type="http://schemas.openxmlformats.org/officeDocument/2006/relationships/hyperlink" Target="http://www.vokrugsveta.ru/photo/image/12416/"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hyperlink" Target="http://irest.su/goroda-v-kotoryx-stoit-pobyvat/alma-ata-zhemchuzhina-kazaxstana/" TargetMode="External"/><Relationship Id="rId7" Type="http://schemas.openxmlformats.org/officeDocument/2006/relationships/hyperlink" Target="http://irest.su/wp-content/uploads/2011/11/Big-ozero-alma-ata.jpg" TargetMode="External"/><Relationship Id="rId2" Type="http://schemas.openxmlformats.org/officeDocument/2006/relationships/slideLayout" Target="../slideLayouts/slideLayout2.xml"/><Relationship Id="rId1" Type="http://schemas.openxmlformats.org/officeDocument/2006/relationships/audio" Target="file:///E:\&#1076;&#1083;&#1103;%20&#1086;&#1090;&#1087;&#1088;&#1072;&#1074;&#1082;&#1080;\&#1045;&#1089;&#1082;&#1077;&#1085;&#1076;&#1110;&#1088;+&#1061;&#1072;&#1089;&#1072;&#1085;&#1171;&#1072;&#1083;&#1080;&#1077;&#1074;+-+&#1040;&#1090;&#1072;&#1084;&#1077;&#1082;&#1077;&#1085;(music.nur.kz).mp3" TargetMode="External"/><Relationship Id="rId6" Type="http://schemas.openxmlformats.org/officeDocument/2006/relationships/image" Target="../media/image103.jpeg"/><Relationship Id="rId5" Type="http://schemas.openxmlformats.org/officeDocument/2006/relationships/hyperlink" Target="http://irest.su/wp-content/uploads/2011/11/alma-ata-bashni.jpg" TargetMode="External"/><Relationship Id="rId4" Type="http://schemas.openxmlformats.org/officeDocument/2006/relationships/image" Target="../media/image102.jpeg"/><Relationship Id="rId9" Type="http://schemas.openxmlformats.org/officeDocument/2006/relationships/image" Target="../media/image105.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4.gif"/><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hyperlink" Target="http://www.vokrugsveta.ru/photo/image/20677/"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xml"/><Relationship Id="rId4" Type="http://schemas.openxmlformats.org/officeDocument/2006/relationships/image" Target="../media/image108.jpeg"/></Relationships>
</file>

<file path=ppt/slides/_rels/slide4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2.jpeg"/><Relationship Id="rId7" Type="http://schemas.openxmlformats.org/officeDocument/2006/relationships/image" Target="../media/image116.jpeg"/><Relationship Id="rId2" Type="http://schemas.openxmlformats.org/officeDocument/2006/relationships/image" Target="../media/image111.jpeg"/><Relationship Id="rId1" Type="http://schemas.openxmlformats.org/officeDocument/2006/relationships/slideLayout" Target="../slideLayouts/slideLayout2.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113.jpeg"/></Relationships>
</file>

<file path=ppt/slides/_rels/slide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hyperlink" Target="http://naturkaz.info/?zapovedniki_kazahstana/zapovednik_aksu-dzhabagly" TargetMode="Externa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hyperlink" Target="http://naturkaz.info/?zapovedniki_kazahstana/zapovednik_almatinskii"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hyperlink" Target="http://naturkaz.info/?zapovedniki_kazahstana/zapovednik_alakolmzskii" TargetMode="Externa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audio" Target="file:///E:\&#1076;&#1083;&#1103;%20&#1086;&#1090;&#1087;&#1088;&#1072;&#1074;&#1082;&#1080;\Asilbek_Ensepov-Doroga_na_vostok-www.kazakwa.ucoz..mp3" TargetMode="Externa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hyperlink" Target="http://naturkaz.info/?zapovedniki_kazahstana/zapovednik_barsakelmzmes" TargetMode="External"/><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path path="rect">
            <a:fillToRect l="100000" b="100000"/>
          </a:path>
        </a:gradFill>
        <a:effectLst/>
      </p:bgPr>
    </p:bg>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r>
              <a:rPr lang="ru-RU" smtClean="0">
                <a:solidFill>
                  <a:srgbClr val="C00000"/>
                </a:solidFill>
              </a:rPr>
              <a:t>Жемчужины Казахстана</a:t>
            </a:r>
          </a:p>
        </p:txBody>
      </p:sp>
      <p:pic>
        <p:nvPicPr>
          <p:cNvPr id="13315" name="Содержимое 3" descr="Казахстан. Физическая карта"/>
          <p:cNvPicPr>
            <a:picLocks noGrp="1"/>
          </p:cNvPicPr>
          <p:nvPr>
            <p:ph idx="1"/>
          </p:nvPr>
        </p:nvPicPr>
        <p:blipFill>
          <a:blip r:embed="rId2"/>
          <a:srcRect/>
          <a:stretch>
            <a:fillRect/>
          </a:stretch>
        </p:blipFill>
        <p:spPr>
          <a:xfrm>
            <a:off x="857250" y="1643063"/>
            <a:ext cx="5943600" cy="2984500"/>
          </a:xfrm>
        </p:spPr>
      </p:pic>
      <p:pic>
        <p:nvPicPr>
          <p:cNvPr id="13316" name="Picture 2" descr="C:\Documents and Settings\user\Рабочий стол\эмблема2.jpg"/>
          <p:cNvPicPr>
            <a:picLocks noChangeAspect="1" noChangeArrowheads="1"/>
          </p:cNvPicPr>
          <p:nvPr/>
        </p:nvPicPr>
        <p:blipFill>
          <a:blip r:embed="rId3"/>
          <a:srcRect/>
          <a:stretch>
            <a:fillRect/>
          </a:stretch>
        </p:blipFill>
        <p:spPr bwMode="auto">
          <a:xfrm>
            <a:off x="357188" y="428625"/>
            <a:ext cx="884237" cy="884238"/>
          </a:xfrm>
          <a:prstGeom prst="rect">
            <a:avLst/>
          </a:prstGeom>
          <a:noFill/>
          <a:ln w="9525">
            <a:noFill/>
            <a:miter lim="800000"/>
            <a:headEnd/>
            <a:tailEnd/>
          </a:ln>
        </p:spPr>
      </p:pic>
      <p:sp>
        <p:nvSpPr>
          <p:cNvPr id="13317" name="TextBox 5"/>
          <p:cNvSpPr txBox="1">
            <a:spLocks noChangeArrowheads="1"/>
          </p:cNvSpPr>
          <p:nvPr/>
        </p:nvSpPr>
        <p:spPr bwMode="auto">
          <a:xfrm>
            <a:off x="500063" y="4929188"/>
            <a:ext cx="6583362" cy="1570037"/>
          </a:xfrm>
          <a:prstGeom prst="rect">
            <a:avLst/>
          </a:prstGeom>
          <a:noFill/>
          <a:ln w="9525">
            <a:noFill/>
            <a:miter lim="800000"/>
            <a:headEnd/>
            <a:tailEnd/>
          </a:ln>
        </p:spPr>
        <p:txBody>
          <a:bodyPr wrap="none">
            <a:spAutoFit/>
          </a:bodyPr>
          <a:lstStyle/>
          <a:p>
            <a:r>
              <a:rPr lang="ru-RU" sz="3600">
                <a:solidFill>
                  <a:srgbClr val="C00000"/>
                </a:solidFill>
                <a:latin typeface="Calibri" pitchFamily="34" charset="0"/>
              </a:rPr>
              <a:t> </a:t>
            </a:r>
            <a:r>
              <a:rPr lang="ru-RU" sz="2000">
                <a:solidFill>
                  <a:srgbClr val="002060"/>
                </a:solidFill>
                <a:latin typeface="Calibri" pitchFamily="34" charset="0"/>
              </a:rPr>
              <a:t>Музалева Лидия Ивановна,</a:t>
            </a:r>
          </a:p>
          <a:p>
            <a:r>
              <a:rPr lang="ru-RU" sz="2000">
                <a:solidFill>
                  <a:srgbClr val="002060"/>
                </a:solidFill>
                <a:latin typeface="Calibri" pitchFamily="34" charset="0"/>
              </a:rPr>
              <a:t> преподаватель специальных дисциплин Актюбинского</a:t>
            </a:r>
          </a:p>
          <a:p>
            <a:r>
              <a:rPr lang="ru-RU" sz="2000">
                <a:solidFill>
                  <a:srgbClr val="002060"/>
                </a:solidFill>
                <a:latin typeface="Calibri" pitchFamily="34" charset="0"/>
              </a:rPr>
              <a:t> колледжа транспорта, коммуникаций и новых технологий</a:t>
            </a:r>
          </a:p>
          <a:p>
            <a:r>
              <a:rPr lang="ru-RU" sz="2000">
                <a:solidFill>
                  <a:srgbClr val="002060"/>
                </a:solidFill>
                <a:latin typeface="Calibri" pitchFamily="34" charset="0"/>
              </a:rPr>
              <a:t>   2012 год</a:t>
            </a:r>
          </a:p>
        </p:txBody>
      </p:sp>
      <p:pic>
        <p:nvPicPr>
          <p:cNvPr id="13318" name="Рисунок 6" descr="http://im7-tub-kz.yandex.net/i?id=394355783-33-72"/>
          <p:cNvPicPr>
            <a:picLocks noChangeAspect="1" noChangeArrowheads="1"/>
          </p:cNvPicPr>
          <p:nvPr/>
        </p:nvPicPr>
        <p:blipFill>
          <a:blip r:embed="rId4"/>
          <a:srcRect/>
          <a:stretch>
            <a:fillRect/>
          </a:stretch>
        </p:blipFill>
        <p:spPr bwMode="auto">
          <a:xfrm>
            <a:off x="7429500" y="285750"/>
            <a:ext cx="1435100" cy="1143000"/>
          </a:xfrm>
          <a:prstGeom prst="rect">
            <a:avLst/>
          </a:prstGeom>
          <a:noFill/>
          <a:ln w="9525">
            <a:noFill/>
            <a:miter lim="800000"/>
            <a:headEnd/>
            <a:tailEnd/>
          </a:ln>
        </p:spPr>
      </p:pic>
      <p:pic>
        <p:nvPicPr>
          <p:cNvPr id="13319" name="Рисунок 7" descr="http://im0-tub-kz.yandex.net/i?id=13650871-23-72"/>
          <p:cNvPicPr>
            <a:picLocks noChangeAspect="1" noChangeArrowheads="1"/>
          </p:cNvPicPr>
          <p:nvPr/>
        </p:nvPicPr>
        <p:blipFill>
          <a:blip r:embed="rId5"/>
          <a:srcRect/>
          <a:stretch>
            <a:fillRect/>
          </a:stretch>
        </p:blipFill>
        <p:spPr bwMode="auto">
          <a:xfrm>
            <a:off x="7429500" y="1500188"/>
            <a:ext cx="1435100" cy="1143000"/>
          </a:xfrm>
          <a:prstGeom prst="rect">
            <a:avLst/>
          </a:prstGeom>
          <a:noFill/>
          <a:ln w="9525">
            <a:noFill/>
            <a:miter lim="800000"/>
            <a:headEnd/>
            <a:tailEnd/>
          </a:ln>
        </p:spPr>
      </p:pic>
      <p:pic>
        <p:nvPicPr>
          <p:cNvPr id="13320" name="Рисунок 8" descr="http://im3-tub-kz.yandex.net/i?id=154166900-67-72"/>
          <p:cNvPicPr>
            <a:picLocks noChangeAspect="1" noChangeArrowheads="1"/>
          </p:cNvPicPr>
          <p:nvPr/>
        </p:nvPicPr>
        <p:blipFill>
          <a:blip r:embed="rId6"/>
          <a:srcRect/>
          <a:stretch>
            <a:fillRect/>
          </a:stretch>
        </p:blipFill>
        <p:spPr bwMode="auto">
          <a:xfrm>
            <a:off x="7429500" y="2714625"/>
            <a:ext cx="1435100" cy="1079500"/>
          </a:xfrm>
          <a:prstGeom prst="rect">
            <a:avLst/>
          </a:prstGeom>
          <a:noFill/>
          <a:ln w="9525">
            <a:noFill/>
            <a:miter lim="800000"/>
            <a:headEnd/>
            <a:tailEnd/>
          </a:ln>
        </p:spPr>
      </p:pic>
      <p:pic>
        <p:nvPicPr>
          <p:cNvPr id="13321" name="Рисунок 9" descr="http://im2-tub-kz.yandex.net/i?id=23423650-30-72"/>
          <p:cNvPicPr>
            <a:picLocks noChangeAspect="1" noChangeArrowheads="1"/>
          </p:cNvPicPr>
          <p:nvPr/>
        </p:nvPicPr>
        <p:blipFill>
          <a:blip r:embed="rId7"/>
          <a:srcRect/>
          <a:stretch>
            <a:fillRect/>
          </a:stretch>
        </p:blipFill>
        <p:spPr bwMode="auto">
          <a:xfrm>
            <a:off x="7286625" y="3929063"/>
            <a:ext cx="1181100" cy="14351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rgbClr val="FBEAC7"/>
            </a:gs>
            <a:gs pos="17999">
              <a:srgbClr val="FEE7F2"/>
            </a:gs>
            <a:gs pos="36000">
              <a:srgbClr val="FAC77D"/>
            </a:gs>
            <a:gs pos="61000">
              <a:srgbClr val="FBA97D"/>
            </a:gs>
            <a:gs pos="82001">
              <a:srgbClr val="FBD49C"/>
            </a:gs>
            <a:gs pos="100000">
              <a:srgbClr val="FEE7F2"/>
            </a:gs>
          </a:gsLst>
          <a:lin ang="54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algn="r" fontAlgn="auto">
              <a:spcAft>
                <a:spcPts val="0"/>
              </a:spcAft>
              <a:defRPr/>
            </a:pPr>
            <a:r>
              <a:rPr lang="ru-RU" dirty="0" smtClean="0"/>
              <a:t>Заповедник </a:t>
            </a:r>
            <a:br>
              <a:rPr lang="ru-RU" dirty="0" smtClean="0"/>
            </a:br>
            <a:r>
              <a:rPr lang="ru-RU" dirty="0" smtClean="0"/>
              <a:t>«</a:t>
            </a:r>
            <a:r>
              <a:rPr lang="ru-RU" u="sng" dirty="0" smtClean="0">
                <a:hlinkClick r:id="rId2"/>
              </a:rPr>
              <a:t>Западно-Алтайский</a:t>
            </a:r>
            <a:r>
              <a:rPr lang="ru-RU" dirty="0" smtClean="0"/>
              <a:t>»</a:t>
            </a:r>
            <a:endParaRPr lang="ru-RU" dirty="0"/>
          </a:p>
        </p:txBody>
      </p:sp>
      <p:sp>
        <p:nvSpPr>
          <p:cNvPr id="3" name="Содержимое 2"/>
          <p:cNvSpPr>
            <a:spLocks noGrp="1"/>
          </p:cNvSpPr>
          <p:nvPr>
            <p:ph idx="1"/>
          </p:nvPr>
        </p:nvSpPr>
        <p:spPr>
          <a:xfrm>
            <a:off x="2714625" y="1600200"/>
            <a:ext cx="5972175" cy="4525963"/>
          </a:xfrm>
        </p:spPr>
        <p:txBody>
          <a:bodyPr rtlCol="0">
            <a:normAutofit fontScale="92500" lnSpcReduction="20000"/>
          </a:bodyPr>
          <a:lstStyle/>
          <a:p>
            <a:pPr algn="just" fontAlgn="auto">
              <a:spcAft>
                <a:spcPts val="0"/>
              </a:spcAft>
              <a:buFont typeface="Arial" pitchFamily="34" charset="0"/>
              <a:buChar char="•"/>
              <a:defRPr/>
            </a:pPr>
            <a:r>
              <a:rPr lang="ru-RU" dirty="0" smtClean="0"/>
              <a:t>занимает </a:t>
            </a:r>
            <a:r>
              <a:rPr lang="ru-RU" dirty="0"/>
              <a:t>площадь 56078 га у северо-восточной границы Восточно-Казахстанской </a:t>
            </a:r>
            <a:r>
              <a:rPr lang="ru-RU" dirty="0" smtClean="0"/>
              <a:t>области. </a:t>
            </a:r>
            <a:r>
              <a:rPr lang="ru-RU" dirty="0"/>
              <a:t>Основные горные хребты: </a:t>
            </a:r>
            <a:r>
              <a:rPr lang="ru-RU" dirty="0" err="1"/>
              <a:t>Линейский</a:t>
            </a:r>
            <a:r>
              <a:rPr lang="ru-RU" dirty="0"/>
              <a:t>, </a:t>
            </a:r>
            <a:r>
              <a:rPr lang="ru-RU" dirty="0" err="1"/>
              <a:t>Коксинский</a:t>
            </a:r>
            <a:r>
              <a:rPr lang="ru-RU" dirty="0"/>
              <a:t>, Ивановский и </a:t>
            </a:r>
            <a:r>
              <a:rPr lang="ru-RU" dirty="0" err="1"/>
              <a:t>Ульбинский</a:t>
            </a:r>
            <a:r>
              <a:rPr lang="ru-RU" dirty="0"/>
              <a:t>, не достигают больших </a:t>
            </a:r>
            <a:r>
              <a:rPr lang="ru-RU" dirty="0" smtClean="0"/>
              <a:t>высот. В </a:t>
            </a:r>
            <a:r>
              <a:rPr lang="ru-RU" dirty="0"/>
              <a:t>строении территории заповедника принимают участие изверженные породы пермского и девонского </a:t>
            </a:r>
            <a:r>
              <a:rPr lang="ru-RU" dirty="0" smtClean="0"/>
              <a:t>периодов.</a:t>
            </a:r>
            <a:endParaRPr lang="ru-RU" dirty="0"/>
          </a:p>
        </p:txBody>
      </p:sp>
      <p:pic>
        <p:nvPicPr>
          <p:cNvPr id="22532" name="Рисунок 3" descr="Заповедники Казахстана"/>
          <p:cNvPicPr>
            <a:picLocks noChangeAspect="1" noChangeArrowheads="1"/>
          </p:cNvPicPr>
          <p:nvPr/>
        </p:nvPicPr>
        <p:blipFill>
          <a:blip r:embed="rId3"/>
          <a:srcRect/>
          <a:stretch>
            <a:fillRect/>
          </a:stretch>
        </p:blipFill>
        <p:spPr bwMode="auto">
          <a:xfrm>
            <a:off x="285750" y="285750"/>
            <a:ext cx="2571750" cy="3214688"/>
          </a:xfrm>
          <a:prstGeom prst="rect">
            <a:avLst/>
          </a:prstGeom>
          <a:noFill/>
          <a:ln w="9525">
            <a:noFill/>
            <a:miter lim="800000"/>
            <a:headEnd/>
            <a:tailEnd/>
          </a:ln>
        </p:spPr>
      </p:pic>
      <p:pic>
        <p:nvPicPr>
          <p:cNvPr id="5" name="Рисунок 4" descr="Заповедник Западно-Алтайский"/>
          <p:cNvPicPr>
            <a:picLocks noChangeArrowheads="1"/>
          </p:cNvPicPr>
          <p:nvPr/>
        </p:nvPicPr>
        <p:blipFill>
          <a:blip r:embed="rId4"/>
          <a:srcRect/>
          <a:stretch>
            <a:fillRect/>
          </a:stretch>
        </p:blipFill>
        <p:spPr bwMode="auto">
          <a:xfrm>
            <a:off x="261938" y="2852738"/>
            <a:ext cx="2908300" cy="4608512"/>
          </a:xfrm>
          <a:prstGeom prst="rect">
            <a:avLst/>
          </a:prstGeom>
          <a:noFill/>
        </p:spPr>
      </p:pic>
      <p:pic>
        <p:nvPicPr>
          <p:cNvPr id="6" name="Рисунок 5" descr="Заповедник Западно-Алтайский"/>
          <p:cNvPicPr>
            <a:picLocks noChangeAspect="1" noChangeArrowheads="1"/>
          </p:cNvPicPr>
          <p:nvPr/>
        </p:nvPicPr>
        <p:blipFill>
          <a:blip r:embed="rId5"/>
          <a:srcRect/>
          <a:stretch>
            <a:fillRect/>
          </a:stretch>
        </p:blipFill>
        <p:spPr bwMode="auto">
          <a:xfrm>
            <a:off x="1000125" y="4786313"/>
            <a:ext cx="2000250" cy="1714500"/>
          </a:xfrm>
          <a:prstGeom prst="rect">
            <a:avLst/>
          </a:prstGeom>
          <a:noFill/>
          <a:ln w="9525">
            <a:noFill/>
            <a:miter lim="800000"/>
            <a:headEnd/>
            <a:tailEnd/>
          </a:ln>
          <a:effectLst>
            <a:outerShdw dist="139700" dir="2700000" algn="tl" rotWithShape="0">
              <a:srgbClr val="333333">
                <a:alpha val="64999"/>
              </a:srgbClr>
            </a:outerShdw>
          </a:effectLst>
        </p:spPr>
      </p:pic>
    </p:spTree>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algn="r" fontAlgn="auto">
              <a:spcAft>
                <a:spcPts val="0"/>
              </a:spcAft>
              <a:defRPr/>
            </a:pPr>
            <a:r>
              <a:rPr lang="ru-RU" dirty="0" smtClean="0">
                <a:solidFill>
                  <a:srgbClr val="7030A0"/>
                </a:solidFill>
              </a:rPr>
              <a:t>Заповедник</a:t>
            </a:r>
            <a:br>
              <a:rPr lang="ru-RU" dirty="0" smtClean="0">
                <a:solidFill>
                  <a:srgbClr val="7030A0"/>
                </a:solidFill>
              </a:rPr>
            </a:br>
            <a:r>
              <a:rPr lang="ru-RU" dirty="0" smtClean="0">
                <a:solidFill>
                  <a:srgbClr val="7030A0"/>
                </a:solidFill>
              </a:rPr>
              <a:t> «</a:t>
            </a:r>
            <a:r>
              <a:rPr lang="ru-RU" u="sng" dirty="0" err="1" smtClean="0">
                <a:solidFill>
                  <a:srgbClr val="7030A0"/>
                </a:solidFill>
                <a:hlinkClick r:id="rId3"/>
              </a:rPr>
              <a:t>Каратауский</a:t>
            </a:r>
            <a:r>
              <a:rPr lang="ru-RU" dirty="0" smtClean="0">
                <a:solidFill>
                  <a:srgbClr val="7030A0"/>
                </a:solidFill>
              </a:rPr>
              <a:t>»</a:t>
            </a:r>
            <a:endParaRPr lang="ru-RU" dirty="0">
              <a:solidFill>
                <a:srgbClr val="7030A0"/>
              </a:solidFill>
            </a:endParaRPr>
          </a:p>
        </p:txBody>
      </p:sp>
      <p:sp>
        <p:nvSpPr>
          <p:cNvPr id="23555" name="Содержимое 2"/>
          <p:cNvSpPr>
            <a:spLocks noGrp="1"/>
          </p:cNvSpPr>
          <p:nvPr>
            <p:ph idx="1"/>
          </p:nvPr>
        </p:nvSpPr>
        <p:spPr>
          <a:xfrm>
            <a:off x="3286125" y="1571625"/>
            <a:ext cx="5400675" cy="4554538"/>
          </a:xfrm>
        </p:spPr>
        <p:txBody>
          <a:bodyPr/>
          <a:lstStyle/>
          <a:p>
            <a:pPr algn="just"/>
            <a:r>
              <a:rPr lang="ru-RU" sz="2800" smtClean="0"/>
              <a:t>Расположен в Туркестанском районе Южно-Казахстанской области. Центральная усадьба заповедника находится в г. Кентау. Общая площадь 34,3 га. Рельеф местности среднегорный, четко отграниченные узкие гребни отрогов несут слабо развитые поверхности выравнивания</a:t>
            </a:r>
            <a:r>
              <a:rPr lang="ru-RU" sz="2400" smtClean="0"/>
              <a:t>. </a:t>
            </a:r>
          </a:p>
        </p:txBody>
      </p:sp>
      <p:pic>
        <p:nvPicPr>
          <p:cNvPr id="23556" name="Рисунок 3" descr="Заповедники Казахстана"/>
          <p:cNvPicPr>
            <a:picLocks noChangeAspect="1" noChangeArrowheads="1"/>
          </p:cNvPicPr>
          <p:nvPr/>
        </p:nvPicPr>
        <p:blipFill>
          <a:blip r:embed="rId4"/>
          <a:srcRect/>
          <a:stretch>
            <a:fillRect/>
          </a:stretch>
        </p:blipFill>
        <p:spPr bwMode="auto">
          <a:xfrm>
            <a:off x="285750" y="357188"/>
            <a:ext cx="2500313" cy="2928937"/>
          </a:xfrm>
          <a:prstGeom prst="rect">
            <a:avLst/>
          </a:prstGeom>
          <a:noFill/>
          <a:ln w="9525">
            <a:noFill/>
            <a:miter lim="800000"/>
            <a:headEnd/>
            <a:tailEnd/>
          </a:ln>
        </p:spPr>
      </p:pic>
      <p:pic>
        <p:nvPicPr>
          <p:cNvPr id="6" name="Рисунок 5" descr="Заповедник Каратауский"/>
          <p:cNvPicPr/>
          <p:nvPr/>
        </p:nvPicPr>
        <p:blipFill>
          <a:blip r:embed="rId5"/>
          <a:srcRect/>
          <a:stretch>
            <a:fillRect/>
          </a:stretch>
        </p:blipFill>
        <p:spPr bwMode="auto">
          <a:xfrm>
            <a:off x="642938" y="3214688"/>
            <a:ext cx="2714625" cy="307181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Заголовок 1"/>
          <p:cNvSpPr>
            <a:spLocks noGrp="1"/>
          </p:cNvSpPr>
          <p:nvPr>
            <p:ph type="title"/>
          </p:nvPr>
        </p:nvSpPr>
        <p:spPr/>
        <p:txBody>
          <a:bodyPr/>
          <a:lstStyle/>
          <a:p>
            <a:r>
              <a:rPr lang="ru-RU" smtClean="0">
                <a:solidFill>
                  <a:srgbClr val="7030A0"/>
                </a:solidFill>
              </a:rPr>
              <a:t>Заповедник «</a:t>
            </a:r>
            <a:r>
              <a:rPr lang="ru-RU" u="sng" smtClean="0">
                <a:solidFill>
                  <a:srgbClr val="7030A0"/>
                </a:solidFill>
                <a:hlinkClick r:id="rId3"/>
              </a:rPr>
              <a:t>Кургальджинский</a:t>
            </a:r>
            <a:r>
              <a:rPr lang="ru-RU" smtClean="0">
                <a:solidFill>
                  <a:srgbClr val="7030A0"/>
                </a:solidFill>
              </a:rPr>
              <a:t>»</a:t>
            </a:r>
          </a:p>
        </p:txBody>
      </p:sp>
      <p:sp>
        <p:nvSpPr>
          <p:cNvPr id="3" name="Содержимое 2"/>
          <p:cNvSpPr>
            <a:spLocks noGrp="1"/>
          </p:cNvSpPr>
          <p:nvPr>
            <p:ph idx="1"/>
          </p:nvPr>
        </p:nvSpPr>
        <p:spPr>
          <a:xfrm>
            <a:off x="3571875" y="1357313"/>
            <a:ext cx="5114925" cy="5143500"/>
          </a:xfrm>
        </p:spPr>
        <p:txBody>
          <a:bodyPr rtlCol="0">
            <a:normAutofit fontScale="92500" lnSpcReduction="20000"/>
          </a:bodyPr>
          <a:lstStyle/>
          <a:p>
            <a:pPr algn="just" fontAlgn="auto">
              <a:spcAft>
                <a:spcPts val="0"/>
              </a:spcAft>
              <a:buFont typeface="Arial" pitchFamily="34" charset="0"/>
              <a:buNone/>
              <a:defRPr/>
            </a:pPr>
            <a:r>
              <a:rPr lang="ru-RU" dirty="0" smtClean="0"/>
              <a:t>занимает </a:t>
            </a:r>
            <a:r>
              <a:rPr lang="ru-RU" dirty="0"/>
              <a:t>около 2600 кв.км самой низкой части </a:t>
            </a:r>
            <a:r>
              <a:rPr lang="ru-RU" dirty="0" err="1"/>
              <a:t>Тенгиз-Кургальджинской</a:t>
            </a:r>
            <a:r>
              <a:rPr lang="ru-RU" dirty="0"/>
              <a:t> </a:t>
            </a:r>
            <a:r>
              <a:rPr lang="ru-RU" dirty="0" smtClean="0"/>
              <a:t>впадины. В </a:t>
            </a:r>
            <a:r>
              <a:rPr lang="ru-RU" dirty="0"/>
              <a:t>заповедник включены два огромных озера, являющиеся конечным пунктом медленно несущей свои воды реки Нура. </a:t>
            </a:r>
            <a:r>
              <a:rPr lang="ru-RU" dirty="0" smtClean="0"/>
              <a:t>Они </a:t>
            </a:r>
            <a:r>
              <a:rPr lang="ru-RU" dirty="0"/>
              <a:t>имеют циклическое наполнение (уровень воды в них значительно колеблется в зависимости от </a:t>
            </a:r>
            <a:r>
              <a:rPr lang="ru-RU" dirty="0" smtClean="0"/>
              <a:t>сезона). </a:t>
            </a:r>
            <a:endParaRPr lang="ru-RU" dirty="0"/>
          </a:p>
        </p:txBody>
      </p:sp>
      <p:pic>
        <p:nvPicPr>
          <p:cNvPr id="24580" name="Рисунок 3" descr="Заповедники Казахстана"/>
          <p:cNvPicPr>
            <a:picLocks noChangeAspect="1" noChangeArrowheads="1"/>
          </p:cNvPicPr>
          <p:nvPr/>
        </p:nvPicPr>
        <p:blipFill>
          <a:blip r:embed="rId4"/>
          <a:srcRect/>
          <a:stretch>
            <a:fillRect/>
          </a:stretch>
        </p:blipFill>
        <p:spPr bwMode="auto">
          <a:xfrm>
            <a:off x="285750" y="1285875"/>
            <a:ext cx="3286125" cy="3929063"/>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18900000" scaled="1"/>
        </a:gradFill>
        <a:effectLst/>
      </p:bgPr>
    </p:bg>
    <p:spTree>
      <p:nvGrpSpPr>
        <p:cNvPr id="1" name=""/>
        <p:cNvGrpSpPr/>
        <p:nvPr/>
      </p:nvGrpSpPr>
      <p:grpSpPr>
        <a:xfrm>
          <a:off x="0" y="0"/>
          <a:ext cx="0" cy="0"/>
          <a:chOff x="0" y="0"/>
          <a:chExt cx="0" cy="0"/>
        </a:xfrm>
      </p:grpSpPr>
      <p:sp>
        <p:nvSpPr>
          <p:cNvPr id="25602" name="Заголовок 1"/>
          <p:cNvSpPr>
            <a:spLocks noGrp="1"/>
          </p:cNvSpPr>
          <p:nvPr>
            <p:ph type="title"/>
          </p:nvPr>
        </p:nvSpPr>
        <p:spPr/>
        <p:txBody>
          <a:bodyPr/>
          <a:lstStyle/>
          <a:p>
            <a:r>
              <a:rPr lang="ru-RU" smtClean="0">
                <a:solidFill>
                  <a:srgbClr val="7030A0"/>
                </a:solidFill>
              </a:rPr>
              <a:t>Заповедник «</a:t>
            </a:r>
            <a:r>
              <a:rPr lang="ru-RU" u="sng" smtClean="0">
                <a:solidFill>
                  <a:srgbClr val="7030A0"/>
                </a:solidFill>
                <a:hlinkClick r:id="rId2"/>
              </a:rPr>
              <a:t>Маркакольский</a:t>
            </a:r>
            <a:r>
              <a:rPr lang="ru-RU" smtClean="0">
                <a:solidFill>
                  <a:srgbClr val="7030A0"/>
                </a:solidFill>
              </a:rPr>
              <a:t>»</a:t>
            </a:r>
          </a:p>
        </p:txBody>
      </p:sp>
      <p:sp>
        <p:nvSpPr>
          <p:cNvPr id="3" name="Содержимое 2"/>
          <p:cNvSpPr>
            <a:spLocks noGrp="1"/>
          </p:cNvSpPr>
          <p:nvPr>
            <p:ph idx="1"/>
          </p:nvPr>
        </p:nvSpPr>
        <p:spPr>
          <a:xfrm>
            <a:off x="3143250" y="1285875"/>
            <a:ext cx="5543550" cy="4840288"/>
          </a:xfrm>
        </p:spPr>
        <p:txBody>
          <a:bodyPr rtlCol="0">
            <a:normAutofit fontScale="92500" lnSpcReduction="10000"/>
          </a:bodyPr>
          <a:lstStyle/>
          <a:p>
            <a:pPr algn="just" fontAlgn="auto">
              <a:spcAft>
                <a:spcPts val="0"/>
              </a:spcAft>
              <a:buFont typeface="Arial" pitchFamily="34" charset="0"/>
              <a:buChar char="•"/>
              <a:defRPr/>
            </a:pPr>
            <a:r>
              <a:rPr lang="ru-RU" dirty="0" smtClean="0"/>
              <a:t>расположен </a:t>
            </a:r>
            <a:r>
              <a:rPr lang="ru-RU" dirty="0"/>
              <a:t>на территории </a:t>
            </a:r>
            <a:r>
              <a:rPr lang="ru-RU" dirty="0" err="1"/>
              <a:t>Курчумского</a:t>
            </a:r>
            <a:r>
              <a:rPr lang="ru-RU" dirty="0"/>
              <a:t> района Восточно-Казахстанской </a:t>
            </a:r>
            <a:r>
              <a:rPr lang="ru-RU" dirty="0" smtClean="0"/>
              <a:t>области.. В </a:t>
            </a:r>
            <a:r>
              <a:rPr lang="ru-RU" dirty="0"/>
              <a:t>восточной части акватории </a:t>
            </a:r>
            <a:r>
              <a:rPr lang="ru-RU" dirty="0" smtClean="0"/>
              <a:t>озера </a:t>
            </a:r>
            <a:r>
              <a:rPr lang="ru-RU" dirty="0" err="1" smtClean="0"/>
              <a:t>Маркаколь</a:t>
            </a:r>
            <a:r>
              <a:rPr lang="ru-RU" dirty="0" smtClean="0"/>
              <a:t> </a:t>
            </a:r>
            <a:r>
              <a:rPr lang="ru-RU" dirty="0"/>
              <a:t>выделена зона спортивного и любительского рыболовства площадью 1500 га. </a:t>
            </a:r>
            <a:r>
              <a:rPr lang="ru-RU" dirty="0" smtClean="0"/>
              <a:t>Территориально </a:t>
            </a:r>
            <a:r>
              <a:rPr lang="ru-RU" dirty="0"/>
              <a:t>заповедник находится в горах Южного </a:t>
            </a:r>
            <a:r>
              <a:rPr lang="ru-RU" dirty="0" smtClean="0"/>
              <a:t>Алтая. </a:t>
            </a:r>
            <a:endParaRPr lang="ru-RU" dirty="0"/>
          </a:p>
          <a:p>
            <a:pPr fontAlgn="auto">
              <a:spcAft>
                <a:spcPts val="0"/>
              </a:spcAft>
              <a:buFont typeface="Arial" pitchFamily="34" charset="0"/>
              <a:buChar char="•"/>
              <a:defRPr/>
            </a:pPr>
            <a:endParaRPr lang="ru-RU" dirty="0"/>
          </a:p>
        </p:txBody>
      </p:sp>
      <p:pic>
        <p:nvPicPr>
          <p:cNvPr id="25604" name="Рисунок 3" descr="Заповедники Казахстана"/>
          <p:cNvPicPr>
            <a:picLocks noChangeAspect="1" noChangeArrowheads="1"/>
          </p:cNvPicPr>
          <p:nvPr/>
        </p:nvPicPr>
        <p:blipFill>
          <a:blip r:embed="rId3"/>
          <a:srcRect/>
          <a:stretch>
            <a:fillRect/>
          </a:stretch>
        </p:blipFill>
        <p:spPr bwMode="auto">
          <a:xfrm>
            <a:off x="285750" y="1357313"/>
            <a:ext cx="2643188" cy="2857500"/>
          </a:xfrm>
          <a:prstGeom prst="rect">
            <a:avLst/>
          </a:prstGeom>
          <a:noFill/>
          <a:ln w="9525">
            <a:noFill/>
            <a:miter lim="800000"/>
            <a:headEnd/>
            <a:tailEnd/>
          </a:ln>
        </p:spPr>
      </p:pic>
      <p:pic>
        <p:nvPicPr>
          <p:cNvPr id="25605" name="Рисунок 4" descr="Заповедник Маркакольский"/>
          <p:cNvPicPr>
            <a:picLocks noChangeAspect="1" noChangeArrowheads="1"/>
          </p:cNvPicPr>
          <p:nvPr/>
        </p:nvPicPr>
        <p:blipFill>
          <a:blip r:embed="rId4"/>
          <a:srcRect/>
          <a:stretch>
            <a:fillRect/>
          </a:stretch>
        </p:blipFill>
        <p:spPr bwMode="auto">
          <a:xfrm>
            <a:off x="571500" y="4286250"/>
            <a:ext cx="2857500" cy="22860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0" scaled="1"/>
        </a:gradFill>
        <a:effectLst/>
      </p:bgPr>
    </p:bg>
    <p:spTree>
      <p:nvGrpSpPr>
        <p:cNvPr id="1" name=""/>
        <p:cNvGrpSpPr/>
        <p:nvPr/>
      </p:nvGrpSpPr>
      <p:grpSpPr>
        <a:xfrm>
          <a:off x="0" y="0"/>
          <a:ext cx="0" cy="0"/>
          <a:chOff x="0" y="0"/>
          <a:chExt cx="0" cy="0"/>
        </a:xfrm>
      </p:grpSpPr>
      <p:sp>
        <p:nvSpPr>
          <p:cNvPr id="26626" name="Заголовок 1"/>
          <p:cNvSpPr>
            <a:spLocks noGrp="1"/>
          </p:cNvSpPr>
          <p:nvPr>
            <p:ph type="title"/>
          </p:nvPr>
        </p:nvSpPr>
        <p:spPr/>
        <p:txBody>
          <a:bodyPr/>
          <a:lstStyle/>
          <a:p>
            <a:r>
              <a:rPr lang="ru-RU" smtClean="0">
                <a:solidFill>
                  <a:srgbClr val="7030A0"/>
                </a:solidFill>
              </a:rPr>
              <a:t>Заповедник «</a:t>
            </a:r>
            <a:r>
              <a:rPr lang="ru-RU" u="sng" smtClean="0">
                <a:solidFill>
                  <a:srgbClr val="7030A0"/>
                </a:solidFill>
                <a:hlinkClick r:id="rId2"/>
              </a:rPr>
              <a:t>Наурзумский</a:t>
            </a:r>
            <a:r>
              <a:rPr lang="ru-RU" smtClean="0">
                <a:solidFill>
                  <a:srgbClr val="7030A0"/>
                </a:solidFill>
              </a:rPr>
              <a:t>»</a:t>
            </a:r>
          </a:p>
        </p:txBody>
      </p:sp>
      <p:sp>
        <p:nvSpPr>
          <p:cNvPr id="26627" name="Содержимое 2"/>
          <p:cNvSpPr>
            <a:spLocks noGrp="1"/>
          </p:cNvSpPr>
          <p:nvPr>
            <p:ph idx="1"/>
          </p:nvPr>
        </p:nvSpPr>
        <p:spPr>
          <a:xfrm>
            <a:off x="3357563" y="1600200"/>
            <a:ext cx="5329237" cy="4525963"/>
          </a:xfrm>
        </p:spPr>
        <p:txBody>
          <a:bodyPr/>
          <a:lstStyle/>
          <a:p>
            <a:pPr algn="just"/>
            <a:r>
              <a:rPr lang="ru-RU" smtClean="0"/>
              <a:t>площадью 191381 га. В административном отношении заповедник входит в состав Наурзумского и Аулиекольского районов Костанайской области</a:t>
            </a:r>
          </a:p>
        </p:txBody>
      </p:sp>
      <p:pic>
        <p:nvPicPr>
          <p:cNvPr id="26628" name="Рисунок 3" descr="Заповедники Казахстана"/>
          <p:cNvPicPr>
            <a:picLocks noChangeAspect="1" noChangeArrowheads="1"/>
          </p:cNvPicPr>
          <p:nvPr/>
        </p:nvPicPr>
        <p:blipFill>
          <a:blip r:embed="rId3"/>
          <a:srcRect/>
          <a:stretch>
            <a:fillRect/>
          </a:stretch>
        </p:blipFill>
        <p:spPr bwMode="auto">
          <a:xfrm>
            <a:off x="428625" y="1143000"/>
            <a:ext cx="2357438" cy="3429000"/>
          </a:xfrm>
          <a:prstGeom prst="rect">
            <a:avLst/>
          </a:prstGeom>
          <a:noFill/>
          <a:ln w="9525">
            <a:noFill/>
            <a:miter lim="800000"/>
            <a:headEnd/>
            <a:tailEnd/>
          </a:ln>
        </p:spPr>
      </p:pic>
      <p:pic>
        <p:nvPicPr>
          <p:cNvPr id="5" name="Рисунок 4" descr="Заповедник Наурзумский"/>
          <p:cNvPicPr>
            <a:picLocks noChangeArrowheads="1"/>
          </p:cNvPicPr>
          <p:nvPr/>
        </p:nvPicPr>
        <p:blipFill>
          <a:blip r:embed="rId4"/>
          <a:srcRect/>
          <a:stretch>
            <a:fillRect/>
          </a:stretch>
        </p:blipFill>
        <p:spPr bwMode="auto">
          <a:xfrm>
            <a:off x="633413" y="4279900"/>
            <a:ext cx="2871787" cy="2297113"/>
          </a:xfrm>
          <a:prstGeom prst="rect">
            <a:avLst/>
          </a:prstGeom>
          <a:noFill/>
        </p:spPr>
      </p:pic>
    </p:spTree>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6200000" scaled="1"/>
        </a:gradFill>
        <a:effectLst/>
      </p:bgPr>
    </p:bg>
    <p:spTree>
      <p:nvGrpSpPr>
        <p:cNvPr id="1" name=""/>
        <p:cNvGrpSpPr/>
        <p:nvPr/>
      </p:nvGrpSpPr>
      <p:grpSpPr>
        <a:xfrm>
          <a:off x="0" y="0"/>
          <a:ext cx="0" cy="0"/>
          <a:chOff x="0" y="0"/>
          <a:chExt cx="0" cy="0"/>
        </a:xfrm>
      </p:grpSpPr>
      <p:sp>
        <p:nvSpPr>
          <p:cNvPr id="27650" name="Заголовок 1"/>
          <p:cNvSpPr>
            <a:spLocks noGrp="1"/>
          </p:cNvSpPr>
          <p:nvPr>
            <p:ph type="title"/>
          </p:nvPr>
        </p:nvSpPr>
        <p:spPr/>
        <p:txBody>
          <a:bodyPr/>
          <a:lstStyle/>
          <a:p>
            <a:pPr algn="r"/>
            <a:r>
              <a:rPr lang="ru-RU" smtClean="0">
                <a:solidFill>
                  <a:srgbClr val="7030A0"/>
                </a:solidFill>
              </a:rPr>
              <a:t>Заповедник «</a:t>
            </a:r>
            <a:r>
              <a:rPr lang="ru-RU" u="sng" smtClean="0">
                <a:solidFill>
                  <a:srgbClr val="7030A0"/>
                </a:solidFill>
                <a:hlinkClick r:id="rId2"/>
              </a:rPr>
              <a:t>Устюртский</a:t>
            </a:r>
            <a:r>
              <a:rPr lang="ru-RU" smtClean="0">
                <a:solidFill>
                  <a:srgbClr val="7030A0"/>
                </a:solidFill>
              </a:rPr>
              <a:t>»</a:t>
            </a:r>
          </a:p>
        </p:txBody>
      </p:sp>
      <p:sp>
        <p:nvSpPr>
          <p:cNvPr id="3" name="Содержимое 2"/>
          <p:cNvSpPr>
            <a:spLocks noGrp="1"/>
          </p:cNvSpPr>
          <p:nvPr>
            <p:ph idx="1"/>
          </p:nvPr>
        </p:nvSpPr>
        <p:spPr>
          <a:xfrm>
            <a:off x="3071813" y="1600200"/>
            <a:ext cx="5614987" cy="4525963"/>
          </a:xfrm>
        </p:spPr>
        <p:txBody>
          <a:bodyPr rtlCol="0">
            <a:normAutofit fontScale="92500" lnSpcReduction="10000"/>
          </a:bodyPr>
          <a:lstStyle/>
          <a:p>
            <a:pPr algn="just" fontAlgn="auto">
              <a:spcAft>
                <a:spcPts val="0"/>
              </a:spcAft>
              <a:buFont typeface="Arial" pitchFamily="34" charset="0"/>
              <a:buChar char="•"/>
              <a:defRPr/>
            </a:pPr>
            <a:r>
              <a:rPr lang="ru-RU" dirty="0" smtClean="0"/>
              <a:t>своеобразен </a:t>
            </a:r>
            <a:r>
              <a:rPr lang="ru-RU" dirty="0"/>
              <a:t>и неповторим природным облик </a:t>
            </a:r>
            <a:r>
              <a:rPr lang="ru-RU" dirty="0" err="1"/>
              <a:t>Арало-Каспийского</a:t>
            </a:r>
            <a:r>
              <a:rPr lang="ru-RU" dirty="0"/>
              <a:t> водораздела, в пределах которого расположено обширное щебнисто-каменистое плато Устюрт</a:t>
            </a:r>
            <a:r>
              <a:rPr lang="ru-RU" dirty="0" smtClean="0"/>
              <a:t>. Основным ядром заповедника является солончак </a:t>
            </a:r>
            <a:r>
              <a:rPr lang="ru-RU" dirty="0" err="1" smtClean="0"/>
              <a:t>Кендерлисор</a:t>
            </a:r>
            <a:r>
              <a:rPr lang="ru-RU" dirty="0" smtClean="0"/>
              <a:t> площадью более 50 тыс. га</a:t>
            </a:r>
            <a:endParaRPr lang="ru-RU" dirty="0"/>
          </a:p>
        </p:txBody>
      </p:sp>
      <p:pic>
        <p:nvPicPr>
          <p:cNvPr id="27652" name="Рисунок 3" descr="Заповедники Казахстана"/>
          <p:cNvPicPr>
            <a:picLocks noChangeAspect="1" noChangeArrowheads="1"/>
          </p:cNvPicPr>
          <p:nvPr/>
        </p:nvPicPr>
        <p:blipFill>
          <a:blip r:embed="rId3"/>
          <a:srcRect/>
          <a:stretch>
            <a:fillRect/>
          </a:stretch>
        </p:blipFill>
        <p:spPr bwMode="auto">
          <a:xfrm>
            <a:off x="0" y="285750"/>
            <a:ext cx="2071688" cy="3214688"/>
          </a:xfrm>
          <a:prstGeom prst="rect">
            <a:avLst/>
          </a:prstGeom>
          <a:noFill/>
          <a:ln w="9525">
            <a:noFill/>
            <a:miter lim="800000"/>
            <a:headEnd/>
            <a:tailEnd/>
          </a:ln>
        </p:spPr>
      </p:pic>
      <p:pic>
        <p:nvPicPr>
          <p:cNvPr id="27653" name="Рисунок 4" descr="Заповедник Устюртский"/>
          <p:cNvPicPr>
            <a:picLocks noChangeAspect="1" noChangeArrowheads="1"/>
          </p:cNvPicPr>
          <p:nvPr/>
        </p:nvPicPr>
        <p:blipFill>
          <a:blip r:embed="rId4"/>
          <a:srcRect/>
          <a:stretch>
            <a:fillRect/>
          </a:stretch>
        </p:blipFill>
        <p:spPr bwMode="auto">
          <a:xfrm>
            <a:off x="357188" y="3857625"/>
            <a:ext cx="2857500" cy="22860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3500000" scaled="1"/>
        </a:gradFill>
        <a:effectLst/>
      </p:bgPr>
    </p:bg>
    <p:spTree>
      <p:nvGrpSpPr>
        <p:cNvPr id="1" name=""/>
        <p:cNvGrpSpPr/>
        <p:nvPr/>
      </p:nvGrpSpPr>
      <p:grpSpPr>
        <a:xfrm>
          <a:off x="0" y="0"/>
          <a:ext cx="0" cy="0"/>
          <a:chOff x="0" y="0"/>
          <a:chExt cx="0" cy="0"/>
        </a:xfrm>
      </p:grpSpPr>
      <p:sp>
        <p:nvSpPr>
          <p:cNvPr id="28674" name="Заголовок 1"/>
          <p:cNvSpPr>
            <a:spLocks noGrp="1"/>
          </p:cNvSpPr>
          <p:nvPr>
            <p:ph type="title"/>
          </p:nvPr>
        </p:nvSpPr>
        <p:spPr/>
        <p:txBody>
          <a:bodyPr/>
          <a:lstStyle/>
          <a:p>
            <a:endParaRPr lang="ru-RU" smtClean="0"/>
          </a:p>
        </p:txBody>
      </p:sp>
      <p:sp>
        <p:nvSpPr>
          <p:cNvPr id="28675" name="Содержимое 2"/>
          <p:cNvSpPr>
            <a:spLocks noGrp="1"/>
          </p:cNvSpPr>
          <p:nvPr>
            <p:ph idx="1"/>
          </p:nvPr>
        </p:nvSpPr>
        <p:spPr>
          <a:xfrm>
            <a:off x="457200" y="1600200"/>
            <a:ext cx="5757863" cy="4525963"/>
          </a:xfrm>
        </p:spPr>
        <p:txBody>
          <a:bodyPr/>
          <a:lstStyle/>
          <a:p>
            <a:r>
              <a:rPr lang="ru-RU" smtClean="0"/>
              <a:t>В юго-западном Казахстане –находится одно из красивейших мест планеты – Устюртское плато. Наиболее красочной точкой плато является Бозжира – горная гряда на его западном уступе. Место поражает своими неземными пейзажами. </a:t>
            </a:r>
          </a:p>
          <a:p>
            <a:endParaRPr lang="ru-RU" smtClean="0"/>
          </a:p>
        </p:txBody>
      </p:sp>
      <p:pic>
        <p:nvPicPr>
          <p:cNvPr id="28676" name="Рисунок 3" descr="Бозжира"/>
          <p:cNvPicPr>
            <a:picLocks noChangeAspect="1" noChangeArrowheads="1"/>
          </p:cNvPicPr>
          <p:nvPr/>
        </p:nvPicPr>
        <p:blipFill>
          <a:blip r:embed="rId2"/>
          <a:srcRect/>
          <a:stretch>
            <a:fillRect/>
          </a:stretch>
        </p:blipFill>
        <p:spPr bwMode="auto">
          <a:xfrm>
            <a:off x="6000750" y="4357688"/>
            <a:ext cx="2776538" cy="2095500"/>
          </a:xfrm>
          <a:prstGeom prst="rect">
            <a:avLst/>
          </a:prstGeom>
          <a:noFill/>
          <a:ln w="9525">
            <a:noFill/>
            <a:miter lim="800000"/>
            <a:headEnd/>
            <a:tailEnd/>
          </a:ln>
        </p:spPr>
      </p:pic>
      <p:pic>
        <p:nvPicPr>
          <p:cNvPr id="28677" name="Рисунок 4" descr="Камни Бозжиры"/>
          <p:cNvPicPr>
            <a:picLocks noChangeAspect="1" noChangeArrowheads="1"/>
          </p:cNvPicPr>
          <p:nvPr/>
        </p:nvPicPr>
        <p:blipFill>
          <a:blip r:embed="rId3"/>
          <a:srcRect/>
          <a:stretch>
            <a:fillRect/>
          </a:stretch>
        </p:blipFill>
        <p:spPr bwMode="auto">
          <a:xfrm>
            <a:off x="6215063" y="285750"/>
            <a:ext cx="2686050" cy="2027238"/>
          </a:xfrm>
          <a:prstGeom prst="rect">
            <a:avLst/>
          </a:prstGeom>
          <a:noFill/>
          <a:ln w="9525">
            <a:noFill/>
            <a:miter lim="800000"/>
            <a:headEnd/>
            <a:tailEnd/>
          </a:ln>
        </p:spPr>
      </p:pic>
      <p:pic>
        <p:nvPicPr>
          <p:cNvPr id="28678" name="Рисунок 5" descr="Бозжира"/>
          <p:cNvPicPr>
            <a:picLocks noChangeAspect="1" noChangeArrowheads="1"/>
          </p:cNvPicPr>
          <p:nvPr/>
        </p:nvPicPr>
        <p:blipFill>
          <a:blip r:embed="rId4"/>
          <a:srcRect/>
          <a:stretch>
            <a:fillRect/>
          </a:stretch>
        </p:blipFill>
        <p:spPr bwMode="auto">
          <a:xfrm>
            <a:off x="285750" y="0"/>
            <a:ext cx="2373313" cy="1790700"/>
          </a:xfrm>
          <a:prstGeom prst="rect">
            <a:avLst/>
          </a:prstGeom>
          <a:noFill/>
          <a:ln w="9525">
            <a:noFill/>
            <a:miter lim="800000"/>
            <a:headEnd/>
            <a:tailEnd/>
          </a:ln>
        </p:spPr>
      </p:pic>
      <p:pic>
        <p:nvPicPr>
          <p:cNvPr id="28679" name="Рисунок 6" descr="Бозжира, плато Устюрт"/>
          <p:cNvPicPr>
            <a:picLocks noChangeAspect="1" noChangeArrowheads="1"/>
          </p:cNvPicPr>
          <p:nvPr/>
        </p:nvPicPr>
        <p:blipFill>
          <a:blip r:embed="rId5"/>
          <a:srcRect/>
          <a:stretch>
            <a:fillRect/>
          </a:stretch>
        </p:blipFill>
        <p:spPr bwMode="auto">
          <a:xfrm>
            <a:off x="6000750" y="2286000"/>
            <a:ext cx="2857500" cy="2071688"/>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path path="rect">
            <a:fillToRect r="100000" b="100000"/>
          </a:path>
        </a:gradFill>
        <a:effectLst/>
      </p:bgPr>
    </p:bg>
    <p:spTree>
      <p:nvGrpSpPr>
        <p:cNvPr id="1" name=""/>
        <p:cNvGrpSpPr/>
        <p:nvPr/>
      </p:nvGrpSpPr>
      <p:grpSpPr>
        <a:xfrm>
          <a:off x="0" y="0"/>
          <a:ext cx="0" cy="0"/>
          <a:chOff x="0" y="0"/>
          <a:chExt cx="0" cy="0"/>
        </a:xfrm>
      </p:grpSpPr>
      <p:sp>
        <p:nvSpPr>
          <p:cNvPr id="29698" name="Заголовок 1"/>
          <p:cNvSpPr>
            <a:spLocks noGrp="1"/>
          </p:cNvSpPr>
          <p:nvPr>
            <p:ph type="title"/>
          </p:nvPr>
        </p:nvSpPr>
        <p:spPr/>
        <p:txBody>
          <a:bodyPr/>
          <a:lstStyle/>
          <a:p>
            <a:pPr algn="r"/>
            <a:r>
              <a:rPr lang="ru-RU" smtClean="0">
                <a:solidFill>
                  <a:srgbClr val="0070C0"/>
                </a:solidFill>
              </a:rPr>
              <a:t>Национальные парки</a:t>
            </a:r>
            <a:endParaRPr lang="ru-RU" smtClean="0"/>
          </a:p>
        </p:txBody>
      </p:sp>
      <p:pic>
        <p:nvPicPr>
          <p:cNvPr id="29699" name="Содержимое 3" descr="Сайрам-Угамский Национальный Парк">
            <a:hlinkClick r:id="rId3"/>
          </p:cNvPr>
          <p:cNvPicPr>
            <a:picLocks noGrp="1"/>
          </p:cNvPicPr>
          <p:nvPr>
            <p:ph idx="1"/>
          </p:nvPr>
        </p:nvPicPr>
        <p:blipFill>
          <a:blip r:embed="rId4"/>
          <a:srcRect/>
          <a:stretch>
            <a:fillRect/>
          </a:stretch>
        </p:blipFill>
        <p:spPr>
          <a:xfrm>
            <a:off x="0" y="0"/>
            <a:ext cx="2214563" cy="2000250"/>
          </a:xfrm>
        </p:spPr>
      </p:pic>
      <p:pic>
        <p:nvPicPr>
          <p:cNvPr id="29700" name="Рисунок 4" descr="Национальный Природный Парк Кокшетау">
            <a:hlinkClick r:id="rId5"/>
          </p:cNvPr>
          <p:cNvPicPr>
            <a:picLocks noChangeAspect="1" noChangeArrowheads="1"/>
          </p:cNvPicPr>
          <p:nvPr/>
        </p:nvPicPr>
        <p:blipFill>
          <a:blip r:embed="rId6"/>
          <a:srcRect/>
          <a:stretch>
            <a:fillRect/>
          </a:stretch>
        </p:blipFill>
        <p:spPr bwMode="auto">
          <a:xfrm>
            <a:off x="500063" y="2143125"/>
            <a:ext cx="2357437" cy="2214563"/>
          </a:xfrm>
          <a:prstGeom prst="rect">
            <a:avLst/>
          </a:prstGeom>
          <a:noFill/>
          <a:ln w="9525">
            <a:noFill/>
            <a:miter lim="800000"/>
            <a:headEnd/>
            <a:tailEnd/>
          </a:ln>
        </p:spPr>
      </p:pic>
      <p:pic>
        <p:nvPicPr>
          <p:cNvPr id="29701" name="Рисунок 5" descr="Каркаралинский Национальный Природный Парк. Фотографии Казахстана">
            <a:hlinkClick r:id="rId7"/>
          </p:cNvPr>
          <p:cNvPicPr>
            <a:picLocks noChangeAspect="1" noChangeArrowheads="1"/>
          </p:cNvPicPr>
          <p:nvPr/>
        </p:nvPicPr>
        <p:blipFill>
          <a:blip r:embed="rId8"/>
          <a:srcRect/>
          <a:stretch>
            <a:fillRect/>
          </a:stretch>
        </p:blipFill>
        <p:spPr bwMode="auto">
          <a:xfrm>
            <a:off x="1500188" y="4357688"/>
            <a:ext cx="2500312" cy="2143125"/>
          </a:xfrm>
          <a:prstGeom prst="rect">
            <a:avLst/>
          </a:prstGeom>
          <a:noFill/>
          <a:ln w="9525">
            <a:noFill/>
            <a:miter lim="800000"/>
            <a:headEnd/>
            <a:tailEnd/>
          </a:ln>
        </p:spPr>
      </p:pic>
      <p:sp>
        <p:nvSpPr>
          <p:cNvPr id="29702" name="Rectangle 1"/>
          <p:cNvSpPr>
            <a:spLocks noChangeArrowheads="1"/>
          </p:cNvSpPr>
          <p:nvPr/>
        </p:nvSpPr>
        <p:spPr bwMode="auto">
          <a:xfrm>
            <a:off x="3286125" y="1214438"/>
            <a:ext cx="5500688" cy="4400550"/>
          </a:xfrm>
          <a:prstGeom prst="rect">
            <a:avLst/>
          </a:prstGeom>
          <a:noFill/>
          <a:ln w="9525">
            <a:noFill/>
            <a:miter lim="800000"/>
            <a:headEnd/>
            <a:tailEnd/>
          </a:ln>
        </p:spPr>
        <p:txBody>
          <a:bodyPr anchor="ctr">
            <a:spAutoFit/>
          </a:bodyPr>
          <a:lstStyle/>
          <a:p>
            <a:pPr algn="just"/>
            <a:r>
              <a:rPr lang="ru-RU" sz="2800">
                <a:solidFill>
                  <a:srgbClr val="00B050"/>
                </a:solidFill>
                <a:ea typeface="Calibri" pitchFamily="34" charset="0"/>
                <a:cs typeface="Arial" charset="0"/>
              </a:rPr>
              <a:t>Национальные парки, созданные для охраны уникальных ландшафтов Казахстана выполняют важнейшие культурно-просветительские функции для широких масс населения. На территории Казахстана имеется 8 национальных парков</a:t>
            </a:r>
            <a:r>
              <a:rPr lang="ru-RU" sz="2400">
                <a:solidFill>
                  <a:srgbClr val="00B050"/>
                </a:solidFill>
                <a:ea typeface="Calibri" pitchFamily="34" charset="0"/>
                <a:cs typeface="Arial" charset="0"/>
              </a:rPr>
              <a:t>. </a:t>
            </a:r>
          </a:p>
        </p:txBody>
      </p:sp>
      <p:pic>
        <p:nvPicPr>
          <p:cNvPr id="7" name="-_zhartay_zhanibek_id_240643003.mp3_ultramusic.biz.mp3">
            <a:hlinkClick r:id="" action="ppaction://media"/>
          </p:cNvPr>
          <p:cNvPicPr>
            <a:picLocks noRot="1" noChangeAspect="1"/>
          </p:cNvPicPr>
          <p:nvPr>
            <a:audioFile r:link="rId1"/>
          </p:nvPr>
        </p:nvPicPr>
        <p:blipFill>
          <a:blip r:embed="rId9"/>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2700000" scaled="1"/>
        </a:gradFill>
        <a:effectLst/>
      </p:bgPr>
    </p:bg>
    <p:spTree>
      <p:nvGrpSpPr>
        <p:cNvPr id="1" name=""/>
        <p:cNvGrpSpPr/>
        <p:nvPr/>
      </p:nvGrpSpPr>
      <p:grpSpPr>
        <a:xfrm>
          <a:off x="0" y="0"/>
          <a:ext cx="0" cy="0"/>
          <a:chOff x="0" y="0"/>
          <a:chExt cx="0" cy="0"/>
        </a:xfrm>
      </p:grpSpPr>
      <p:sp>
        <p:nvSpPr>
          <p:cNvPr id="30722" name="Заголовок 1"/>
          <p:cNvSpPr>
            <a:spLocks noGrp="1"/>
          </p:cNvSpPr>
          <p:nvPr>
            <p:ph type="title"/>
          </p:nvPr>
        </p:nvSpPr>
        <p:spPr/>
        <p:txBody>
          <a:bodyPr/>
          <a:lstStyle/>
          <a:p>
            <a:r>
              <a:rPr lang="ru-RU" smtClean="0">
                <a:latin typeface="Times New Roman" pitchFamily="18" charset="0"/>
                <a:cs typeface="Times New Roman" pitchFamily="18" charset="0"/>
              </a:rPr>
              <a:t>Парк «</a:t>
            </a:r>
            <a:r>
              <a:rPr lang="ru-RU" u="sng" smtClean="0">
                <a:latin typeface="Times New Roman" pitchFamily="18" charset="0"/>
                <a:cs typeface="Times New Roman" pitchFamily="18" charset="0"/>
                <a:hlinkClick r:id="rId2"/>
              </a:rPr>
              <a:t>Алтын-Эмель</a:t>
            </a:r>
            <a:r>
              <a:rPr lang="ru-RU" smtClean="0">
                <a:latin typeface="Times New Roman" pitchFamily="18" charset="0"/>
                <a:cs typeface="Times New Roman" pitchFamily="18" charset="0"/>
              </a:rPr>
              <a:t>»</a:t>
            </a:r>
            <a:endParaRPr lang="ru-RU" smtClean="0">
              <a:solidFill>
                <a:srgbClr val="0070C0"/>
              </a:solidFill>
            </a:endParaRPr>
          </a:p>
        </p:txBody>
      </p:sp>
      <p:pic>
        <p:nvPicPr>
          <p:cNvPr id="30723" name="Содержимое 3" descr="Национальные парки"/>
          <p:cNvPicPr>
            <a:picLocks noGrp="1"/>
          </p:cNvPicPr>
          <p:nvPr>
            <p:ph idx="1"/>
          </p:nvPr>
        </p:nvPicPr>
        <p:blipFill>
          <a:blip r:embed="rId3"/>
          <a:srcRect/>
          <a:stretch>
            <a:fillRect/>
          </a:stretch>
        </p:blipFill>
        <p:spPr>
          <a:xfrm>
            <a:off x="285750" y="1500188"/>
            <a:ext cx="3286125" cy="4000500"/>
          </a:xfrm>
        </p:spPr>
      </p:pic>
      <p:sp>
        <p:nvSpPr>
          <p:cNvPr id="30724" name="Прямоугольник 4"/>
          <p:cNvSpPr>
            <a:spLocks noChangeArrowheads="1"/>
          </p:cNvSpPr>
          <p:nvPr/>
        </p:nvSpPr>
        <p:spPr bwMode="auto">
          <a:xfrm>
            <a:off x="3786188" y="1071563"/>
            <a:ext cx="4572000" cy="5508625"/>
          </a:xfrm>
          <a:prstGeom prst="rect">
            <a:avLst/>
          </a:prstGeom>
          <a:noFill/>
          <a:ln w="9525">
            <a:noFill/>
            <a:miter lim="800000"/>
            <a:headEnd/>
            <a:tailEnd/>
          </a:ln>
        </p:spPr>
        <p:txBody>
          <a:bodyPr>
            <a:spAutoFit/>
          </a:bodyPr>
          <a:lstStyle/>
          <a:p>
            <a:pPr algn="just"/>
            <a:r>
              <a:rPr lang="ru-RU" sz="3200">
                <a:latin typeface="Times New Roman" pitchFamily="18" charset="0"/>
                <a:cs typeface="Times New Roman" pitchFamily="18" charset="0"/>
              </a:rPr>
              <a:t>Здесь можно насладиться неповторимым видом разноцветных гор Актау, песчаных гор Катутау. На территории Парка располагается несколько исторических памятников – скифские (сакские) погребальные курганы Бес-Шатыр</a:t>
            </a:r>
          </a:p>
        </p:txBody>
      </p:sp>
    </p:spTree>
  </p:cSld>
  <p:clrMapOvr>
    <a:masterClrMapping/>
  </p:clrMapOvr>
  <p:transition spd="slow">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8900000" scaled="1"/>
        </a:gradFill>
        <a:effectLst/>
      </p:bgPr>
    </p:bg>
    <p:spTree>
      <p:nvGrpSpPr>
        <p:cNvPr id="1" name=""/>
        <p:cNvGrpSpPr/>
        <p:nvPr/>
      </p:nvGrpSpPr>
      <p:grpSpPr>
        <a:xfrm>
          <a:off x="0" y="0"/>
          <a:ext cx="0" cy="0"/>
          <a:chOff x="0" y="0"/>
          <a:chExt cx="0" cy="0"/>
        </a:xfrm>
      </p:grpSpPr>
      <p:sp>
        <p:nvSpPr>
          <p:cNvPr id="31746" name="Заголовок 1"/>
          <p:cNvSpPr>
            <a:spLocks noGrp="1"/>
          </p:cNvSpPr>
          <p:nvPr>
            <p:ph type="title"/>
          </p:nvPr>
        </p:nvSpPr>
        <p:spPr/>
        <p:txBody>
          <a:bodyPr/>
          <a:lstStyle/>
          <a:p>
            <a:pPr algn="r"/>
            <a:r>
              <a:rPr lang="ru-RU" smtClean="0">
                <a:solidFill>
                  <a:srgbClr val="0070C0"/>
                </a:solidFill>
              </a:rPr>
              <a:t>Парк «</a:t>
            </a:r>
            <a:r>
              <a:rPr lang="ru-RU" u="sng" smtClean="0">
                <a:solidFill>
                  <a:srgbClr val="0070C0"/>
                </a:solidFill>
                <a:hlinkClick r:id="rId2"/>
              </a:rPr>
              <a:t>Баянаульский</a:t>
            </a:r>
            <a:r>
              <a:rPr lang="ru-RU" smtClean="0">
                <a:solidFill>
                  <a:srgbClr val="0070C0"/>
                </a:solidFill>
              </a:rPr>
              <a:t>»</a:t>
            </a:r>
          </a:p>
        </p:txBody>
      </p:sp>
      <p:sp>
        <p:nvSpPr>
          <p:cNvPr id="3" name="Содержимое 2"/>
          <p:cNvSpPr>
            <a:spLocks noGrp="1"/>
          </p:cNvSpPr>
          <p:nvPr>
            <p:ph idx="1"/>
          </p:nvPr>
        </p:nvSpPr>
        <p:spPr>
          <a:xfrm>
            <a:off x="3857625" y="1285875"/>
            <a:ext cx="5072063" cy="5286375"/>
          </a:xfrm>
        </p:spPr>
        <p:txBody>
          <a:bodyPr rtlCol="0">
            <a:normAutofit fontScale="92500"/>
          </a:bodyPr>
          <a:lstStyle/>
          <a:p>
            <a:pPr algn="just" fontAlgn="auto">
              <a:spcAft>
                <a:spcPts val="0"/>
              </a:spcAft>
              <a:buFont typeface="Arial" pitchFamily="34" charset="0"/>
              <a:buNone/>
              <a:defRPr/>
            </a:pPr>
            <a:r>
              <a:rPr lang="ru-RU" dirty="0" smtClean="0"/>
              <a:t>создан в 1985 г. для сохранения и восстановления естественной флоры и фауны </a:t>
            </a:r>
            <a:r>
              <a:rPr lang="ru-RU" dirty="0" err="1" smtClean="0"/>
              <a:t>Баянаульского</a:t>
            </a:r>
            <a:r>
              <a:rPr lang="ru-RU" dirty="0" smtClean="0"/>
              <a:t> горного массива ...расположен </a:t>
            </a:r>
            <a:r>
              <a:rPr lang="ru-RU" dirty="0"/>
              <a:t>на территории </a:t>
            </a:r>
            <a:r>
              <a:rPr lang="ru-RU" dirty="0" err="1"/>
              <a:t>Баянаульского</a:t>
            </a:r>
            <a:r>
              <a:rPr lang="ru-RU" dirty="0"/>
              <a:t> района в Павлодарской области. Его площадь составила 50688 га. </a:t>
            </a:r>
          </a:p>
        </p:txBody>
      </p:sp>
      <p:pic>
        <p:nvPicPr>
          <p:cNvPr id="31748" name="Рисунок 3" descr="Национальные парки"/>
          <p:cNvPicPr>
            <a:picLocks noChangeAspect="1" noChangeArrowheads="1"/>
          </p:cNvPicPr>
          <p:nvPr/>
        </p:nvPicPr>
        <p:blipFill>
          <a:blip r:embed="rId3"/>
          <a:srcRect/>
          <a:stretch>
            <a:fillRect/>
          </a:stretch>
        </p:blipFill>
        <p:spPr bwMode="auto">
          <a:xfrm>
            <a:off x="0" y="0"/>
            <a:ext cx="2786063" cy="2786063"/>
          </a:xfrm>
          <a:prstGeom prst="rect">
            <a:avLst/>
          </a:prstGeom>
          <a:noFill/>
          <a:ln w="9525">
            <a:noFill/>
            <a:miter lim="800000"/>
            <a:headEnd/>
            <a:tailEnd/>
          </a:ln>
        </p:spPr>
      </p:pic>
      <p:pic>
        <p:nvPicPr>
          <p:cNvPr id="31749" name="Рисунок 4" descr="http://infoprovodnik.ru/wp-content/uploads/2012/01/9efdac7e24f6.jpg"/>
          <p:cNvPicPr>
            <a:picLocks noChangeAspect="1" noChangeArrowheads="1"/>
          </p:cNvPicPr>
          <p:nvPr/>
        </p:nvPicPr>
        <p:blipFill>
          <a:blip r:embed="rId4"/>
          <a:srcRect/>
          <a:stretch>
            <a:fillRect/>
          </a:stretch>
        </p:blipFill>
        <p:spPr bwMode="auto">
          <a:xfrm>
            <a:off x="642938" y="2214563"/>
            <a:ext cx="3071812" cy="2500312"/>
          </a:xfrm>
          <a:prstGeom prst="rect">
            <a:avLst/>
          </a:prstGeom>
          <a:noFill/>
          <a:ln w="9525">
            <a:noFill/>
            <a:miter lim="800000"/>
            <a:headEnd/>
            <a:tailEnd/>
          </a:ln>
        </p:spPr>
      </p:pic>
      <p:pic>
        <p:nvPicPr>
          <p:cNvPr id="6" name="Рисунок 5" descr="Парк Баянаульский"/>
          <p:cNvPicPr>
            <a:picLocks noChangeAspect="1" noChangeArrowheads="1"/>
          </p:cNvPicPr>
          <p:nvPr/>
        </p:nvPicPr>
        <p:blipFill>
          <a:blip r:embed="rId5"/>
          <a:srcRect/>
          <a:stretch>
            <a:fillRect/>
          </a:stretch>
        </p:blipFill>
        <p:spPr bwMode="auto">
          <a:xfrm>
            <a:off x="1000125" y="4643438"/>
            <a:ext cx="2643188" cy="1928812"/>
          </a:xfrm>
          <a:prstGeom prst="rect">
            <a:avLst/>
          </a:prstGeom>
          <a:noFill/>
          <a:ln w="9525">
            <a:noFill/>
            <a:miter lim="800000"/>
            <a:headEnd/>
            <a:tailEnd/>
          </a:ln>
          <a:effectLst>
            <a:outerShdw dist="139700" dir="2700000" algn="tl" rotWithShape="0">
              <a:srgbClr val="333333">
                <a:alpha val="64999"/>
              </a:srgbClr>
            </a:outerShdw>
          </a:effectLst>
        </p:spPr>
      </p:pic>
    </p:spTree>
  </p:cSld>
  <p:clrMapOvr>
    <a:masterClrMapping/>
  </p:clrMapOvr>
  <p:transition spd="slow">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4338" name="Заголовок 1"/>
          <p:cNvSpPr>
            <a:spLocks noGrp="1"/>
          </p:cNvSpPr>
          <p:nvPr>
            <p:ph type="ctrTitle"/>
          </p:nvPr>
        </p:nvSpPr>
        <p:spPr>
          <a:xfrm>
            <a:off x="685800" y="1643063"/>
            <a:ext cx="7772400" cy="1857375"/>
          </a:xfrm>
        </p:spPr>
        <p:txBody>
          <a:bodyPr/>
          <a:lstStyle/>
          <a:p>
            <a:r>
              <a:rPr lang="ru-RU" b="1" smtClean="0">
                <a:solidFill>
                  <a:srgbClr val="FFFF00"/>
                </a:solidFill>
              </a:rPr>
              <a:t>ЖЕМЧУЖИНЫ КАЗАХСТАНА</a:t>
            </a:r>
          </a:p>
        </p:txBody>
      </p:sp>
      <p:sp>
        <p:nvSpPr>
          <p:cNvPr id="3" name="Подзаголовок 2"/>
          <p:cNvSpPr>
            <a:spLocks noGrp="1"/>
          </p:cNvSpPr>
          <p:nvPr>
            <p:ph type="subTitle" idx="1"/>
          </p:nvPr>
        </p:nvSpPr>
        <p:spPr/>
        <p:txBody>
          <a:bodyPr rtlCol="0">
            <a:normAutofit/>
          </a:bodyPr>
          <a:lstStyle/>
          <a:p>
            <a:pPr fontAlgn="auto">
              <a:spcAft>
                <a:spcPts val="0"/>
              </a:spcAft>
              <a:buFont typeface="Arial" pitchFamily="34" charset="0"/>
              <a:buNone/>
              <a:defRPr/>
            </a:pPr>
            <a:endParaRPr lang="ru-RU" dirty="0"/>
          </a:p>
        </p:txBody>
      </p:sp>
      <p:pic>
        <p:nvPicPr>
          <p:cNvPr id="14340" name="Рисунок 3" descr="Бозжира"/>
          <p:cNvPicPr>
            <a:picLocks noChangeAspect="1" noChangeArrowheads="1"/>
          </p:cNvPicPr>
          <p:nvPr/>
        </p:nvPicPr>
        <p:blipFill>
          <a:blip r:embed="rId2"/>
          <a:srcRect/>
          <a:stretch>
            <a:fillRect/>
          </a:stretch>
        </p:blipFill>
        <p:spPr bwMode="auto">
          <a:xfrm>
            <a:off x="571500" y="285750"/>
            <a:ext cx="2928938" cy="1785938"/>
          </a:xfrm>
          <a:prstGeom prst="rect">
            <a:avLst/>
          </a:prstGeom>
          <a:noFill/>
          <a:ln w="9525">
            <a:noFill/>
            <a:miter lim="800000"/>
            <a:headEnd/>
            <a:tailEnd/>
          </a:ln>
        </p:spPr>
      </p:pic>
      <p:pic>
        <p:nvPicPr>
          <p:cNvPr id="14341" name="Рисунок 4" descr="http://nsi-press.ru/wp-content/uploads/2010/09/1.jpg">
            <a:hlinkClick r:id="rId3"/>
          </p:cNvPr>
          <p:cNvPicPr>
            <a:picLocks noChangeAspect="1" noChangeArrowheads="1"/>
          </p:cNvPicPr>
          <p:nvPr/>
        </p:nvPicPr>
        <p:blipFill>
          <a:blip r:embed="rId4"/>
          <a:srcRect/>
          <a:stretch>
            <a:fillRect/>
          </a:stretch>
        </p:blipFill>
        <p:spPr bwMode="auto">
          <a:xfrm>
            <a:off x="6357938" y="500063"/>
            <a:ext cx="1905000" cy="1428750"/>
          </a:xfrm>
          <a:prstGeom prst="rect">
            <a:avLst/>
          </a:prstGeom>
          <a:noFill/>
          <a:ln w="9525">
            <a:noFill/>
            <a:miter lim="800000"/>
            <a:headEnd/>
            <a:tailEnd/>
          </a:ln>
        </p:spPr>
      </p:pic>
      <p:pic>
        <p:nvPicPr>
          <p:cNvPr id="14342" name="Рисунок 5" descr="http://camper-shoes.ru/sites/default/files/chimbulak.jpg?1325436456"/>
          <p:cNvPicPr>
            <a:picLocks noChangeAspect="1" noChangeArrowheads="1"/>
          </p:cNvPicPr>
          <p:nvPr/>
        </p:nvPicPr>
        <p:blipFill>
          <a:blip r:embed="rId5"/>
          <a:srcRect/>
          <a:stretch>
            <a:fillRect/>
          </a:stretch>
        </p:blipFill>
        <p:spPr bwMode="auto">
          <a:xfrm>
            <a:off x="5000625" y="3143250"/>
            <a:ext cx="3810000" cy="2857500"/>
          </a:xfrm>
          <a:prstGeom prst="rect">
            <a:avLst/>
          </a:prstGeom>
          <a:noFill/>
          <a:ln w="9525">
            <a:noFill/>
            <a:miter lim="800000"/>
            <a:headEnd/>
            <a:tailEnd/>
          </a:ln>
        </p:spPr>
      </p:pic>
      <p:pic>
        <p:nvPicPr>
          <p:cNvPr id="14343" name="Рисунок 6" descr="http://camper-shoes.ru/sites/default/files/Balkhash.jpg?1296000648"/>
          <p:cNvPicPr>
            <a:picLocks noChangeAspect="1" noChangeArrowheads="1"/>
          </p:cNvPicPr>
          <p:nvPr/>
        </p:nvPicPr>
        <p:blipFill>
          <a:blip r:embed="rId6"/>
          <a:srcRect/>
          <a:stretch>
            <a:fillRect/>
          </a:stretch>
        </p:blipFill>
        <p:spPr bwMode="auto">
          <a:xfrm>
            <a:off x="357188" y="4000500"/>
            <a:ext cx="3810000" cy="2533650"/>
          </a:xfrm>
          <a:prstGeom prst="rect">
            <a:avLst/>
          </a:prstGeom>
          <a:noFill/>
          <a:ln w="9525">
            <a:noFill/>
            <a:miter lim="800000"/>
            <a:headEnd/>
            <a:tailEnd/>
          </a:ln>
        </p:spPr>
      </p:pic>
      <p:pic>
        <p:nvPicPr>
          <p:cNvPr id="14344" name="Рисунок 7" descr="http://im5-tub-kz.yandex.net/i?id=350654209-11-72"/>
          <p:cNvPicPr>
            <a:picLocks noChangeAspect="1" noChangeArrowheads="1"/>
          </p:cNvPicPr>
          <p:nvPr/>
        </p:nvPicPr>
        <p:blipFill>
          <a:blip r:embed="rId7"/>
          <a:srcRect/>
          <a:stretch>
            <a:fillRect/>
          </a:stretch>
        </p:blipFill>
        <p:spPr bwMode="auto">
          <a:xfrm>
            <a:off x="3929063" y="357188"/>
            <a:ext cx="1857375" cy="1643062"/>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8100000" scaled="1"/>
        </a:gradFill>
        <a:effectLst/>
      </p:bgPr>
    </p:bg>
    <p:spTree>
      <p:nvGrpSpPr>
        <p:cNvPr id="1" name=""/>
        <p:cNvGrpSpPr/>
        <p:nvPr/>
      </p:nvGrpSpPr>
      <p:grpSpPr>
        <a:xfrm>
          <a:off x="0" y="0"/>
          <a:ext cx="0" cy="0"/>
          <a:chOff x="0" y="0"/>
          <a:chExt cx="0" cy="0"/>
        </a:xfrm>
      </p:grpSpPr>
      <p:sp>
        <p:nvSpPr>
          <p:cNvPr id="32770" name="Заголовок 1"/>
          <p:cNvSpPr>
            <a:spLocks noGrp="1"/>
          </p:cNvSpPr>
          <p:nvPr>
            <p:ph type="title"/>
          </p:nvPr>
        </p:nvSpPr>
        <p:spPr/>
        <p:txBody>
          <a:bodyPr/>
          <a:lstStyle/>
          <a:p>
            <a:endParaRPr lang="ru-RU" smtClean="0"/>
          </a:p>
        </p:txBody>
      </p:sp>
      <p:pic>
        <p:nvPicPr>
          <p:cNvPr id="32771" name="Рисунок 3" descr=" Фоторепортаж: Жемчужина Казахстана. Отдых. Фото 4"/>
          <p:cNvPicPr>
            <a:picLocks noChangeAspect="1" noChangeArrowheads="1"/>
          </p:cNvPicPr>
          <p:nvPr/>
        </p:nvPicPr>
        <p:blipFill>
          <a:blip r:embed="rId2"/>
          <a:srcRect/>
          <a:stretch>
            <a:fillRect/>
          </a:stretch>
        </p:blipFill>
        <p:spPr bwMode="auto">
          <a:xfrm>
            <a:off x="5072063" y="1428750"/>
            <a:ext cx="3429000" cy="2714625"/>
          </a:xfrm>
          <a:prstGeom prst="rect">
            <a:avLst/>
          </a:prstGeom>
          <a:noFill/>
          <a:ln w="9525">
            <a:noFill/>
            <a:miter lim="800000"/>
            <a:headEnd/>
            <a:tailEnd/>
          </a:ln>
        </p:spPr>
      </p:pic>
      <p:pic>
        <p:nvPicPr>
          <p:cNvPr id="32772" name="Рисунок 4" descr=" Фоторепортаж: Жемчужина Казахстана. Отдых. Фото 3"/>
          <p:cNvPicPr>
            <a:picLocks noChangeAspect="1" noChangeArrowheads="1"/>
          </p:cNvPicPr>
          <p:nvPr/>
        </p:nvPicPr>
        <p:blipFill>
          <a:blip r:embed="rId3"/>
          <a:srcRect/>
          <a:stretch>
            <a:fillRect/>
          </a:stretch>
        </p:blipFill>
        <p:spPr bwMode="auto">
          <a:xfrm>
            <a:off x="714375" y="500063"/>
            <a:ext cx="3929063" cy="3286125"/>
          </a:xfrm>
          <a:prstGeom prst="rect">
            <a:avLst/>
          </a:prstGeom>
          <a:noFill/>
          <a:ln w="9525">
            <a:noFill/>
            <a:miter lim="800000"/>
            <a:headEnd/>
            <a:tailEnd/>
          </a:ln>
        </p:spPr>
      </p:pic>
      <p:pic>
        <p:nvPicPr>
          <p:cNvPr id="32773" name="Содержимое 5" descr=" Фоторепортаж: Жемчужина Казахстана. Отдых. Фото 1"/>
          <p:cNvPicPr>
            <a:picLocks noGrp="1"/>
          </p:cNvPicPr>
          <p:nvPr>
            <p:ph idx="1"/>
          </p:nvPr>
        </p:nvPicPr>
        <p:blipFill>
          <a:blip r:embed="rId4"/>
          <a:srcRect/>
          <a:stretch>
            <a:fillRect/>
          </a:stretch>
        </p:blipFill>
        <p:spPr>
          <a:xfrm>
            <a:off x="714375" y="3786188"/>
            <a:ext cx="4714875" cy="2714625"/>
          </a:xfrm>
        </p:spPr>
      </p:pic>
    </p:spTree>
  </p:cSld>
  <p:clrMapOvr>
    <a:masterClrMapping/>
  </p:clrMapOvr>
  <p:transition spd="slow">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3500000" scaled="1"/>
        </a:gradFill>
        <a:effectLst/>
      </p:bgPr>
    </p:bg>
    <p:spTree>
      <p:nvGrpSpPr>
        <p:cNvPr id="1" name=""/>
        <p:cNvGrpSpPr/>
        <p:nvPr/>
      </p:nvGrpSpPr>
      <p:grpSpPr>
        <a:xfrm>
          <a:off x="0" y="0"/>
          <a:ext cx="0" cy="0"/>
          <a:chOff x="0" y="0"/>
          <a:chExt cx="0" cy="0"/>
        </a:xfrm>
      </p:grpSpPr>
      <p:sp>
        <p:nvSpPr>
          <p:cNvPr id="33794" name="Заголовок 1"/>
          <p:cNvSpPr>
            <a:spLocks noGrp="1"/>
          </p:cNvSpPr>
          <p:nvPr>
            <p:ph type="title"/>
          </p:nvPr>
        </p:nvSpPr>
        <p:spPr/>
        <p:txBody>
          <a:bodyPr/>
          <a:lstStyle/>
          <a:p>
            <a:pPr algn="r"/>
            <a:r>
              <a:rPr lang="ru-RU" smtClean="0"/>
              <a:t>Парк «</a:t>
            </a:r>
            <a:r>
              <a:rPr lang="ru-RU" u="sng" smtClean="0">
                <a:hlinkClick r:id="rId2"/>
              </a:rPr>
              <a:t>Боровое</a:t>
            </a:r>
            <a:r>
              <a:rPr lang="ru-RU" smtClean="0"/>
              <a:t>»</a:t>
            </a:r>
          </a:p>
        </p:txBody>
      </p:sp>
      <p:sp>
        <p:nvSpPr>
          <p:cNvPr id="3" name="Содержимое 2"/>
          <p:cNvSpPr>
            <a:spLocks noGrp="1"/>
          </p:cNvSpPr>
          <p:nvPr>
            <p:ph idx="1"/>
          </p:nvPr>
        </p:nvSpPr>
        <p:spPr>
          <a:xfrm>
            <a:off x="4357688" y="1357313"/>
            <a:ext cx="4329112" cy="4768850"/>
          </a:xfrm>
        </p:spPr>
        <p:txBody>
          <a:bodyPr rtlCol="0">
            <a:normAutofit lnSpcReduction="10000"/>
          </a:bodyPr>
          <a:lstStyle/>
          <a:p>
            <a:pPr algn="just" fontAlgn="auto">
              <a:spcAft>
                <a:spcPts val="0"/>
              </a:spcAft>
              <a:buFont typeface="Arial" pitchFamily="34" charset="0"/>
              <a:buChar char="•"/>
              <a:defRPr/>
            </a:pPr>
            <a:r>
              <a:rPr lang="ru-RU" sz="2800" dirty="0" smtClean="0"/>
              <a:t>расположен </a:t>
            </a:r>
            <a:r>
              <a:rPr lang="ru-RU" sz="2800" dirty="0"/>
              <a:t>парк на территории </a:t>
            </a:r>
            <a:r>
              <a:rPr lang="ru-RU" sz="2800" dirty="0" err="1"/>
              <a:t>Щучинского</a:t>
            </a:r>
            <a:r>
              <a:rPr lang="ru-RU" sz="2800" dirty="0"/>
              <a:t> района </a:t>
            </a:r>
            <a:r>
              <a:rPr lang="ru-RU" sz="2800" dirty="0" err="1"/>
              <a:t>Акмолинской</a:t>
            </a:r>
            <a:r>
              <a:rPr lang="ru-RU" sz="2800" dirty="0"/>
              <a:t> области. Его площадь 83511 га. Национальный парк занимает </a:t>
            </a:r>
            <a:r>
              <a:rPr lang="ru-RU" sz="2800" dirty="0" err="1" smtClean="0"/>
              <a:t>Боровской</a:t>
            </a:r>
            <a:r>
              <a:rPr lang="ru-RU" sz="2800" dirty="0" smtClean="0"/>
              <a:t> </a:t>
            </a:r>
            <a:r>
              <a:rPr lang="ru-RU" sz="2800" dirty="0" err="1" smtClean="0"/>
              <a:t>горно-лесной</a:t>
            </a:r>
            <a:r>
              <a:rPr lang="ru-RU" sz="2800" dirty="0" smtClean="0"/>
              <a:t> </a:t>
            </a:r>
            <a:r>
              <a:rPr lang="ru-RU" sz="2800" dirty="0"/>
              <a:t>массив, расположенный в восточной части </a:t>
            </a:r>
            <a:r>
              <a:rPr lang="ru-RU" sz="2800" dirty="0" err="1"/>
              <a:t>Кокшетауской</a:t>
            </a:r>
            <a:r>
              <a:rPr lang="ru-RU" sz="2800" dirty="0"/>
              <a:t> </a:t>
            </a:r>
            <a:r>
              <a:rPr lang="ru-RU" sz="2800" dirty="0" smtClean="0"/>
              <a:t>возвышенности</a:t>
            </a:r>
            <a:endParaRPr lang="ru-RU" sz="2800" dirty="0"/>
          </a:p>
          <a:p>
            <a:pPr fontAlgn="auto">
              <a:spcAft>
                <a:spcPts val="0"/>
              </a:spcAft>
              <a:buFont typeface="Arial" pitchFamily="34" charset="0"/>
              <a:buChar char="•"/>
              <a:defRPr/>
            </a:pPr>
            <a:endParaRPr lang="ru-RU" dirty="0"/>
          </a:p>
        </p:txBody>
      </p:sp>
      <p:pic>
        <p:nvPicPr>
          <p:cNvPr id="5" name="Рисунок 4" descr="Заповедник Наурзумский"/>
          <p:cNvPicPr/>
          <p:nvPr/>
        </p:nvPicPr>
        <p:blipFill>
          <a:blip r:embed="rId3"/>
          <a:srcRect/>
          <a:stretch>
            <a:fillRect/>
          </a:stretch>
        </p:blipFill>
        <p:spPr bwMode="auto">
          <a:xfrm>
            <a:off x="357188" y="4286250"/>
            <a:ext cx="2857500" cy="2286000"/>
          </a:xfrm>
          <a:prstGeom prst="rect">
            <a:avLst/>
          </a:prstGeom>
          <a:ln>
            <a:noFill/>
          </a:ln>
          <a:effectLst>
            <a:outerShdw blurRad="292100" dist="139700" dir="2700000" algn="tl" rotWithShape="0">
              <a:srgbClr val="333333">
                <a:alpha val="65000"/>
              </a:srgbClr>
            </a:outerShdw>
          </a:effectLst>
        </p:spPr>
      </p:pic>
      <p:pic>
        <p:nvPicPr>
          <p:cNvPr id="6" name="Рисунок 5" descr="Жемчужина Казахстана - курорт Боровое"/>
          <p:cNvPicPr/>
          <p:nvPr/>
        </p:nvPicPr>
        <p:blipFill>
          <a:blip r:embed="rId4"/>
          <a:srcRect/>
          <a:stretch>
            <a:fillRect/>
          </a:stretch>
        </p:blipFill>
        <p:spPr bwMode="auto">
          <a:xfrm>
            <a:off x="857250" y="2357438"/>
            <a:ext cx="3429000" cy="2571750"/>
          </a:xfrm>
          <a:prstGeom prst="rect">
            <a:avLst/>
          </a:prstGeom>
          <a:ln>
            <a:noFill/>
          </a:ln>
          <a:effectLst>
            <a:outerShdw blurRad="292100" dist="139700" dir="2700000" algn="tl" rotWithShape="0">
              <a:srgbClr val="333333">
                <a:alpha val="65000"/>
              </a:srgbClr>
            </a:outerShdw>
          </a:effectLst>
        </p:spPr>
      </p:pic>
      <p:pic>
        <p:nvPicPr>
          <p:cNvPr id="7" name="Рисунок 6" descr="Жемчужина Казахстана - курорт Боровое"/>
          <p:cNvPicPr/>
          <p:nvPr/>
        </p:nvPicPr>
        <p:blipFill>
          <a:blip r:embed="rId5"/>
          <a:srcRect/>
          <a:stretch>
            <a:fillRect/>
          </a:stretch>
        </p:blipFill>
        <p:spPr bwMode="auto">
          <a:xfrm>
            <a:off x="285750" y="285750"/>
            <a:ext cx="3214688" cy="250031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4818" name="Заголовок 1"/>
          <p:cNvSpPr>
            <a:spLocks noGrp="1"/>
          </p:cNvSpPr>
          <p:nvPr>
            <p:ph type="title"/>
          </p:nvPr>
        </p:nvSpPr>
        <p:spPr/>
        <p:txBody>
          <a:bodyPr/>
          <a:lstStyle/>
          <a:p>
            <a:pPr algn="r"/>
            <a:r>
              <a:rPr lang="ru-RU" smtClean="0">
                <a:solidFill>
                  <a:srgbClr val="0070C0"/>
                </a:solidFill>
              </a:rPr>
              <a:t>Парк «</a:t>
            </a:r>
            <a:r>
              <a:rPr lang="ru-RU" u="sng" smtClean="0">
                <a:solidFill>
                  <a:srgbClr val="0070C0"/>
                </a:solidFill>
                <a:hlinkClick r:id="rId2"/>
              </a:rPr>
              <a:t>Иле-Алатауский</a:t>
            </a:r>
            <a:r>
              <a:rPr lang="ru-RU" smtClean="0">
                <a:solidFill>
                  <a:srgbClr val="0070C0"/>
                </a:solidFill>
              </a:rPr>
              <a:t>»</a:t>
            </a:r>
          </a:p>
        </p:txBody>
      </p:sp>
      <p:sp>
        <p:nvSpPr>
          <p:cNvPr id="34819" name="Содержимое 2"/>
          <p:cNvSpPr>
            <a:spLocks noGrp="1"/>
          </p:cNvSpPr>
          <p:nvPr>
            <p:ph idx="1"/>
          </p:nvPr>
        </p:nvSpPr>
        <p:spPr>
          <a:xfrm>
            <a:off x="4143375" y="1643063"/>
            <a:ext cx="4543425" cy="4483100"/>
          </a:xfrm>
        </p:spPr>
        <p:txBody>
          <a:bodyPr/>
          <a:lstStyle/>
          <a:p>
            <a:pPr algn="just"/>
            <a:r>
              <a:rPr lang="ru-RU" sz="2800" smtClean="0"/>
              <a:t>расположен к югу от г. Алматы на северном склоне Заилийского Алатау (Тянь-Шань).  Длина его территории от реки Чемолган на западе до реки Тургень на востоке составляет 120 км, а ширина - 30-35 км. Площадь национального парка 202292 га</a:t>
            </a:r>
          </a:p>
        </p:txBody>
      </p:sp>
      <p:pic>
        <p:nvPicPr>
          <p:cNvPr id="34820" name="Рисунок 3" descr="Национальные парки"/>
          <p:cNvPicPr>
            <a:picLocks noChangeAspect="1" noChangeArrowheads="1"/>
          </p:cNvPicPr>
          <p:nvPr/>
        </p:nvPicPr>
        <p:blipFill>
          <a:blip r:embed="rId3"/>
          <a:srcRect/>
          <a:stretch>
            <a:fillRect/>
          </a:stretch>
        </p:blipFill>
        <p:spPr bwMode="auto">
          <a:xfrm>
            <a:off x="285750" y="285750"/>
            <a:ext cx="2143125" cy="2643188"/>
          </a:xfrm>
          <a:prstGeom prst="rect">
            <a:avLst/>
          </a:prstGeom>
          <a:noFill/>
          <a:ln w="9525">
            <a:noFill/>
            <a:miter lim="800000"/>
            <a:headEnd/>
            <a:tailEnd/>
          </a:ln>
        </p:spPr>
      </p:pic>
      <p:pic>
        <p:nvPicPr>
          <p:cNvPr id="5" name="Рисунок 4" descr="http://floralworld.ru/forum/index.php?action=media;sa=media;in=34985;preview">
            <a:hlinkClick r:id="rId4"/>
          </p:cNvPr>
          <p:cNvPicPr>
            <a:picLocks noChangeArrowheads="1"/>
          </p:cNvPicPr>
          <p:nvPr/>
        </p:nvPicPr>
        <p:blipFill>
          <a:blip r:embed="rId5"/>
          <a:srcRect/>
          <a:stretch>
            <a:fillRect/>
          </a:stretch>
        </p:blipFill>
        <p:spPr bwMode="auto">
          <a:xfrm>
            <a:off x="1762125" y="1706563"/>
            <a:ext cx="2408238" cy="6035675"/>
          </a:xfrm>
          <a:prstGeom prst="rect">
            <a:avLst/>
          </a:prstGeom>
          <a:noFill/>
        </p:spPr>
      </p:pic>
      <p:pic>
        <p:nvPicPr>
          <p:cNvPr id="6" name="Рисунок 5" descr="Парк Иле-Алатауский"/>
          <p:cNvPicPr>
            <a:picLocks noChangeAspect="1" noChangeArrowheads="1"/>
          </p:cNvPicPr>
          <p:nvPr/>
        </p:nvPicPr>
        <p:blipFill>
          <a:blip r:embed="rId6"/>
          <a:srcRect/>
          <a:stretch>
            <a:fillRect/>
          </a:stretch>
        </p:blipFill>
        <p:spPr bwMode="auto">
          <a:xfrm>
            <a:off x="571500" y="4357688"/>
            <a:ext cx="2571750" cy="2214562"/>
          </a:xfrm>
          <a:prstGeom prst="rect">
            <a:avLst/>
          </a:prstGeom>
          <a:noFill/>
          <a:ln w="9525">
            <a:noFill/>
            <a:miter lim="800000"/>
            <a:headEnd/>
            <a:tailEnd/>
          </a:ln>
          <a:effectLst>
            <a:outerShdw dist="139700" dir="2700000" algn="tl" rotWithShape="0">
              <a:srgbClr val="333333">
                <a:alpha val="64999"/>
              </a:srgbClr>
            </a:outerShdw>
          </a:effectLst>
        </p:spPr>
      </p:pic>
    </p:spTree>
  </p:cSld>
  <p:clrMapOvr>
    <a:masterClrMapping/>
  </p:clrMapOvr>
  <p:transition spd="slow">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5842" name="Заголовок 1"/>
          <p:cNvSpPr>
            <a:spLocks noGrp="1"/>
          </p:cNvSpPr>
          <p:nvPr>
            <p:ph type="title"/>
          </p:nvPr>
        </p:nvSpPr>
        <p:spPr/>
        <p:txBody>
          <a:bodyPr/>
          <a:lstStyle/>
          <a:p>
            <a:endParaRPr lang="ru-RU" smtClean="0"/>
          </a:p>
        </p:txBody>
      </p:sp>
      <p:pic>
        <p:nvPicPr>
          <p:cNvPr id="35843" name="Содержимое 3" descr="http://floralworld.ru/forum/index.php?action=media;sa=media;in=32778"/>
          <p:cNvPicPr>
            <a:picLocks noGrp="1"/>
          </p:cNvPicPr>
          <p:nvPr>
            <p:ph idx="1"/>
          </p:nvPr>
        </p:nvPicPr>
        <p:blipFill>
          <a:blip r:embed="rId2"/>
          <a:srcRect/>
          <a:stretch>
            <a:fillRect/>
          </a:stretch>
        </p:blipFill>
        <p:spPr>
          <a:xfrm>
            <a:off x="428625" y="285750"/>
            <a:ext cx="3357563" cy="2643188"/>
          </a:xfrm>
        </p:spPr>
      </p:pic>
      <p:pic>
        <p:nvPicPr>
          <p:cNvPr id="35844" name="Рисунок 4" descr="http://floralworld.ru/forum/index.php?action=media;sa=media;in=32780;preview">
            <a:hlinkClick r:id="rId3"/>
          </p:cNvPr>
          <p:cNvPicPr>
            <a:picLocks noChangeAspect="1" noChangeArrowheads="1"/>
          </p:cNvPicPr>
          <p:nvPr/>
        </p:nvPicPr>
        <p:blipFill>
          <a:blip r:embed="rId4"/>
          <a:srcRect/>
          <a:stretch>
            <a:fillRect/>
          </a:stretch>
        </p:blipFill>
        <p:spPr bwMode="auto">
          <a:xfrm>
            <a:off x="4000500" y="928688"/>
            <a:ext cx="4500563" cy="3500437"/>
          </a:xfrm>
          <a:prstGeom prst="rect">
            <a:avLst/>
          </a:prstGeom>
          <a:noFill/>
          <a:ln w="9525">
            <a:noFill/>
            <a:miter lim="800000"/>
            <a:headEnd/>
            <a:tailEnd/>
          </a:ln>
        </p:spPr>
      </p:pic>
      <p:pic>
        <p:nvPicPr>
          <p:cNvPr id="35845" name="Рисунок 5" descr="http://floralworld.ru/forum/index.php?action=media;sa=media;in=34986;preview">
            <a:hlinkClick r:id="rId5"/>
          </p:cNvPr>
          <p:cNvPicPr>
            <a:picLocks noChangeAspect="1" noChangeArrowheads="1"/>
          </p:cNvPicPr>
          <p:nvPr/>
        </p:nvPicPr>
        <p:blipFill>
          <a:blip r:embed="rId6"/>
          <a:srcRect/>
          <a:stretch>
            <a:fillRect/>
          </a:stretch>
        </p:blipFill>
        <p:spPr bwMode="auto">
          <a:xfrm>
            <a:off x="571500" y="3071813"/>
            <a:ext cx="4143375" cy="3071812"/>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algn="r" fontAlgn="auto">
              <a:spcAft>
                <a:spcPts val="0"/>
              </a:spcAft>
              <a:defRPr/>
            </a:pPr>
            <a:r>
              <a:rPr lang="ru-RU" dirty="0" smtClean="0">
                <a:solidFill>
                  <a:srgbClr val="0070C0"/>
                </a:solidFill>
              </a:rPr>
              <a:t>Парк</a:t>
            </a:r>
            <a:br>
              <a:rPr lang="ru-RU" dirty="0" smtClean="0">
                <a:solidFill>
                  <a:srgbClr val="0070C0"/>
                </a:solidFill>
              </a:rPr>
            </a:br>
            <a:r>
              <a:rPr lang="ru-RU" dirty="0" smtClean="0">
                <a:solidFill>
                  <a:srgbClr val="0070C0"/>
                </a:solidFill>
              </a:rPr>
              <a:t> «</a:t>
            </a:r>
            <a:r>
              <a:rPr lang="ru-RU" u="sng" dirty="0" err="1" smtClean="0">
                <a:solidFill>
                  <a:srgbClr val="0070C0"/>
                </a:solidFill>
                <a:hlinkClick r:id="rId2"/>
              </a:rPr>
              <a:t>Каркаралинский</a:t>
            </a:r>
            <a:r>
              <a:rPr lang="ru-RU" dirty="0" smtClean="0">
                <a:solidFill>
                  <a:srgbClr val="0070C0"/>
                </a:solidFill>
              </a:rPr>
              <a:t>»</a:t>
            </a:r>
            <a:endParaRPr lang="ru-RU" dirty="0">
              <a:solidFill>
                <a:srgbClr val="0070C0"/>
              </a:solidFill>
            </a:endParaRPr>
          </a:p>
        </p:txBody>
      </p:sp>
      <p:sp>
        <p:nvSpPr>
          <p:cNvPr id="36867" name="Содержимое 2"/>
          <p:cNvSpPr>
            <a:spLocks noGrp="1"/>
          </p:cNvSpPr>
          <p:nvPr>
            <p:ph idx="1"/>
          </p:nvPr>
        </p:nvSpPr>
        <p:spPr>
          <a:xfrm>
            <a:off x="2928938" y="1214438"/>
            <a:ext cx="5757862" cy="4911725"/>
          </a:xfrm>
        </p:spPr>
        <p:txBody>
          <a:bodyPr/>
          <a:lstStyle/>
          <a:p>
            <a:pPr algn="just"/>
            <a:r>
              <a:rPr lang="ru-RU" sz="2800" smtClean="0"/>
              <a:t>расположен в невысоких горах Каркаралы и Кент, расположенные в восточной части Казахского мелкосопочника. Наибольшая высота Каркаралинских гор 1403 м, горного массива Кент - 1469 м. восточной части Казахского мелкосопочника. </a:t>
            </a:r>
          </a:p>
        </p:txBody>
      </p:sp>
      <p:pic>
        <p:nvPicPr>
          <p:cNvPr id="36868" name="Рисунок 3" descr="Национальные парки"/>
          <p:cNvPicPr>
            <a:picLocks noChangeAspect="1" noChangeArrowheads="1"/>
          </p:cNvPicPr>
          <p:nvPr/>
        </p:nvPicPr>
        <p:blipFill>
          <a:blip r:embed="rId3"/>
          <a:srcRect/>
          <a:stretch>
            <a:fillRect/>
          </a:stretch>
        </p:blipFill>
        <p:spPr bwMode="auto">
          <a:xfrm>
            <a:off x="285750" y="357188"/>
            <a:ext cx="2857500" cy="3929062"/>
          </a:xfrm>
          <a:prstGeom prst="rect">
            <a:avLst/>
          </a:prstGeom>
          <a:noFill/>
          <a:ln w="9525">
            <a:noFill/>
            <a:miter lim="800000"/>
            <a:headEnd/>
            <a:tailEnd/>
          </a:ln>
        </p:spPr>
      </p:pic>
      <p:pic>
        <p:nvPicPr>
          <p:cNvPr id="5" name="Рисунок 4" descr="Парк Каркаралинский"/>
          <p:cNvPicPr/>
          <p:nvPr/>
        </p:nvPicPr>
        <p:blipFill>
          <a:blip r:embed="rId4"/>
          <a:srcRect/>
          <a:stretch>
            <a:fillRect/>
          </a:stretch>
        </p:blipFill>
        <p:spPr bwMode="auto">
          <a:xfrm>
            <a:off x="285750" y="4286250"/>
            <a:ext cx="3000375" cy="22479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8900000" scaled="1"/>
        </a:gradFill>
        <a:effectLst/>
      </p:bgPr>
    </p:bg>
    <p:spTree>
      <p:nvGrpSpPr>
        <p:cNvPr id="1" name=""/>
        <p:cNvGrpSpPr/>
        <p:nvPr/>
      </p:nvGrpSpPr>
      <p:grpSpPr>
        <a:xfrm>
          <a:off x="0" y="0"/>
          <a:ext cx="0" cy="0"/>
          <a:chOff x="0" y="0"/>
          <a:chExt cx="0" cy="0"/>
        </a:xfrm>
      </p:grpSpPr>
      <p:sp>
        <p:nvSpPr>
          <p:cNvPr id="37890" name="Заголовок 1"/>
          <p:cNvSpPr>
            <a:spLocks noGrp="1"/>
          </p:cNvSpPr>
          <p:nvPr>
            <p:ph type="title"/>
          </p:nvPr>
        </p:nvSpPr>
        <p:spPr/>
        <p:txBody>
          <a:bodyPr/>
          <a:lstStyle/>
          <a:p>
            <a:endParaRPr lang="ru-RU" smtClean="0"/>
          </a:p>
        </p:txBody>
      </p:sp>
      <p:sp>
        <p:nvSpPr>
          <p:cNvPr id="37891" name="Содержимое 2"/>
          <p:cNvSpPr>
            <a:spLocks noGrp="1"/>
          </p:cNvSpPr>
          <p:nvPr>
            <p:ph idx="1"/>
          </p:nvPr>
        </p:nvSpPr>
        <p:spPr>
          <a:xfrm>
            <a:off x="457200" y="2071688"/>
            <a:ext cx="8229600" cy="4054475"/>
          </a:xfrm>
        </p:spPr>
        <p:txBody>
          <a:bodyPr/>
          <a:lstStyle/>
          <a:p>
            <a:r>
              <a:rPr lang="ru-RU" b="1" smtClean="0"/>
              <a:t>Каркаралинск</a:t>
            </a:r>
            <a:r>
              <a:rPr lang="ru-RU" smtClean="0"/>
              <a:t> не случайно называют жемчужиной Сарыарки. Первозданная красота каркаралинских гор и лесов, буйная растительность долин, чистые, как слеза, озера - все это надолго запоминается каждому, кто здесь хоть однажды побывал. </a:t>
            </a:r>
          </a:p>
        </p:txBody>
      </p:sp>
      <p:pic>
        <p:nvPicPr>
          <p:cNvPr id="37892" name="Рисунок 3" descr="http://floralworld.ru/forum/index.php?action=media;sa=media;in=34994;preview"/>
          <p:cNvPicPr>
            <a:picLocks noChangeAspect="1" noChangeArrowheads="1"/>
          </p:cNvPicPr>
          <p:nvPr/>
        </p:nvPicPr>
        <p:blipFill>
          <a:blip r:embed="rId2"/>
          <a:srcRect/>
          <a:stretch>
            <a:fillRect/>
          </a:stretch>
        </p:blipFill>
        <p:spPr bwMode="auto">
          <a:xfrm>
            <a:off x="6429375" y="285750"/>
            <a:ext cx="2387600" cy="1790700"/>
          </a:xfrm>
          <a:prstGeom prst="rect">
            <a:avLst/>
          </a:prstGeom>
          <a:noFill/>
          <a:ln w="9525">
            <a:noFill/>
            <a:miter lim="800000"/>
            <a:headEnd/>
            <a:tailEnd/>
          </a:ln>
        </p:spPr>
      </p:pic>
      <p:pic>
        <p:nvPicPr>
          <p:cNvPr id="37893" name="Рисунок 4" descr="http://floralworld.ru/forum/index.php?action=media;sa=media;in=34993;preview"/>
          <p:cNvPicPr>
            <a:picLocks noChangeAspect="1" noChangeArrowheads="1"/>
          </p:cNvPicPr>
          <p:nvPr/>
        </p:nvPicPr>
        <p:blipFill>
          <a:blip r:embed="rId3"/>
          <a:srcRect/>
          <a:stretch>
            <a:fillRect/>
          </a:stretch>
        </p:blipFill>
        <p:spPr bwMode="auto">
          <a:xfrm>
            <a:off x="571500" y="285750"/>
            <a:ext cx="2663825" cy="1997075"/>
          </a:xfrm>
          <a:prstGeom prst="rect">
            <a:avLst/>
          </a:prstGeom>
          <a:noFill/>
          <a:ln w="9525">
            <a:noFill/>
            <a:miter lim="800000"/>
            <a:headEnd/>
            <a:tailEnd/>
          </a:ln>
        </p:spPr>
      </p:pic>
      <p:pic>
        <p:nvPicPr>
          <p:cNvPr id="37894" name="Рисунок 5" descr="http://floralworld.ru/forum/index.php?action=media;sa=media;in=35003;preview"/>
          <p:cNvPicPr>
            <a:picLocks noChangeAspect="1" noChangeArrowheads="1"/>
          </p:cNvPicPr>
          <p:nvPr/>
        </p:nvPicPr>
        <p:blipFill>
          <a:blip r:embed="rId4"/>
          <a:srcRect/>
          <a:stretch>
            <a:fillRect/>
          </a:stretch>
        </p:blipFill>
        <p:spPr bwMode="auto">
          <a:xfrm>
            <a:off x="3714750" y="285750"/>
            <a:ext cx="2374900" cy="1781175"/>
          </a:xfrm>
          <a:prstGeom prst="rect">
            <a:avLst/>
          </a:prstGeom>
          <a:noFill/>
          <a:ln w="9525">
            <a:noFill/>
            <a:miter lim="800000"/>
            <a:headEnd/>
            <a:tailEnd/>
          </a:ln>
        </p:spPr>
      </p:pic>
      <p:pic>
        <p:nvPicPr>
          <p:cNvPr id="37895" name="Рисунок 6" descr="http://floralworld.ru/forum/index.php?action=media;sa=media;in=34997;preview"/>
          <p:cNvPicPr>
            <a:picLocks noChangeAspect="1" noChangeArrowheads="1"/>
          </p:cNvPicPr>
          <p:nvPr/>
        </p:nvPicPr>
        <p:blipFill>
          <a:blip r:embed="rId5"/>
          <a:srcRect/>
          <a:stretch>
            <a:fillRect/>
          </a:stretch>
        </p:blipFill>
        <p:spPr bwMode="auto">
          <a:xfrm>
            <a:off x="285750" y="4500563"/>
            <a:ext cx="3071813" cy="1885950"/>
          </a:xfrm>
          <a:prstGeom prst="rect">
            <a:avLst/>
          </a:prstGeom>
          <a:noFill/>
          <a:ln w="9525">
            <a:noFill/>
            <a:miter lim="800000"/>
            <a:headEnd/>
            <a:tailEnd/>
          </a:ln>
        </p:spPr>
      </p:pic>
      <p:pic>
        <p:nvPicPr>
          <p:cNvPr id="37896" name="Рисунок 7" descr="http://visitkazakhstan.kz/uploads/photos/thumb_1252323317_photo.jpg"/>
          <p:cNvPicPr>
            <a:picLocks noChangeAspect="1" noChangeArrowheads="1"/>
          </p:cNvPicPr>
          <p:nvPr/>
        </p:nvPicPr>
        <p:blipFill>
          <a:blip r:embed="rId6"/>
          <a:srcRect/>
          <a:stretch>
            <a:fillRect/>
          </a:stretch>
        </p:blipFill>
        <p:spPr bwMode="auto">
          <a:xfrm>
            <a:off x="5715000" y="4714875"/>
            <a:ext cx="2714625" cy="1595438"/>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path path="rect">
            <a:fillToRect t="100000" r="100000"/>
          </a:path>
        </a:gradFill>
        <a:effectLst/>
      </p:bgPr>
    </p:bg>
    <p:spTree>
      <p:nvGrpSpPr>
        <p:cNvPr id="1" name=""/>
        <p:cNvGrpSpPr/>
        <p:nvPr/>
      </p:nvGrpSpPr>
      <p:grpSpPr>
        <a:xfrm>
          <a:off x="0" y="0"/>
          <a:ext cx="0" cy="0"/>
          <a:chOff x="0" y="0"/>
          <a:chExt cx="0" cy="0"/>
        </a:xfrm>
      </p:grpSpPr>
      <p:sp>
        <p:nvSpPr>
          <p:cNvPr id="38914" name="Заголовок 1"/>
          <p:cNvSpPr>
            <a:spLocks noGrp="1"/>
          </p:cNvSpPr>
          <p:nvPr>
            <p:ph type="title"/>
          </p:nvPr>
        </p:nvSpPr>
        <p:spPr/>
        <p:txBody>
          <a:bodyPr/>
          <a:lstStyle/>
          <a:p>
            <a:pPr algn="r"/>
            <a:r>
              <a:rPr lang="ru-RU" smtClean="0">
                <a:solidFill>
                  <a:srgbClr val="0070C0"/>
                </a:solidFill>
              </a:rPr>
              <a:t>Парк «</a:t>
            </a:r>
            <a:r>
              <a:rPr lang="ru-RU" u="sng" smtClean="0">
                <a:solidFill>
                  <a:srgbClr val="0070C0"/>
                </a:solidFill>
                <a:hlinkClick r:id="rId2"/>
              </a:rPr>
              <a:t>Катон-Карагайский</a:t>
            </a:r>
            <a:r>
              <a:rPr lang="ru-RU" smtClean="0">
                <a:solidFill>
                  <a:srgbClr val="0070C0"/>
                </a:solidFill>
              </a:rPr>
              <a:t>»</a:t>
            </a:r>
          </a:p>
        </p:txBody>
      </p:sp>
      <p:sp>
        <p:nvSpPr>
          <p:cNvPr id="38915" name="Содержимое 2"/>
          <p:cNvSpPr>
            <a:spLocks noGrp="1"/>
          </p:cNvSpPr>
          <p:nvPr>
            <p:ph idx="1"/>
          </p:nvPr>
        </p:nvSpPr>
        <p:spPr>
          <a:xfrm>
            <a:off x="3214688" y="1357313"/>
            <a:ext cx="5472112" cy="4768850"/>
          </a:xfrm>
        </p:spPr>
        <p:txBody>
          <a:bodyPr/>
          <a:lstStyle/>
          <a:p>
            <a:pPr algn="just"/>
            <a:r>
              <a:rPr lang="ru-RU" sz="2400" smtClean="0"/>
              <a:t>расположен на склоне высочайшей вершины Алтая – горы Белуха. Здесь проходило ответвление Шелкового пути, связывавшее Южную Сибирь, Алтай, Среднюю Азию и Западный Китай. Пейзаж многоцветный, с покрытыми снегом горными пиками, фантастическими скалистыми образованиями, чарующими кедровыми лесами, озерами, быстрыми реками и яркими полевыми цветами</a:t>
            </a:r>
          </a:p>
        </p:txBody>
      </p:sp>
      <p:pic>
        <p:nvPicPr>
          <p:cNvPr id="38916" name="Рисунок 3" descr="Национальные парки"/>
          <p:cNvPicPr>
            <a:picLocks noChangeAspect="1" noChangeArrowheads="1"/>
          </p:cNvPicPr>
          <p:nvPr/>
        </p:nvPicPr>
        <p:blipFill>
          <a:blip r:embed="rId3"/>
          <a:srcRect/>
          <a:stretch>
            <a:fillRect/>
          </a:stretch>
        </p:blipFill>
        <p:spPr bwMode="auto">
          <a:xfrm>
            <a:off x="285750" y="1643063"/>
            <a:ext cx="2428875" cy="2857500"/>
          </a:xfrm>
          <a:prstGeom prst="rect">
            <a:avLst/>
          </a:prstGeom>
          <a:noFill/>
          <a:ln w="9525">
            <a:noFill/>
            <a:miter lim="800000"/>
            <a:headEnd/>
            <a:tailEnd/>
          </a:ln>
        </p:spPr>
      </p:pic>
      <p:pic>
        <p:nvPicPr>
          <p:cNvPr id="38917" name="Рисунок 4" descr="Катон-Карагайский Национальный Парк. Фотографии Казахстана">
            <a:hlinkClick r:id="rId4"/>
          </p:cNvPr>
          <p:cNvPicPr>
            <a:picLocks noChangeAspect="1" noChangeArrowheads="1"/>
          </p:cNvPicPr>
          <p:nvPr/>
        </p:nvPicPr>
        <p:blipFill>
          <a:blip r:embed="rId5"/>
          <a:srcRect/>
          <a:stretch>
            <a:fillRect/>
          </a:stretch>
        </p:blipFill>
        <p:spPr bwMode="auto">
          <a:xfrm>
            <a:off x="428625" y="285750"/>
            <a:ext cx="1785938" cy="1857375"/>
          </a:xfrm>
          <a:prstGeom prst="rect">
            <a:avLst/>
          </a:prstGeom>
          <a:noFill/>
          <a:ln w="9525">
            <a:noFill/>
            <a:miter lim="800000"/>
            <a:headEnd/>
            <a:tailEnd/>
          </a:ln>
        </p:spPr>
      </p:pic>
      <p:pic>
        <p:nvPicPr>
          <p:cNvPr id="6" name="Рисунок 5" descr="Парк Катон-Карагайский"/>
          <p:cNvPicPr>
            <a:picLocks noChangeAspect="1" noChangeArrowheads="1"/>
          </p:cNvPicPr>
          <p:nvPr/>
        </p:nvPicPr>
        <p:blipFill>
          <a:blip r:embed="rId6"/>
          <a:srcRect/>
          <a:stretch>
            <a:fillRect/>
          </a:stretch>
        </p:blipFill>
        <p:spPr bwMode="auto">
          <a:xfrm>
            <a:off x="428625" y="4429125"/>
            <a:ext cx="2857500" cy="2033588"/>
          </a:xfrm>
          <a:prstGeom prst="rect">
            <a:avLst/>
          </a:prstGeom>
          <a:noFill/>
          <a:ln w="9525">
            <a:noFill/>
            <a:miter lim="800000"/>
            <a:headEnd/>
            <a:tailEnd/>
          </a:ln>
          <a:effectLst>
            <a:outerShdw dist="139700" dir="2700000" algn="tl" rotWithShape="0">
              <a:srgbClr val="333333">
                <a:alpha val="64999"/>
              </a:srgbClr>
            </a:outerShdw>
          </a:effectLst>
        </p:spPr>
      </p:pic>
    </p:spTree>
  </p:cSld>
  <p:clrMapOvr>
    <a:masterClrMapping/>
  </p:clrMapOvr>
  <p:transition spd="slow">
    <p:strips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2700000" scaled="1"/>
        </a:gradFill>
        <a:effectLst/>
      </p:bgPr>
    </p:bg>
    <p:spTree>
      <p:nvGrpSpPr>
        <p:cNvPr id="1" name=""/>
        <p:cNvGrpSpPr/>
        <p:nvPr/>
      </p:nvGrpSpPr>
      <p:grpSpPr>
        <a:xfrm>
          <a:off x="0" y="0"/>
          <a:ext cx="0" cy="0"/>
          <a:chOff x="0" y="0"/>
          <a:chExt cx="0" cy="0"/>
        </a:xfrm>
      </p:grpSpPr>
      <p:sp>
        <p:nvSpPr>
          <p:cNvPr id="39938" name="Заголовок 1"/>
          <p:cNvSpPr>
            <a:spLocks noGrp="1"/>
          </p:cNvSpPr>
          <p:nvPr>
            <p:ph type="title"/>
          </p:nvPr>
        </p:nvSpPr>
        <p:spPr/>
        <p:txBody>
          <a:bodyPr/>
          <a:lstStyle/>
          <a:p>
            <a:pPr algn="r"/>
            <a:r>
              <a:rPr lang="ru-RU" smtClean="0"/>
              <a:t>Парк «</a:t>
            </a:r>
            <a:r>
              <a:rPr lang="ru-RU" u="sng" smtClean="0">
                <a:hlinkClick r:id="rId2"/>
              </a:rPr>
              <a:t>Кокшетау</a:t>
            </a:r>
            <a:r>
              <a:rPr lang="ru-RU" smtClean="0"/>
              <a:t>»</a:t>
            </a:r>
          </a:p>
        </p:txBody>
      </p:sp>
      <p:sp>
        <p:nvSpPr>
          <p:cNvPr id="39939" name="Содержимое 2"/>
          <p:cNvSpPr>
            <a:spLocks noGrp="1"/>
          </p:cNvSpPr>
          <p:nvPr>
            <p:ph idx="1"/>
          </p:nvPr>
        </p:nvSpPr>
        <p:spPr>
          <a:xfrm>
            <a:off x="3214688" y="1643063"/>
            <a:ext cx="5472112" cy="4483100"/>
          </a:xfrm>
        </p:spPr>
        <p:txBody>
          <a:bodyPr/>
          <a:lstStyle/>
          <a:p>
            <a:pPr algn="just"/>
            <a:r>
              <a:rPr lang="ru-RU" sz="2800" smtClean="0"/>
              <a:t>расположен на территории Зерендинского района Акмолинской области и Айыртауского района Северо-Казахстанской области. Его площадь 134511 га. Территория национального парка занимает ряд невысоких горных массивов Кокшетаускои возвышенности</a:t>
            </a:r>
          </a:p>
        </p:txBody>
      </p:sp>
      <p:pic>
        <p:nvPicPr>
          <p:cNvPr id="39940" name="Рисунок 3" descr="Национальные парки"/>
          <p:cNvPicPr>
            <a:picLocks noChangeAspect="1" noChangeArrowheads="1"/>
          </p:cNvPicPr>
          <p:nvPr/>
        </p:nvPicPr>
        <p:blipFill>
          <a:blip r:embed="rId3"/>
          <a:srcRect/>
          <a:stretch>
            <a:fillRect/>
          </a:stretch>
        </p:blipFill>
        <p:spPr bwMode="auto">
          <a:xfrm>
            <a:off x="285750" y="0"/>
            <a:ext cx="2428875" cy="3571875"/>
          </a:xfrm>
          <a:prstGeom prst="rect">
            <a:avLst/>
          </a:prstGeom>
          <a:noFill/>
          <a:ln w="9525">
            <a:noFill/>
            <a:miter lim="800000"/>
            <a:headEnd/>
            <a:tailEnd/>
          </a:ln>
        </p:spPr>
      </p:pic>
      <p:pic>
        <p:nvPicPr>
          <p:cNvPr id="39941" name="Рисунок 4" descr="http://4star.kz/images/stories/place/big_nature.jpg"/>
          <p:cNvPicPr>
            <a:picLocks noChangeAspect="1" noChangeArrowheads="1"/>
          </p:cNvPicPr>
          <p:nvPr/>
        </p:nvPicPr>
        <p:blipFill>
          <a:blip r:embed="rId4"/>
          <a:srcRect/>
          <a:stretch>
            <a:fillRect/>
          </a:stretch>
        </p:blipFill>
        <p:spPr bwMode="auto">
          <a:xfrm>
            <a:off x="1000125" y="5500688"/>
            <a:ext cx="2667000" cy="1000125"/>
          </a:xfrm>
          <a:prstGeom prst="rect">
            <a:avLst/>
          </a:prstGeom>
          <a:noFill/>
          <a:ln w="9525">
            <a:noFill/>
            <a:miter lim="800000"/>
            <a:headEnd/>
            <a:tailEnd/>
          </a:ln>
        </p:spPr>
      </p:pic>
      <p:pic>
        <p:nvPicPr>
          <p:cNvPr id="39942" name="Рисунок 5" descr="http://www.4star.kz/images/stories/place/big_water.jpg">
            <a:hlinkClick r:id="rId5"/>
          </p:cNvPr>
          <p:cNvPicPr>
            <a:picLocks noChangeAspect="1" noChangeArrowheads="1"/>
          </p:cNvPicPr>
          <p:nvPr/>
        </p:nvPicPr>
        <p:blipFill>
          <a:blip r:embed="rId6"/>
          <a:srcRect/>
          <a:stretch>
            <a:fillRect/>
          </a:stretch>
        </p:blipFill>
        <p:spPr bwMode="auto">
          <a:xfrm>
            <a:off x="4214813" y="5500688"/>
            <a:ext cx="3810000" cy="1023937"/>
          </a:xfrm>
          <a:prstGeom prst="rect">
            <a:avLst/>
          </a:prstGeom>
          <a:noFill/>
          <a:ln w="9525">
            <a:noFill/>
            <a:miter lim="800000"/>
            <a:headEnd/>
            <a:tailEnd/>
          </a:ln>
        </p:spPr>
      </p:pic>
      <p:pic>
        <p:nvPicPr>
          <p:cNvPr id="39943" name="Рисунок 6" descr="Парк Кокшетау"/>
          <p:cNvPicPr>
            <a:picLocks noChangeAspect="1" noChangeArrowheads="1"/>
          </p:cNvPicPr>
          <p:nvPr/>
        </p:nvPicPr>
        <p:blipFill>
          <a:blip r:embed="rId7"/>
          <a:srcRect/>
          <a:stretch>
            <a:fillRect/>
          </a:stretch>
        </p:blipFill>
        <p:spPr bwMode="auto">
          <a:xfrm>
            <a:off x="428625" y="3643313"/>
            <a:ext cx="3000375" cy="22479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8900000" scaled="1"/>
        </a:gradFill>
        <a:effectLst/>
      </p:bgPr>
    </p:bg>
    <p:spTree>
      <p:nvGrpSpPr>
        <p:cNvPr id="1" name=""/>
        <p:cNvGrpSpPr/>
        <p:nvPr/>
      </p:nvGrpSpPr>
      <p:grpSpPr>
        <a:xfrm>
          <a:off x="0" y="0"/>
          <a:ext cx="0" cy="0"/>
          <a:chOff x="0" y="0"/>
          <a:chExt cx="0" cy="0"/>
        </a:xfrm>
      </p:grpSpPr>
      <p:sp>
        <p:nvSpPr>
          <p:cNvPr id="40962" name="Заголовок 1"/>
          <p:cNvSpPr>
            <a:spLocks noGrp="1"/>
          </p:cNvSpPr>
          <p:nvPr>
            <p:ph type="title"/>
          </p:nvPr>
        </p:nvSpPr>
        <p:spPr/>
        <p:txBody>
          <a:bodyPr/>
          <a:lstStyle/>
          <a:p>
            <a:r>
              <a:rPr lang="ru-RU" smtClean="0"/>
              <a:t>Парк «</a:t>
            </a:r>
            <a:r>
              <a:rPr lang="ru-RU" u="sng" smtClean="0">
                <a:hlinkClick r:id="rId2"/>
              </a:rPr>
              <a:t>Чарын</a:t>
            </a:r>
            <a:r>
              <a:rPr lang="ru-RU" smtClean="0"/>
              <a:t>»</a:t>
            </a:r>
          </a:p>
        </p:txBody>
      </p:sp>
      <p:sp>
        <p:nvSpPr>
          <p:cNvPr id="40963" name="Содержимое 2"/>
          <p:cNvSpPr>
            <a:spLocks noGrp="1"/>
          </p:cNvSpPr>
          <p:nvPr>
            <p:ph idx="1"/>
          </p:nvPr>
        </p:nvSpPr>
        <p:spPr>
          <a:xfrm>
            <a:off x="2786063" y="1285875"/>
            <a:ext cx="5900737" cy="4840288"/>
          </a:xfrm>
        </p:spPr>
        <p:txBody>
          <a:bodyPr/>
          <a:lstStyle/>
          <a:p>
            <a:pPr algn="just"/>
            <a:r>
              <a:rPr lang="ru-RU" sz="2800" smtClean="0"/>
              <a:t>расположена в центре Илийской межгорной котловины, в 193 км от г. Алматы. Она включает каньонообразную долину и веерообразную дельту реки, прилегающие участки пустынь Сюгатинской долины и низкогорного хребта Улькен-Богуты. Общая площадь парка 93150 га.</a:t>
            </a:r>
          </a:p>
        </p:txBody>
      </p:sp>
      <p:pic>
        <p:nvPicPr>
          <p:cNvPr id="40964" name="Рисунок 3" descr="Национальные парки"/>
          <p:cNvPicPr>
            <a:picLocks noChangeAspect="1" noChangeArrowheads="1"/>
          </p:cNvPicPr>
          <p:nvPr/>
        </p:nvPicPr>
        <p:blipFill>
          <a:blip r:embed="rId3"/>
          <a:srcRect/>
          <a:stretch>
            <a:fillRect/>
          </a:stretch>
        </p:blipFill>
        <p:spPr bwMode="auto">
          <a:xfrm>
            <a:off x="285750" y="1143000"/>
            <a:ext cx="2857500" cy="4071938"/>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39862"/>
          </a:xfrm>
        </p:spPr>
        <p:txBody>
          <a:bodyPr rtlCol="0">
            <a:normAutofit fontScale="90000"/>
          </a:bodyPr>
          <a:lstStyle/>
          <a:p>
            <a:pPr fontAlgn="auto">
              <a:spcAft>
                <a:spcPts val="0"/>
              </a:spcAft>
              <a:defRPr/>
            </a:pPr>
            <a:r>
              <a:rPr lang="ru-RU" b="1" dirty="0" smtClean="0">
                <a:solidFill>
                  <a:srgbClr val="0070C0"/>
                </a:solidFill>
              </a:rPr>
              <a:t>Медео - высокогорная жемчужина Казахстана</a:t>
            </a:r>
            <a:br>
              <a:rPr lang="ru-RU" b="1" dirty="0" smtClean="0">
                <a:solidFill>
                  <a:srgbClr val="0070C0"/>
                </a:solidFill>
              </a:rPr>
            </a:br>
            <a:endParaRPr lang="ru-RU" dirty="0">
              <a:solidFill>
                <a:srgbClr val="0070C0"/>
              </a:solidFill>
            </a:endParaRPr>
          </a:p>
        </p:txBody>
      </p:sp>
      <p:sp>
        <p:nvSpPr>
          <p:cNvPr id="41987" name="Содержимое 2"/>
          <p:cNvSpPr>
            <a:spLocks noGrp="1"/>
          </p:cNvSpPr>
          <p:nvPr>
            <p:ph idx="1"/>
          </p:nvPr>
        </p:nvSpPr>
        <p:spPr>
          <a:xfrm>
            <a:off x="3071813" y="1600200"/>
            <a:ext cx="5614987" cy="4525963"/>
          </a:xfrm>
        </p:spPr>
        <p:txBody>
          <a:bodyPr/>
          <a:lstStyle/>
          <a:p>
            <a:pPr algn="just"/>
            <a:r>
              <a:rPr lang="ru-RU" smtClean="0"/>
              <a:t>«Медео» - крупнейший в мире высокогорный комплекс зимних видов спорта. Расположен он в одноименном урочище на высоте 1691, 2 метров над уровнем моря. Находится Медео в 18 километрах от Алматы. </a:t>
            </a:r>
          </a:p>
        </p:txBody>
      </p:sp>
      <p:pic>
        <p:nvPicPr>
          <p:cNvPr id="41988" name="Рисунок 3" descr="medeo">
            <a:hlinkClick r:id="rId2"/>
          </p:cNvPr>
          <p:cNvPicPr>
            <a:picLocks noChangeAspect="1" noChangeArrowheads="1"/>
          </p:cNvPicPr>
          <p:nvPr/>
        </p:nvPicPr>
        <p:blipFill>
          <a:blip r:embed="rId3"/>
          <a:srcRect/>
          <a:stretch>
            <a:fillRect/>
          </a:stretch>
        </p:blipFill>
        <p:spPr bwMode="auto">
          <a:xfrm>
            <a:off x="357188" y="1500188"/>
            <a:ext cx="3000375" cy="371475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path path="rect">
            <a:fillToRect t="100000" r="100000"/>
          </a:path>
        </a:gradFill>
        <a:effectLst/>
      </p:bgPr>
    </p:bg>
    <p:spTree>
      <p:nvGrpSpPr>
        <p:cNvPr id="1" name=""/>
        <p:cNvGrpSpPr/>
        <p:nvPr/>
      </p:nvGrpSpPr>
      <p:grpSpPr>
        <a:xfrm>
          <a:off x="0" y="0"/>
          <a:ext cx="0" cy="0"/>
          <a:chOff x="0" y="0"/>
          <a:chExt cx="0" cy="0"/>
        </a:xfrm>
      </p:grpSpPr>
      <p:pic>
        <p:nvPicPr>
          <p:cNvPr id="15362" name="Рисунок 3" descr="http://im0-tub-kz.yandex.net/i?id=91479580-40-72"/>
          <p:cNvPicPr>
            <a:picLocks noChangeAspect="1" noChangeArrowheads="1"/>
          </p:cNvPicPr>
          <p:nvPr/>
        </p:nvPicPr>
        <p:blipFill>
          <a:blip r:embed="rId3"/>
          <a:srcRect/>
          <a:stretch>
            <a:fillRect/>
          </a:stretch>
        </p:blipFill>
        <p:spPr bwMode="auto">
          <a:xfrm>
            <a:off x="428625" y="4857750"/>
            <a:ext cx="1246188" cy="1682750"/>
          </a:xfrm>
          <a:prstGeom prst="rect">
            <a:avLst/>
          </a:prstGeom>
          <a:noFill/>
          <a:ln w="9525">
            <a:noFill/>
            <a:miter lim="800000"/>
            <a:headEnd/>
            <a:tailEnd/>
          </a:ln>
        </p:spPr>
      </p:pic>
      <p:sp>
        <p:nvSpPr>
          <p:cNvPr id="2" name="Заголовок 1"/>
          <p:cNvSpPr>
            <a:spLocks noGrp="1"/>
          </p:cNvSpPr>
          <p:nvPr>
            <p:ph type="title"/>
          </p:nvPr>
        </p:nvSpPr>
        <p:spPr>
          <a:xfrm>
            <a:off x="457200" y="274638"/>
            <a:ext cx="8229600" cy="82550"/>
          </a:xfrm>
        </p:spPr>
        <p:txBody>
          <a:bodyPr rtlCol="0">
            <a:normAutofit fontScale="90000"/>
          </a:bodyPr>
          <a:lstStyle/>
          <a:p>
            <a:pPr fontAlgn="auto">
              <a:spcAft>
                <a:spcPts val="0"/>
              </a:spcAft>
              <a:defRPr/>
            </a:pPr>
            <a:endParaRPr lang="ru-RU" dirty="0"/>
          </a:p>
        </p:txBody>
      </p:sp>
      <p:sp>
        <p:nvSpPr>
          <p:cNvPr id="3" name="Содержимое 2"/>
          <p:cNvSpPr>
            <a:spLocks noGrp="1"/>
          </p:cNvSpPr>
          <p:nvPr>
            <p:ph idx="1"/>
          </p:nvPr>
        </p:nvSpPr>
        <p:spPr>
          <a:xfrm>
            <a:off x="500063" y="357188"/>
            <a:ext cx="8229600" cy="5554662"/>
          </a:xfrm>
        </p:spPr>
        <p:txBody>
          <a:bodyPr rtlCol="0">
            <a:normAutofit fontScale="77500" lnSpcReduction="20000"/>
          </a:bodyPr>
          <a:lstStyle/>
          <a:p>
            <a:pPr algn="just" fontAlgn="auto">
              <a:spcAft>
                <a:spcPts val="0"/>
              </a:spcAft>
              <a:buFont typeface="Arial" pitchFamily="34" charset="0"/>
              <a:buChar char="•"/>
              <a:defRPr/>
            </a:pPr>
            <a:r>
              <a:rPr lang="ru-RU" dirty="0" smtClean="0">
                <a:solidFill>
                  <a:srgbClr val="FF0000"/>
                </a:solidFill>
              </a:rPr>
              <a:t>Всего на территории Казахстана организовано 10 заповедников и 8 национальных природных парков. В стране принят закон «Об охране природы». В основном Законе Республики Казахстан, в Конституций есть статья, в которой говорится о том, что каждый гражданин нашей страны обязаны защищать природу. Действует красная книга Казахстана.</a:t>
            </a:r>
          </a:p>
          <a:p>
            <a:pPr algn="r" fontAlgn="auto">
              <a:spcAft>
                <a:spcPts val="0"/>
              </a:spcAft>
              <a:buFont typeface="Arial" pitchFamily="34" charset="0"/>
              <a:buChar char="•"/>
              <a:defRPr/>
            </a:pPr>
            <a:r>
              <a:rPr lang="ru-RU" dirty="0" smtClean="0">
                <a:solidFill>
                  <a:srgbClr val="FF0000"/>
                </a:solidFill>
              </a:rPr>
              <a:t> Исторически обнаружили Государственный закон об охране лесов царя Древнего Вавилона Хаммурапи. За 2 тыс. лет до нашей эры леса разбивались на участки и охранялись лесниками. Несколько столетий назад закон </a:t>
            </a:r>
            <a:r>
              <a:rPr lang="ru-RU" dirty="0" err="1" smtClean="0">
                <a:solidFill>
                  <a:srgbClr val="FF0000"/>
                </a:solidFill>
              </a:rPr>
              <a:t>Хубилая</a:t>
            </a:r>
            <a:r>
              <a:rPr lang="ru-RU" dirty="0" smtClean="0">
                <a:solidFill>
                  <a:srgbClr val="FF0000"/>
                </a:solidFill>
              </a:rPr>
              <a:t> в Монголии запрещал охоту на зверей и птиц в период размножения. А за 250 лет до н. э. закон индийского царя </a:t>
            </a:r>
            <a:r>
              <a:rPr lang="ru-RU" dirty="0" err="1" smtClean="0">
                <a:solidFill>
                  <a:srgbClr val="FF0000"/>
                </a:solidFill>
              </a:rPr>
              <a:t>Атоки</a:t>
            </a:r>
            <a:r>
              <a:rPr lang="ru-RU" dirty="0" smtClean="0">
                <a:solidFill>
                  <a:srgbClr val="FF0000"/>
                </a:solidFill>
              </a:rPr>
              <a:t> запрещал убивать зверят, не достигших 6-месячного возраста, и беременных самок, а также ряд зверей и птиц.</a:t>
            </a:r>
          </a:p>
          <a:p>
            <a:pPr fontAlgn="auto">
              <a:spcAft>
                <a:spcPts val="0"/>
              </a:spcAft>
              <a:buFont typeface="Arial" pitchFamily="34" charset="0"/>
              <a:buChar char="•"/>
              <a:defRPr/>
            </a:pPr>
            <a:endParaRPr lang="ru-RU" dirty="0"/>
          </a:p>
        </p:txBody>
      </p:sp>
      <p:pic>
        <p:nvPicPr>
          <p:cNvPr id="5" name="bi-kui.mp3">
            <a:hlinkClick r:id="" action="ppaction://media"/>
          </p:cNvPr>
          <p:cNvPicPr>
            <a:picLocks noRot="1" noChangeAspect="1"/>
          </p:cNvPicPr>
          <p:nvPr>
            <a:audioFile r:link="rId1"/>
          </p:nvPr>
        </p:nvPicPr>
        <p:blipFill>
          <a:blip r:embed="rId4"/>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7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2700000" scaled="1"/>
        </a:gradFill>
        <a:effectLst/>
      </p:bgPr>
    </p:bg>
    <p:spTree>
      <p:nvGrpSpPr>
        <p:cNvPr id="1" name=""/>
        <p:cNvGrpSpPr/>
        <p:nvPr/>
      </p:nvGrpSpPr>
      <p:grpSpPr>
        <a:xfrm>
          <a:off x="0" y="0"/>
          <a:ext cx="0" cy="0"/>
          <a:chOff x="0" y="0"/>
          <a:chExt cx="0" cy="0"/>
        </a:xfrm>
      </p:grpSpPr>
      <p:sp>
        <p:nvSpPr>
          <p:cNvPr id="43010" name="Заголовок 1"/>
          <p:cNvSpPr>
            <a:spLocks noGrp="1"/>
          </p:cNvSpPr>
          <p:nvPr>
            <p:ph type="title"/>
          </p:nvPr>
        </p:nvSpPr>
        <p:spPr/>
        <p:txBody>
          <a:bodyPr/>
          <a:lstStyle/>
          <a:p>
            <a:endParaRPr lang="ru-RU" smtClean="0"/>
          </a:p>
        </p:txBody>
      </p:sp>
      <p:pic>
        <p:nvPicPr>
          <p:cNvPr id="43011" name="Содержимое 3" descr="Медео"/>
          <p:cNvPicPr>
            <a:picLocks noGrp="1"/>
          </p:cNvPicPr>
          <p:nvPr>
            <p:ph idx="1"/>
          </p:nvPr>
        </p:nvPicPr>
        <p:blipFill>
          <a:blip r:embed="rId2"/>
          <a:srcRect/>
          <a:stretch>
            <a:fillRect/>
          </a:stretch>
        </p:blipFill>
        <p:spPr>
          <a:xfrm>
            <a:off x="3214688" y="357188"/>
            <a:ext cx="4071937" cy="3052762"/>
          </a:xfrm>
        </p:spPr>
      </p:pic>
      <p:pic>
        <p:nvPicPr>
          <p:cNvPr id="43012" name="Рисунок 4" descr="Медео"/>
          <p:cNvPicPr>
            <a:picLocks noChangeAspect="1" noChangeArrowheads="1"/>
          </p:cNvPicPr>
          <p:nvPr/>
        </p:nvPicPr>
        <p:blipFill>
          <a:blip r:embed="rId3"/>
          <a:srcRect/>
          <a:stretch>
            <a:fillRect/>
          </a:stretch>
        </p:blipFill>
        <p:spPr bwMode="auto">
          <a:xfrm>
            <a:off x="3500438" y="2857500"/>
            <a:ext cx="5334000" cy="3562350"/>
          </a:xfrm>
          <a:prstGeom prst="rect">
            <a:avLst/>
          </a:prstGeom>
          <a:noFill/>
          <a:ln w="9525">
            <a:noFill/>
            <a:miter lim="800000"/>
            <a:headEnd/>
            <a:tailEnd/>
          </a:ln>
        </p:spPr>
      </p:pic>
      <p:pic>
        <p:nvPicPr>
          <p:cNvPr id="43013" name="Рисунок 5" descr="Медео. Лестница восхождения"/>
          <p:cNvPicPr>
            <a:picLocks noChangeAspect="1" noChangeArrowheads="1"/>
          </p:cNvPicPr>
          <p:nvPr/>
        </p:nvPicPr>
        <p:blipFill>
          <a:blip r:embed="rId4"/>
          <a:srcRect/>
          <a:stretch>
            <a:fillRect/>
          </a:stretch>
        </p:blipFill>
        <p:spPr bwMode="auto">
          <a:xfrm>
            <a:off x="428625" y="2143125"/>
            <a:ext cx="3238500" cy="4176713"/>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96862"/>
          </a:xfrm>
        </p:spPr>
        <p:txBody>
          <a:bodyPr rtlCol="0">
            <a:normAutofit fontScale="90000"/>
          </a:bodyPr>
          <a:lstStyle/>
          <a:p>
            <a:pPr fontAlgn="auto">
              <a:spcAft>
                <a:spcPts val="0"/>
              </a:spcAft>
              <a:defRPr/>
            </a:pPr>
            <a:endParaRPr lang="ru-RU" dirty="0"/>
          </a:p>
        </p:txBody>
      </p:sp>
      <p:sp>
        <p:nvSpPr>
          <p:cNvPr id="3" name="Содержимое 2"/>
          <p:cNvSpPr>
            <a:spLocks noGrp="1"/>
          </p:cNvSpPr>
          <p:nvPr>
            <p:ph idx="1"/>
          </p:nvPr>
        </p:nvSpPr>
        <p:spPr>
          <a:xfrm>
            <a:off x="3143250" y="714375"/>
            <a:ext cx="5543550" cy="5857875"/>
          </a:xfrm>
        </p:spPr>
        <p:txBody>
          <a:bodyPr rtlCol="0">
            <a:normAutofit fontScale="92500" lnSpcReduction="10000"/>
          </a:bodyPr>
          <a:lstStyle/>
          <a:p>
            <a:pPr algn="just" fontAlgn="auto">
              <a:spcAft>
                <a:spcPts val="0"/>
              </a:spcAft>
              <a:buFont typeface="Arial" pitchFamily="34" charset="0"/>
              <a:buChar char="•"/>
              <a:defRPr/>
            </a:pPr>
            <a:r>
              <a:rPr lang="ru-RU" dirty="0" smtClean="0"/>
              <a:t>Историки утверждают, что урочище «Медео» названо по имени жившего здесь доброго и справедливого бая. Урочище расположено в долине реки Малая </a:t>
            </a:r>
            <a:r>
              <a:rPr lang="ru-RU" dirty="0" err="1" smtClean="0"/>
              <a:t>Алматинка</a:t>
            </a:r>
            <a:r>
              <a:rPr lang="ru-RU" dirty="0" smtClean="0"/>
              <a:t> на высоте 1520 -1750 метров над уровнем моря. Средняя температура воздуха здесь в январе минус 4 градуса. В июле плюс 18 градусов С, здесь светит почти 1600 часов в год.</a:t>
            </a:r>
            <a:endParaRPr lang="ru-RU" dirty="0"/>
          </a:p>
        </p:txBody>
      </p:sp>
      <p:pic>
        <p:nvPicPr>
          <p:cNvPr id="44036" name="Рисунок 3" descr="medeo_old">
            <a:hlinkClick r:id="rId2"/>
          </p:cNvPr>
          <p:cNvPicPr>
            <a:picLocks noChangeAspect="1" noChangeArrowheads="1"/>
          </p:cNvPicPr>
          <p:nvPr/>
        </p:nvPicPr>
        <p:blipFill>
          <a:blip r:embed="rId3"/>
          <a:srcRect/>
          <a:stretch>
            <a:fillRect/>
          </a:stretch>
        </p:blipFill>
        <p:spPr bwMode="auto">
          <a:xfrm>
            <a:off x="285750" y="928688"/>
            <a:ext cx="3143250" cy="4143375"/>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45058" name="Заголовок 1"/>
          <p:cNvSpPr>
            <a:spLocks noGrp="1"/>
          </p:cNvSpPr>
          <p:nvPr>
            <p:ph type="title"/>
          </p:nvPr>
        </p:nvSpPr>
        <p:spPr>
          <a:xfrm>
            <a:off x="357188" y="0"/>
            <a:ext cx="8229600" cy="1500188"/>
          </a:xfrm>
        </p:spPr>
        <p:txBody>
          <a:bodyPr/>
          <a:lstStyle/>
          <a:p>
            <a:pPr algn="r"/>
            <a:r>
              <a:rPr lang="ru-RU" b="1" smtClean="0">
                <a:solidFill>
                  <a:srgbClr val="0070C0"/>
                </a:solidFill>
              </a:rPr>
              <a:t>Озера Куль-Сей (Кольсай)</a:t>
            </a:r>
            <a:endParaRPr lang="ru-RU" smtClean="0">
              <a:solidFill>
                <a:srgbClr val="0070C0"/>
              </a:solidFill>
            </a:endParaRPr>
          </a:p>
        </p:txBody>
      </p:sp>
      <p:sp>
        <p:nvSpPr>
          <p:cNvPr id="3" name="Содержимое 2"/>
          <p:cNvSpPr>
            <a:spLocks noGrp="1"/>
          </p:cNvSpPr>
          <p:nvPr>
            <p:ph idx="1"/>
          </p:nvPr>
        </p:nvSpPr>
        <p:spPr>
          <a:xfrm>
            <a:off x="2857500" y="1600200"/>
            <a:ext cx="5829300" cy="4525963"/>
          </a:xfrm>
        </p:spPr>
        <p:txBody>
          <a:bodyPr rtlCol="0">
            <a:normAutofit fontScale="92500" lnSpcReduction="20000"/>
          </a:bodyPr>
          <a:lstStyle/>
          <a:p>
            <a:pPr algn="just" fontAlgn="auto">
              <a:spcAft>
                <a:spcPts val="0"/>
              </a:spcAft>
              <a:buFont typeface="Arial" pitchFamily="34" charset="0"/>
              <a:buNone/>
              <a:defRPr/>
            </a:pPr>
            <a:r>
              <a:rPr lang="ru-RU" dirty="0" smtClean="0"/>
              <a:t>— эти три довольно зеленых озера, поражающие своей красотой и наполненные чистой ледниковой водой, лежат среди крутых лесных предгорий </a:t>
            </a:r>
            <a:r>
              <a:rPr lang="ru-RU" dirty="0" err="1" smtClean="0"/>
              <a:t>Кенгей-Алатау</a:t>
            </a:r>
            <a:r>
              <a:rPr lang="ru-RU" dirty="0" smtClean="0"/>
              <a:t>. Озера образованы рекой </a:t>
            </a:r>
            <a:r>
              <a:rPr lang="ru-RU" dirty="0" err="1" smtClean="0"/>
              <a:t>Куль-Сей</a:t>
            </a:r>
            <a:r>
              <a:rPr lang="ru-RU" dirty="0" smtClean="0"/>
              <a:t> (</a:t>
            </a:r>
            <a:r>
              <a:rPr lang="ru-RU" dirty="0" err="1" smtClean="0"/>
              <a:t>Кольсай</a:t>
            </a:r>
            <a:r>
              <a:rPr lang="ru-RU" dirty="0" smtClean="0"/>
              <a:t>) на высоте около 2000 метров. Здесь отличный кемпинг и превосходные условия для активного отдыха и лова форели. </a:t>
            </a:r>
          </a:p>
          <a:p>
            <a:pPr fontAlgn="auto">
              <a:spcAft>
                <a:spcPts val="0"/>
              </a:spcAft>
              <a:buFont typeface="Arial" pitchFamily="34" charset="0"/>
              <a:buChar char="•"/>
              <a:defRPr/>
            </a:pPr>
            <a:endParaRPr lang="ru-RU" dirty="0"/>
          </a:p>
        </p:txBody>
      </p:sp>
      <p:pic>
        <p:nvPicPr>
          <p:cNvPr id="45060" name="Рисунок 3" descr="На лазурном Жасыбае.">
            <a:hlinkClick r:id="rId2"/>
          </p:cNvPr>
          <p:cNvPicPr>
            <a:picLocks noChangeAspect="1" noChangeArrowheads="1"/>
          </p:cNvPicPr>
          <p:nvPr/>
        </p:nvPicPr>
        <p:blipFill>
          <a:blip r:embed="rId3"/>
          <a:srcRect/>
          <a:stretch>
            <a:fillRect/>
          </a:stretch>
        </p:blipFill>
        <p:spPr bwMode="auto">
          <a:xfrm>
            <a:off x="285750" y="2000250"/>
            <a:ext cx="2786063" cy="2000250"/>
          </a:xfrm>
          <a:prstGeom prst="rect">
            <a:avLst/>
          </a:prstGeom>
          <a:noFill/>
          <a:ln w="9525">
            <a:noFill/>
            <a:miter lim="800000"/>
            <a:headEnd/>
            <a:tailEnd/>
          </a:ln>
        </p:spPr>
      </p:pic>
      <p:pic>
        <p:nvPicPr>
          <p:cNvPr id="45061" name="Рисунок 4" descr="Озеро Жасыбай.">
            <a:hlinkClick r:id="rId4"/>
          </p:cNvPr>
          <p:cNvPicPr>
            <a:picLocks noChangeAspect="1" noChangeArrowheads="1"/>
          </p:cNvPicPr>
          <p:nvPr/>
        </p:nvPicPr>
        <p:blipFill>
          <a:blip r:embed="rId5"/>
          <a:srcRect/>
          <a:stretch>
            <a:fillRect/>
          </a:stretch>
        </p:blipFill>
        <p:spPr bwMode="auto">
          <a:xfrm>
            <a:off x="285750" y="357188"/>
            <a:ext cx="2143125" cy="1571625"/>
          </a:xfrm>
          <a:prstGeom prst="rect">
            <a:avLst/>
          </a:prstGeom>
          <a:noFill/>
          <a:ln w="9525">
            <a:noFill/>
            <a:miter lim="800000"/>
            <a:headEnd/>
            <a:tailEnd/>
          </a:ln>
        </p:spPr>
      </p:pic>
      <p:pic>
        <p:nvPicPr>
          <p:cNvPr id="45062" name="Рисунок 5" descr="Озеро Каинды">
            <a:hlinkClick r:id="rId6"/>
          </p:cNvPr>
          <p:cNvPicPr>
            <a:picLocks noChangeAspect="1" noChangeArrowheads="1"/>
          </p:cNvPicPr>
          <p:nvPr/>
        </p:nvPicPr>
        <p:blipFill>
          <a:blip r:embed="rId7"/>
          <a:srcRect/>
          <a:stretch>
            <a:fillRect/>
          </a:stretch>
        </p:blipFill>
        <p:spPr bwMode="auto">
          <a:xfrm>
            <a:off x="285750" y="4214813"/>
            <a:ext cx="2857500" cy="2071687"/>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89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11175"/>
          </a:xfrm>
        </p:spPr>
        <p:txBody>
          <a:bodyPr rtlCol="0">
            <a:normAutofit fontScale="90000"/>
          </a:bodyPr>
          <a:lstStyle/>
          <a:p>
            <a:pPr fontAlgn="auto">
              <a:spcAft>
                <a:spcPts val="0"/>
              </a:spcAft>
              <a:defRPr/>
            </a:pPr>
            <a:endParaRPr lang="ru-RU" dirty="0"/>
          </a:p>
        </p:txBody>
      </p:sp>
      <p:sp>
        <p:nvSpPr>
          <p:cNvPr id="46083" name="Содержимое 2"/>
          <p:cNvSpPr>
            <a:spLocks noGrp="1"/>
          </p:cNvSpPr>
          <p:nvPr>
            <p:ph idx="1"/>
          </p:nvPr>
        </p:nvSpPr>
        <p:spPr>
          <a:xfrm>
            <a:off x="457200" y="357188"/>
            <a:ext cx="6043613" cy="6072187"/>
          </a:xfrm>
        </p:spPr>
        <p:txBody>
          <a:bodyPr/>
          <a:lstStyle/>
          <a:p>
            <a:r>
              <a:rPr lang="ru-RU" smtClean="0"/>
              <a:t>Три удивительных по красоте озера раскинулись каскадом в горном ущелье хребта Алатау, на юго-востоке Казахстана. Это Колсай (в переводе с казахского «озеро в ущелье») – место, которое сразу очаровывает своим шармом любого путешественника, проделавшего длинный путь по сухим казахским степям</a:t>
            </a:r>
          </a:p>
        </p:txBody>
      </p:sp>
      <p:pic>
        <p:nvPicPr>
          <p:cNvPr id="46084" name="Рисунок 3" descr="Озёра Колсай, Казахстан"/>
          <p:cNvPicPr>
            <a:picLocks noChangeAspect="1" noChangeArrowheads="1"/>
          </p:cNvPicPr>
          <p:nvPr/>
        </p:nvPicPr>
        <p:blipFill>
          <a:blip r:embed="rId2"/>
          <a:srcRect/>
          <a:stretch>
            <a:fillRect/>
          </a:stretch>
        </p:blipFill>
        <p:spPr bwMode="auto">
          <a:xfrm>
            <a:off x="6000750" y="1785938"/>
            <a:ext cx="2700338" cy="2357437"/>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7106" name="Заголовок 1"/>
          <p:cNvSpPr>
            <a:spLocks noGrp="1"/>
          </p:cNvSpPr>
          <p:nvPr>
            <p:ph type="title"/>
          </p:nvPr>
        </p:nvSpPr>
        <p:spPr/>
        <p:txBody>
          <a:bodyPr/>
          <a:lstStyle/>
          <a:p>
            <a:pPr algn="r"/>
            <a:r>
              <a:rPr lang="ru-RU" b="1" smtClean="0">
                <a:solidFill>
                  <a:srgbClr val="0070C0"/>
                </a:solidFill>
              </a:rPr>
              <a:t>Озеро Балхаш</a:t>
            </a:r>
            <a:endParaRPr lang="ru-RU" smtClean="0">
              <a:solidFill>
                <a:srgbClr val="0070C0"/>
              </a:solidFill>
            </a:endParaRPr>
          </a:p>
        </p:txBody>
      </p:sp>
      <p:sp>
        <p:nvSpPr>
          <p:cNvPr id="3" name="Содержимое 2"/>
          <p:cNvSpPr>
            <a:spLocks noGrp="1"/>
          </p:cNvSpPr>
          <p:nvPr>
            <p:ph idx="1"/>
          </p:nvPr>
        </p:nvSpPr>
        <p:spPr>
          <a:xfrm>
            <a:off x="2786063" y="1143000"/>
            <a:ext cx="5900737" cy="5715000"/>
          </a:xfrm>
        </p:spPr>
        <p:txBody>
          <a:bodyPr rtlCol="0">
            <a:normAutofit fontScale="85000" lnSpcReduction="20000"/>
          </a:bodyPr>
          <a:lstStyle/>
          <a:p>
            <a:pPr algn="just" fontAlgn="auto">
              <a:spcAft>
                <a:spcPts val="0"/>
              </a:spcAft>
              <a:buFont typeface="Arial" pitchFamily="34" charset="0"/>
              <a:buNone/>
              <a:defRPr/>
            </a:pPr>
            <a:r>
              <a:rPr lang="ru-RU" dirty="0" smtClean="0"/>
              <a:t> лежит на востоке страны, – уникальное природное образование. Оно огромно по площади, но очень мелко, его восточная половина имеет соленую воду, а западная часть –пресную. Озеро Балхаш имеет свой собственный символ – это белые лебеди. Их грация и красота заставит отвлечься от всего и засмотреться на них хотя бы на миг. Но природа Балхаша подвержена экологическим катаклизмам, из-за чего многие представители фауны и флоры встречаются здесь всё реже. Пеликанов на озере Балхаш  много. </a:t>
            </a:r>
            <a:endParaRPr lang="ru-RU" dirty="0"/>
          </a:p>
        </p:txBody>
      </p:sp>
      <p:pic>
        <p:nvPicPr>
          <p:cNvPr id="7" name="Рисунок 6" descr="http://mtdata.ru/u23/photo3397/20501554440-0/original.jpg"/>
          <p:cNvPicPr>
            <a:picLocks noChangeAspect="1" noChangeArrowheads="1"/>
          </p:cNvPicPr>
          <p:nvPr/>
        </p:nvPicPr>
        <p:blipFill>
          <a:blip r:embed="rId3"/>
          <a:srcRect/>
          <a:stretch>
            <a:fillRect/>
          </a:stretch>
        </p:blipFill>
        <p:spPr bwMode="auto">
          <a:xfrm>
            <a:off x="0" y="285750"/>
            <a:ext cx="2928938" cy="1928813"/>
          </a:xfrm>
          <a:prstGeom prst="rect">
            <a:avLst/>
          </a:prstGeom>
          <a:noFill/>
          <a:ln w="9525">
            <a:noFill/>
            <a:miter lim="800000"/>
            <a:headEnd/>
            <a:tailEnd/>
          </a:ln>
          <a:effectLst>
            <a:outerShdw dist="139700" dir="2700000" algn="tl" rotWithShape="0">
              <a:srgbClr val="333333">
                <a:alpha val="64999"/>
              </a:srgbClr>
            </a:outerShdw>
          </a:effectLst>
        </p:spPr>
      </p:pic>
      <p:pic>
        <p:nvPicPr>
          <p:cNvPr id="47109" name="Рисунок 8" descr="http://mtdata.ru/u23/photoBB47/20947700138-0/original.jpg"/>
          <p:cNvPicPr>
            <a:picLocks noChangeAspect="1" noChangeArrowheads="1"/>
          </p:cNvPicPr>
          <p:nvPr/>
        </p:nvPicPr>
        <p:blipFill>
          <a:blip r:embed="rId4"/>
          <a:srcRect/>
          <a:stretch>
            <a:fillRect/>
          </a:stretch>
        </p:blipFill>
        <p:spPr bwMode="auto">
          <a:xfrm>
            <a:off x="357188" y="2428875"/>
            <a:ext cx="2500312" cy="2038350"/>
          </a:xfrm>
          <a:prstGeom prst="rect">
            <a:avLst/>
          </a:prstGeom>
          <a:noFill/>
          <a:ln w="9525">
            <a:noFill/>
            <a:miter lim="800000"/>
            <a:headEnd/>
            <a:tailEnd/>
          </a:ln>
        </p:spPr>
      </p:pic>
      <p:pic>
        <p:nvPicPr>
          <p:cNvPr id="47110" name="Рисунок 9" descr="http://mtdata.ru/u23/photo6F82/20839991534-0/original.jpg"/>
          <p:cNvPicPr>
            <a:picLocks noChangeAspect="1" noChangeArrowheads="1"/>
          </p:cNvPicPr>
          <p:nvPr/>
        </p:nvPicPr>
        <p:blipFill>
          <a:blip r:embed="rId5"/>
          <a:srcRect/>
          <a:stretch>
            <a:fillRect/>
          </a:stretch>
        </p:blipFill>
        <p:spPr bwMode="auto">
          <a:xfrm>
            <a:off x="285750" y="4500563"/>
            <a:ext cx="3000375" cy="2071687"/>
          </a:xfrm>
          <a:prstGeom prst="rect">
            <a:avLst/>
          </a:prstGeom>
          <a:noFill/>
          <a:ln w="9525">
            <a:noFill/>
            <a:miter lim="800000"/>
            <a:headEnd/>
            <a:tailEnd/>
          </a:ln>
        </p:spPr>
      </p:pic>
      <p:pic>
        <p:nvPicPr>
          <p:cNvPr id="8" name="bi-kui.mp3">
            <a:hlinkClick r:id="" action="ppaction://media"/>
          </p:cNvPr>
          <p:cNvPicPr>
            <a:picLocks noRot="1" noChangeAspect="1"/>
          </p:cNvPicPr>
          <p:nvPr>
            <a:audioFile r:link="rId1"/>
          </p:nvPr>
        </p:nvPicPr>
        <p:blipFill>
          <a:blip r:embed="rId6"/>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72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8900000" scaled="1"/>
        </a:gradFill>
        <a:effectLst/>
      </p:bgPr>
    </p:bg>
    <p:spTree>
      <p:nvGrpSpPr>
        <p:cNvPr id="1" name=""/>
        <p:cNvGrpSpPr/>
        <p:nvPr/>
      </p:nvGrpSpPr>
      <p:grpSpPr>
        <a:xfrm>
          <a:off x="0" y="0"/>
          <a:ext cx="0" cy="0"/>
          <a:chOff x="0" y="0"/>
          <a:chExt cx="0" cy="0"/>
        </a:xfrm>
      </p:grpSpPr>
      <p:sp>
        <p:nvSpPr>
          <p:cNvPr id="48130" name="Заголовок 1"/>
          <p:cNvSpPr>
            <a:spLocks noGrp="1"/>
          </p:cNvSpPr>
          <p:nvPr>
            <p:ph type="title"/>
          </p:nvPr>
        </p:nvSpPr>
        <p:spPr/>
        <p:txBody>
          <a:bodyPr/>
          <a:lstStyle/>
          <a:p>
            <a:endParaRPr lang="ru-RU" smtClean="0"/>
          </a:p>
        </p:txBody>
      </p:sp>
      <p:sp>
        <p:nvSpPr>
          <p:cNvPr id="48131" name="Содержимое 2"/>
          <p:cNvSpPr>
            <a:spLocks noGrp="1"/>
          </p:cNvSpPr>
          <p:nvPr>
            <p:ph idx="1"/>
          </p:nvPr>
        </p:nvSpPr>
        <p:spPr/>
        <p:txBody>
          <a:bodyPr/>
          <a:lstStyle/>
          <a:p>
            <a:r>
              <a:rPr lang="ru-RU" smtClean="0"/>
              <a:t>Аральское море – исчезающий водоем на территориях Узбекистана и Казахстана. Техногенная катастрофа вызвана бездумным использованием природных ресурсов. На протяжении последних десятилетий люди фактически уничтожили водоем.</a:t>
            </a:r>
          </a:p>
          <a:p>
            <a:endParaRPr lang="ru-RU" smtClean="0"/>
          </a:p>
        </p:txBody>
      </p:sp>
      <p:pic>
        <p:nvPicPr>
          <p:cNvPr id="48132" name="Рисунок 3" descr="Кладбище кораблей"/>
          <p:cNvPicPr>
            <a:picLocks noChangeAspect="1" noChangeArrowheads="1"/>
          </p:cNvPicPr>
          <p:nvPr/>
        </p:nvPicPr>
        <p:blipFill>
          <a:blip r:embed="rId2"/>
          <a:srcRect/>
          <a:stretch>
            <a:fillRect/>
          </a:stretch>
        </p:blipFill>
        <p:spPr bwMode="auto">
          <a:xfrm>
            <a:off x="6072188" y="4357688"/>
            <a:ext cx="2667000" cy="201295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3500000" scaled="1"/>
        </a:gradFill>
        <a:effectLst/>
      </p:bgPr>
    </p:bg>
    <p:spTree>
      <p:nvGrpSpPr>
        <p:cNvPr id="1" name=""/>
        <p:cNvGrpSpPr/>
        <p:nvPr/>
      </p:nvGrpSpPr>
      <p:grpSpPr>
        <a:xfrm>
          <a:off x="0" y="0"/>
          <a:ext cx="0" cy="0"/>
          <a:chOff x="0" y="0"/>
          <a:chExt cx="0" cy="0"/>
        </a:xfrm>
      </p:grpSpPr>
      <p:sp>
        <p:nvSpPr>
          <p:cNvPr id="49154" name="Заголовок 1"/>
          <p:cNvSpPr>
            <a:spLocks noGrp="1"/>
          </p:cNvSpPr>
          <p:nvPr>
            <p:ph type="title"/>
          </p:nvPr>
        </p:nvSpPr>
        <p:spPr/>
        <p:txBody>
          <a:bodyPr/>
          <a:lstStyle/>
          <a:p>
            <a:r>
              <a:rPr lang="ru-RU" b="1" smtClean="0">
                <a:solidFill>
                  <a:srgbClr val="0070C0"/>
                </a:solidFill>
              </a:rPr>
              <a:t>Бурабай (Боровое)</a:t>
            </a:r>
            <a:endParaRPr lang="ru-RU" smtClean="0">
              <a:solidFill>
                <a:srgbClr val="0070C0"/>
              </a:solidFill>
            </a:endParaRPr>
          </a:p>
        </p:txBody>
      </p:sp>
      <p:sp>
        <p:nvSpPr>
          <p:cNvPr id="3" name="Содержимое 2"/>
          <p:cNvSpPr>
            <a:spLocks noGrp="1"/>
          </p:cNvSpPr>
          <p:nvPr>
            <p:ph idx="1"/>
          </p:nvPr>
        </p:nvSpPr>
        <p:spPr>
          <a:xfrm>
            <a:off x="2857500" y="1214438"/>
            <a:ext cx="5829300" cy="5357812"/>
          </a:xfrm>
        </p:spPr>
        <p:txBody>
          <a:bodyPr rtlCol="0">
            <a:normAutofit fontScale="77500" lnSpcReduction="20000"/>
          </a:bodyPr>
          <a:lstStyle/>
          <a:p>
            <a:pPr algn="just" fontAlgn="auto">
              <a:spcAft>
                <a:spcPts val="0"/>
              </a:spcAft>
              <a:buFont typeface="Arial" pitchFamily="34" charset="0"/>
              <a:buChar char="•"/>
              <a:defRPr/>
            </a:pPr>
            <a:r>
              <a:rPr lang="ru-RU" dirty="0" smtClean="0"/>
              <a:t> </a:t>
            </a:r>
            <a:r>
              <a:rPr lang="ru-RU" sz="3400" dirty="0" smtClean="0"/>
              <a:t>озеро на территории </a:t>
            </a:r>
            <a:r>
              <a:rPr lang="ru-RU" sz="3400" dirty="0" err="1" smtClean="0"/>
              <a:t>Кокшетауской</a:t>
            </a:r>
            <a:r>
              <a:rPr lang="ru-RU" sz="3400" dirty="0" smtClean="0"/>
              <a:t> области. Вода в озере прозрачная, дно просматривается даже на самой большой глубине (7 метров). Над поверхностью воды возвышается скалистый остров «</a:t>
            </a:r>
            <a:r>
              <a:rPr lang="ru-RU" sz="3400" dirty="0" err="1" smtClean="0"/>
              <a:t>Жумбактас</a:t>
            </a:r>
            <a:r>
              <a:rPr lang="ru-RU" sz="3400" dirty="0" smtClean="0"/>
              <a:t>», достигающий двадцатиметровой высоты. Побережье поросло сосновым и березовым лесом. Сочетание гор, хвойного леса и озер создает в урочище особые климатические условия. Здесь находится </a:t>
            </a:r>
            <a:r>
              <a:rPr lang="ru-RU" sz="3400" dirty="0" err="1" smtClean="0"/>
              <a:t>климато</a:t>
            </a:r>
            <a:r>
              <a:rPr lang="ru-RU" sz="3400" dirty="0" smtClean="0"/>
              <a:t>- кумысолечебный курортный комплекс. Имеются лечебные грязи, источники минеральных вод</a:t>
            </a:r>
            <a:endParaRPr lang="ru-RU" sz="3400" dirty="0"/>
          </a:p>
        </p:txBody>
      </p:sp>
      <p:pic>
        <p:nvPicPr>
          <p:cNvPr id="49156" name="Рисунок 3" descr="Бурабай - Государственный Национальный Природный Парк">
            <a:hlinkClick r:id="rId2"/>
          </p:cNvPr>
          <p:cNvPicPr>
            <a:picLocks noChangeAspect="1" noChangeArrowheads="1"/>
          </p:cNvPicPr>
          <p:nvPr/>
        </p:nvPicPr>
        <p:blipFill>
          <a:blip r:embed="rId3"/>
          <a:srcRect/>
          <a:stretch>
            <a:fillRect/>
          </a:stretch>
        </p:blipFill>
        <p:spPr bwMode="auto">
          <a:xfrm>
            <a:off x="357188" y="1357313"/>
            <a:ext cx="2643187" cy="3929062"/>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3500000" scaled="1"/>
        </a:gradFill>
        <a:effectLst/>
      </p:bgPr>
    </p:bg>
    <p:spTree>
      <p:nvGrpSpPr>
        <p:cNvPr id="1" name=""/>
        <p:cNvGrpSpPr/>
        <p:nvPr/>
      </p:nvGrpSpPr>
      <p:grpSpPr>
        <a:xfrm>
          <a:off x="0" y="0"/>
          <a:ext cx="0" cy="0"/>
          <a:chOff x="0" y="0"/>
          <a:chExt cx="0" cy="0"/>
        </a:xfrm>
      </p:grpSpPr>
      <p:sp>
        <p:nvSpPr>
          <p:cNvPr id="50178" name="Заголовок 1"/>
          <p:cNvSpPr>
            <a:spLocks noGrp="1"/>
          </p:cNvSpPr>
          <p:nvPr>
            <p:ph type="title"/>
          </p:nvPr>
        </p:nvSpPr>
        <p:spPr/>
        <p:txBody>
          <a:bodyPr/>
          <a:lstStyle/>
          <a:p>
            <a:endParaRPr lang="ru-RU" smtClean="0"/>
          </a:p>
        </p:txBody>
      </p:sp>
      <p:sp>
        <p:nvSpPr>
          <p:cNvPr id="3" name="Содержимое 2"/>
          <p:cNvSpPr>
            <a:spLocks noGrp="1"/>
          </p:cNvSpPr>
          <p:nvPr>
            <p:ph idx="1"/>
          </p:nvPr>
        </p:nvSpPr>
        <p:spPr>
          <a:xfrm>
            <a:off x="2357438" y="2857500"/>
            <a:ext cx="6472237" cy="3500438"/>
          </a:xfrm>
        </p:spPr>
        <p:txBody>
          <a:bodyPr rtlCol="0">
            <a:normAutofit fontScale="92500" lnSpcReduction="20000"/>
          </a:bodyPr>
          <a:lstStyle/>
          <a:p>
            <a:pPr fontAlgn="auto">
              <a:spcAft>
                <a:spcPts val="0"/>
              </a:spcAft>
              <a:buFont typeface="Arial" pitchFamily="34" charset="0"/>
              <a:buChar char="•"/>
              <a:defRPr/>
            </a:pPr>
            <a:r>
              <a:rPr lang="ru-RU" dirty="0" smtClean="0"/>
              <a:t>Боровое - «Казахстанская Швейцария», «жемчужина Казахстана» -  главной частью которого является озеро Боровое. Это не просто курорт, где сами жители Казахстана и иностранные гости могут приятно отдохнуть и восстановить силы после тяжелого трудового года</a:t>
            </a:r>
            <a:endParaRPr lang="ru-RU" dirty="0"/>
          </a:p>
        </p:txBody>
      </p:sp>
      <p:pic>
        <p:nvPicPr>
          <p:cNvPr id="50180" name="Рисунок 3" descr="Достопримечательности Борового"/>
          <p:cNvPicPr>
            <a:picLocks noChangeAspect="1" noChangeArrowheads="1"/>
          </p:cNvPicPr>
          <p:nvPr/>
        </p:nvPicPr>
        <p:blipFill>
          <a:blip r:embed="rId2"/>
          <a:srcRect/>
          <a:stretch>
            <a:fillRect/>
          </a:stretch>
        </p:blipFill>
        <p:spPr bwMode="auto">
          <a:xfrm>
            <a:off x="0" y="285750"/>
            <a:ext cx="2786063" cy="2500313"/>
          </a:xfrm>
          <a:prstGeom prst="rect">
            <a:avLst/>
          </a:prstGeom>
          <a:noFill/>
          <a:ln w="9525">
            <a:noFill/>
            <a:miter lim="800000"/>
            <a:headEnd/>
            <a:tailEnd/>
          </a:ln>
        </p:spPr>
      </p:pic>
      <p:pic>
        <p:nvPicPr>
          <p:cNvPr id="5" name="Рисунок 4" descr="Жемчужина Казахстана - курорт Боровое"/>
          <p:cNvPicPr/>
          <p:nvPr/>
        </p:nvPicPr>
        <p:blipFill>
          <a:blip r:embed="rId3"/>
          <a:srcRect/>
          <a:stretch>
            <a:fillRect/>
          </a:stretch>
        </p:blipFill>
        <p:spPr bwMode="auto">
          <a:xfrm>
            <a:off x="3000375" y="357188"/>
            <a:ext cx="2786063" cy="2357437"/>
          </a:xfrm>
          <a:prstGeom prst="rect">
            <a:avLst/>
          </a:prstGeom>
          <a:ln w="57150" cap="sq">
            <a:solidFill>
              <a:srgbClr val="FFC000"/>
            </a:solidFill>
            <a:prstDash val="solid"/>
            <a:miter lim="800000"/>
          </a:ln>
          <a:effectLst>
            <a:outerShdw blurRad="50800" dist="38100" dir="2700000" algn="tl" rotWithShape="0">
              <a:srgbClr val="000000">
                <a:alpha val="43000"/>
              </a:srgbClr>
            </a:outerShdw>
          </a:effectLst>
        </p:spPr>
      </p:pic>
      <p:pic>
        <p:nvPicPr>
          <p:cNvPr id="6" name="Рисунок 5" descr="Жемчужина Казахстана - курорт Боровое"/>
          <p:cNvPicPr/>
          <p:nvPr/>
        </p:nvPicPr>
        <p:blipFill>
          <a:blip r:embed="rId4"/>
          <a:srcRect/>
          <a:stretch>
            <a:fillRect/>
          </a:stretch>
        </p:blipFill>
        <p:spPr bwMode="auto">
          <a:xfrm>
            <a:off x="6072188" y="428625"/>
            <a:ext cx="2714625" cy="2286000"/>
          </a:xfrm>
          <a:prstGeom prst="rect">
            <a:avLst/>
          </a:prstGeom>
          <a:ln w="57150" cap="sq">
            <a:solidFill>
              <a:srgbClr val="FFC000"/>
            </a:solidFill>
            <a:prstDash val="solid"/>
            <a:miter lim="800000"/>
          </a:ln>
          <a:effectLst>
            <a:outerShdw blurRad="50800" dist="38100" dir="2700000" algn="tl" rotWithShape="0">
              <a:srgbClr val="000000">
                <a:alpha val="43000"/>
              </a:srgbClr>
            </a:outerShdw>
          </a:effectLst>
        </p:spPr>
      </p:pic>
      <p:pic>
        <p:nvPicPr>
          <p:cNvPr id="50183" name="Рисунок 6" descr="Жемчужина Казахстана - курорт Боровое"/>
          <p:cNvPicPr>
            <a:picLocks noChangeAspect="1" noChangeArrowheads="1"/>
          </p:cNvPicPr>
          <p:nvPr/>
        </p:nvPicPr>
        <p:blipFill>
          <a:blip r:embed="rId5"/>
          <a:srcRect/>
          <a:stretch>
            <a:fillRect/>
          </a:stretch>
        </p:blipFill>
        <p:spPr bwMode="auto">
          <a:xfrm>
            <a:off x="285750" y="3143250"/>
            <a:ext cx="2357438" cy="3286125"/>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51202" name="Заголовок 1"/>
          <p:cNvSpPr>
            <a:spLocks noGrp="1"/>
          </p:cNvSpPr>
          <p:nvPr>
            <p:ph type="title"/>
          </p:nvPr>
        </p:nvSpPr>
        <p:spPr>
          <a:xfrm>
            <a:off x="457200" y="0"/>
            <a:ext cx="8229600" cy="1143000"/>
          </a:xfrm>
        </p:spPr>
        <p:txBody>
          <a:bodyPr/>
          <a:lstStyle/>
          <a:p>
            <a:pPr algn="r"/>
            <a:r>
              <a:rPr lang="ru-RU" b="1" smtClean="0">
                <a:solidFill>
                  <a:srgbClr val="FFC000"/>
                </a:solidFill>
              </a:rPr>
              <a:t>Поющий бархан</a:t>
            </a:r>
            <a:endParaRPr lang="ru-RU" smtClean="0">
              <a:solidFill>
                <a:srgbClr val="FFC000"/>
              </a:solidFill>
            </a:endParaRPr>
          </a:p>
        </p:txBody>
      </p:sp>
      <p:sp>
        <p:nvSpPr>
          <p:cNvPr id="51203" name="Содержимое 2"/>
          <p:cNvSpPr>
            <a:spLocks noGrp="1"/>
          </p:cNvSpPr>
          <p:nvPr>
            <p:ph idx="1"/>
          </p:nvPr>
        </p:nvSpPr>
        <p:spPr>
          <a:xfrm>
            <a:off x="3643313" y="714375"/>
            <a:ext cx="5043487" cy="5857875"/>
          </a:xfrm>
        </p:spPr>
        <p:txBody>
          <a:bodyPr/>
          <a:lstStyle/>
          <a:p>
            <a:pPr algn="just"/>
            <a:r>
              <a:rPr lang="ru-RU" sz="2400" smtClean="0"/>
              <a:t>На берегу Или находится удивительный памятник природы – </a:t>
            </a:r>
            <a:r>
              <a:rPr lang="ru-RU" sz="2400" b="1" smtClean="0"/>
              <a:t>Поющий бархан</a:t>
            </a:r>
            <a:r>
              <a:rPr lang="ru-RU" sz="2400" smtClean="0"/>
              <a:t>. Он расположен между двух небольших горных гряд – Большим и Малым Калканами. Роза ветров в этом месте способствует тому, что песок, образующий бархан, все время находится на одном месте, никуда не перемещаясь, и имеет свойство во время ветра издавать своеобразный гудящий звук такой силы, что это "пение" слышно за несколько километров</a:t>
            </a:r>
          </a:p>
        </p:txBody>
      </p:sp>
      <p:pic>
        <p:nvPicPr>
          <p:cNvPr id="51204" name="Рисунок 3" descr="В долине &amp;quot;Шахмат-Тас&amp;quot;">
            <a:hlinkClick r:id="rId2"/>
          </p:cNvPr>
          <p:cNvPicPr>
            <a:picLocks noChangeAspect="1" noChangeArrowheads="1"/>
          </p:cNvPicPr>
          <p:nvPr/>
        </p:nvPicPr>
        <p:blipFill>
          <a:blip r:embed="rId3"/>
          <a:srcRect/>
          <a:stretch>
            <a:fillRect/>
          </a:stretch>
        </p:blipFill>
        <p:spPr bwMode="auto">
          <a:xfrm>
            <a:off x="285750" y="285750"/>
            <a:ext cx="1785938" cy="1785938"/>
          </a:xfrm>
          <a:prstGeom prst="rect">
            <a:avLst/>
          </a:prstGeom>
          <a:noFill/>
          <a:ln w="9525">
            <a:noFill/>
            <a:miter lim="800000"/>
            <a:headEnd/>
            <a:tailEnd/>
          </a:ln>
        </p:spPr>
      </p:pic>
      <p:pic>
        <p:nvPicPr>
          <p:cNvPr id="51205" name="Рисунок 4" descr="Каменный колосс...">
            <a:hlinkClick r:id="rId4"/>
          </p:cNvPr>
          <p:cNvPicPr>
            <a:picLocks noChangeAspect="1" noChangeArrowheads="1"/>
          </p:cNvPicPr>
          <p:nvPr/>
        </p:nvPicPr>
        <p:blipFill>
          <a:blip r:embed="rId5"/>
          <a:srcRect/>
          <a:stretch>
            <a:fillRect/>
          </a:stretch>
        </p:blipFill>
        <p:spPr bwMode="auto">
          <a:xfrm>
            <a:off x="2143125" y="357188"/>
            <a:ext cx="1905000" cy="1857375"/>
          </a:xfrm>
          <a:prstGeom prst="rect">
            <a:avLst/>
          </a:prstGeom>
          <a:noFill/>
          <a:ln w="9525">
            <a:noFill/>
            <a:miter lim="800000"/>
            <a:headEnd/>
            <a:tailEnd/>
          </a:ln>
        </p:spPr>
      </p:pic>
      <p:pic>
        <p:nvPicPr>
          <p:cNvPr id="51206" name="Рисунок 5" descr="Бозжира"/>
          <p:cNvPicPr>
            <a:picLocks noChangeAspect="1" noChangeArrowheads="1"/>
          </p:cNvPicPr>
          <p:nvPr/>
        </p:nvPicPr>
        <p:blipFill>
          <a:blip r:embed="rId6"/>
          <a:srcRect/>
          <a:stretch>
            <a:fillRect/>
          </a:stretch>
        </p:blipFill>
        <p:spPr bwMode="auto">
          <a:xfrm>
            <a:off x="785813" y="4786313"/>
            <a:ext cx="2357437" cy="1762125"/>
          </a:xfrm>
          <a:prstGeom prst="rect">
            <a:avLst/>
          </a:prstGeom>
          <a:noFill/>
          <a:ln w="9525">
            <a:noFill/>
            <a:miter lim="800000"/>
            <a:headEnd/>
            <a:tailEnd/>
          </a:ln>
        </p:spPr>
      </p:pic>
      <p:pic>
        <p:nvPicPr>
          <p:cNvPr id="51207" name="Рисунок 6" descr="Плато Устюрт в Казахстане"/>
          <p:cNvPicPr>
            <a:picLocks noChangeAspect="1" noChangeArrowheads="1"/>
          </p:cNvPicPr>
          <p:nvPr/>
        </p:nvPicPr>
        <p:blipFill>
          <a:blip r:embed="rId7"/>
          <a:srcRect/>
          <a:stretch>
            <a:fillRect/>
          </a:stretch>
        </p:blipFill>
        <p:spPr bwMode="auto">
          <a:xfrm>
            <a:off x="357188" y="2286000"/>
            <a:ext cx="3286125" cy="19050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path path="rect">
            <a:fillToRect t="100000" r="100000"/>
          </a:path>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0"/>
            <a:ext cx="8229600" cy="1143000"/>
          </a:xfrm>
        </p:spPr>
        <p:txBody>
          <a:bodyPr rtlCol="0">
            <a:normAutofit fontScale="90000"/>
          </a:bodyPr>
          <a:lstStyle/>
          <a:p>
            <a:pPr fontAlgn="auto">
              <a:spcAft>
                <a:spcPts val="0"/>
              </a:spcAft>
              <a:defRPr/>
            </a:pPr>
            <a:r>
              <a:rPr lang="ru-RU" b="1" dirty="0" smtClean="0">
                <a:solidFill>
                  <a:srgbClr val="002060"/>
                </a:solidFill>
              </a:rPr>
              <a:t>Алма-Ата — жемчужина Казахстана</a:t>
            </a:r>
            <a:endParaRPr lang="ru-RU" dirty="0"/>
          </a:p>
        </p:txBody>
      </p:sp>
      <p:sp>
        <p:nvSpPr>
          <p:cNvPr id="52227" name="Содержимое 2"/>
          <p:cNvSpPr>
            <a:spLocks noGrp="1"/>
          </p:cNvSpPr>
          <p:nvPr>
            <p:ph idx="1"/>
          </p:nvPr>
        </p:nvSpPr>
        <p:spPr>
          <a:xfrm>
            <a:off x="214313" y="1143000"/>
            <a:ext cx="4643437" cy="5357813"/>
          </a:xfrm>
        </p:spPr>
        <p:txBody>
          <a:bodyPr/>
          <a:lstStyle/>
          <a:p>
            <a:pPr algn="just"/>
            <a:r>
              <a:rPr lang="ru-RU" sz="2500" b="1" smtClean="0"/>
              <a:t>Алма-Ата</a:t>
            </a:r>
            <a:r>
              <a:rPr lang="ru-RU" sz="2500" smtClean="0"/>
              <a:t> – бывшая столица Казахстана, а ныне его культурный и финансово-экономический центр, самый крупный город республики. В 1993 г. Город был переименован и получил название Алматы. После переноса столицы в Астану город обрел неофициальный статус Южной столицы республики</a:t>
            </a:r>
          </a:p>
        </p:txBody>
      </p:sp>
      <p:pic>
        <p:nvPicPr>
          <p:cNvPr id="52228" name="Рисунок 3" descr="Алма-Ата - жемчужина Казахстана">
            <a:hlinkClick r:id="rId3"/>
          </p:cNvPr>
          <p:cNvPicPr>
            <a:picLocks noChangeAspect="1" noChangeArrowheads="1"/>
          </p:cNvPicPr>
          <p:nvPr/>
        </p:nvPicPr>
        <p:blipFill>
          <a:blip r:embed="rId4"/>
          <a:srcRect/>
          <a:stretch>
            <a:fillRect/>
          </a:stretch>
        </p:blipFill>
        <p:spPr bwMode="auto">
          <a:xfrm>
            <a:off x="4857750" y="2643188"/>
            <a:ext cx="2857500" cy="2143125"/>
          </a:xfrm>
          <a:prstGeom prst="rect">
            <a:avLst/>
          </a:prstGeom>
          <a:noFill/>
          <a:ln w="9525">
            <a:noFill/>
            <a:miter lim="800000"/>
            <a:headEnd/>
            <a:tailEnd/>
          </a:ln>
        </p:spPr>
      </p:pic>
      <p:pic>
        <p:nvPicPr>
          <p:cNvPr id="52229" name="Рисунок 4" descr="Башни в экономическом районе Алма-аты">
            <a:hlinkClick r:id="rId5"/>
          </p:cNvPr>
          <p:cNvPicPr>
            <a:picLocks noChangeAspect="1" noChangeArrowheads="1"/>
          </p:cNvPicPr>
          <p:nvPr/>
        </p:nvPicPr>
        <p:blipFill>
          <a:blip r:embed="rId6"/>
          <a:srcRect/>
          <a:stretch>
            <a:fillRect/>
          </a:stretch>
        </p:blipFill>
        <p:spPr bwMode="auto">
          <a:xfrm>
            <a:off x="6500813" y="928688"/>
            <a:ext cx="2286000" cy="2857500"/>
          </a:xfrm>
          <a:prstGeom prst="rect">
            <a:avLst/>
          </a:prstGeom>
          <a:noFill/>
          <a:ln w="9525">
            <a:noFill/>
            <a:miter lim="800000"/>
            <a:headEnd/>
            <a:tailEnd/>
          </a:ln>
        </p:spPr>
      </p:pic>
      <p:pic>
        <p:nvPicPr>
          <p:cNvPr id="52230" name="Рисунок 5" descr="Большое Алма-Атинское озеро">
            <a:hlinkClick r:id="rId7"/>
          </p:cNvPr>
          <p:cNvPicPr>
            <a:picLocks noChangeAspect="1" noChangeArrowheads="1"/>
          </p:cNvPicPr>
          <p:nvPr/>
        </p:nvPicPr>
        <p:blipFill>
          <a:blip r:embed="rId8"/>
          <a:srcRect/>
          <a:stretch>
            <a:fillRect/>
          </a:stretch>
        </p:blipFill>
        <p:spPr bwMode="auto">
          <a:xfrm>
            <a:off x="5643563" y="4357688"/>
            <a:ext cx="2857500" cy="2143125"/>
          </a:xfrm>
          <a:prstGeom prst="rect">
            <a:avLst/>
          </a:prstGeom>
          <a:noFill/>
          <a:ln w="9525">
            <a:noFill/>
            <a:miter lim="800000"/>
            <a:headEnd/>
            <a:tailEnd/>
          </a:ln>
        </p:spPr>
      </p:pic>
      <p:pic>
        <p:nvPicPr>
          <p:cNvPr id="7" name="Ескендір+Хасанғалиев+-+Атамекен(music.nur.kz).mp3">
            <a:hlinkClick r:id="" action="ppaction://media"/>
          </p:cNvPr>
          <p:cNvPicPr>
            <a:picLocks noRot="1" noChangeAspect="1"/>
          </p:cNvPicPr>
          <p:nvPr>
            <a:audioFile r:link="rId1"/>
          </p:nvPr>
        </p:nvPicPr>
        <p:blipFill>
          <a:blip r:embed="rId9"/>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824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DDEBCF"/>
            </a:gs>
            <a:gs pos="50000">
              <a:srgbClr val="9CB86E"/>
            </a:gs>
            <a:gs pos="100000">
              <a:srgbClr val="156B13"/>
            </a:gs>
          </a:gsLst>
          <a:lin ang="5400000"/>
        </a:gradFill>
        <a:effectLst/>
      </p:bgPr>
    </p:bg>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r>
              <a:rPr lang="ru-RU" b="1" smtClean="0">
                <a:solidFill>
                  <a:srgbClr val="FF0000"/>
                </a:solidFill>
              </a:rPr>
              <a:t>Заповедники Казахстана</a:t>
            </a:r>
            <a:endParaRPr lang="ru-RU" smtClean="0">
              <a:solidFill>
                <a:srgbClr val="FF0000"/>
              </a:solidFill>
            </a:endParaRPr>
          </a:p>
        </p:txBody>
      </p:sp>
      <p:sp>
        <p:nvSpPr>
          <p:cNvPr id="16387" name="Содержимое 2"/>
          <p:cNvSpPr>
            <a:spLocks noGrp="1"/>
          </p:cNvSpPr>
          <p:nvPr>
            <p:ph idx="1"/>
          </p:nvPr>
        </p:nvSpPr>
        <p:spPr>
          <a:xfrm>
            <a:off x="457200" y="3214688"/>
            <a:ext cx="8229600" cy="2911475"/>
          </a:xfrm>
        </p:spPr>
        <p:txBody>
          <a:bodyPr/>
          <a:lstStyle/>
          <a:p>
            <a:pPr algn="ctr">
              <a:buFont typeface="Arial" charset="0"/>
              <a:buNone/>
            </a:pPr>
            <a:r>
              <a:rPr lang="ru-RU" smtClean="0">
                <a:solidFill>
                  <a:srgbClr val="FFFF00"/>
                </a:solidFill>
              </a:rPr>
              <a:t>На территории Казахстана существует 10 заповедников. Они были созданы с целью сохранения редких животных, птиц и растений</a:t>
            </a:r>
          </a:p>
        </p:txBody>
      </p:sp>
      <p:pic>
        <p:nvPicPr>
          <p:cNvPr id="16388" name="Рисунок 3" descr="Заповедники Казахстана"/>
          <p:cNvPicPr>
            <a:picLocks noChangeAspect="1" noChangeArrowheads="1"/>
          </p:cNvPicPr>
          <p:nvPr/>
        </p:nvPicPr>
        <p:blipFill>
          <a:blip r:embed="rId2"/>
          <a:srcRect/>
          <a:stretch>
            <a:fillRect/>
          </a:stretch>
        </p:blipFill>
        <p:spPr bwMode="auto">
          <a:xfrm>
            <a:off x="571500" y="1285875"/>
            <a:ext cx="2000250" cy="1785938"/>
          </a:xfrm>
          <a:prstGeom prst="rect">
            <a:avLst/>
          </a:prstGeom>
          <a:noFill/>
          <a:ln w="9525">
            <a:noFill/>
            <a:miter lim="800000"/>
            <a:headEnd/>
            <a:tailEnd/>
          </a:ln>
        </p:spPr>
      </p:pic>
      <p:pic>
        <p:nvPicPr>
          <p:cNvPr id="16389" name="Рисунок 4" descr="http://camper-shoes.ru/sites/default/files/Balkhash.jpg?1296000648"/>
          <p:cNvPicPr>
            <a:picLocks noChangeAspect="1" noChangeArrowheads="1"/>
          </p:cNvPicPr>
          <p:nvPr/>
        </p:nvPicPr>
        <p:blipFill>
          <a:blip r:embed="rId3"/>
          <a:srcRect/>
          <a:stretch>
            <a:fillRect/>
          </a:stretch>
        </p:blipFill>
        <p:spPr bwMode="auto">
          <a:xfrm>
            <a:off x="5643563" y="1500188"/>
            <a:ext cx="2714625" cy="1676400"/>
          </a:xfrm>
          <a:prstGeom prst="rect">
            <a:avLst/>
          </a:prstGeom>
          <a:noFill/>
          <a:ln w="9525">
            <a:noFill/>
            <a:miter lim="800000"/>
            <a:headEnd/>
            <a:tailEnd/>
          </a:ln>
        </p:spPr>
      </p:pic>
      <p:pic>
        <p:nvPicPr>
          <p:cNvPr id="16390" name="Рисунок 5" descr="Краски осени...">
            <a:hlinkClick r:id="rId4"/>
          </p:cNvPr>
          <p:cNvPicPr>
            <a:picLocks noChangeAspect="1" noChangeArrowheads="1"/>
          </p:cNvPicPr>
          <p:nvPr/>
        </p:nvPicPr>
        <p:blipFill>
          <a:blip r:embed="rId5"/>
          <a:srcRect/>
          <a:stretch>
            <a:fillRect/>
          </a:stretch>
        </p:blipFill>
        <p:spPr bwMode="auto">
          <a:xfrm>
            <a:off x="500063" y="4643438"/>
            <a:ext cx="2714625" cy="200025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shadeToTitle="1">
        <a:gradFill rotWithShape="1">
          <a:gsLst>
            <a:gs pos="0">
              <a:srgbClr val="5E9EFF"/>
            </a:gs>
            <a:gs pos="39999">
              <a:srgbClr val="85C2FF"/>
            </a:gs>
            <a:gs pos="70000">
              <a:srgbClr val="C4D6EB"/>
            </a:gs>
            <a:gs pos="100000">
              <a:srgbClr val="FFEBFA"/>
            </a:gs>
          </a:gsLst>
          <a:path path="rect">
            <a:fillToRect l="50000" t="50000" r="50000" b="50000"/>
          </a:path>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96987"/>
          </a:xfrm>
        </p:spPr>
        <p:txBody>
          <a:bodyPr rtlCol="0">
            <a:normAutofit fontScale="90000"/>
          </a:bodyPr>
          <a:lstStyle/>
          <a:p>
            <a:pPr fontAlgn="auto">
              <a:spcAft>
                <a:spcPts val="0"/>
              </a:spcAft>
              <a:defRPr/>
            </a:pPr>
            <a:r>
              <a:rPr lang="ru-RU" b="1" dirty="0" smtClean="0">
                <a:solidFill>
                  <a:srgbClr val="0070C0"/>
                </a:solidFill>
              </a:rPr>
              <a:t>Курорт </a:t>
            </a:r>
            <a:r>
              <a:rPr lang="ru-RU" b="1" dirty="0" err="1" smtClean="0">
                <a:solidFill>
                  <a:srgbClr val="0070C0"/>
                </a:solidFill>
              </a:rPr>
              <a:t>Сарыагаш</a:t>
            </a:r>
            <a:r>
              <a:rPr lang="ru-RU" b="1" dirty="0" smtClean="0">
                <a:solidFill>
                  <a:srgbClr val="0070C0"/>
                </a:solidFill>
              </a:rPr>
              <a:t> - жемчужина Южного Казахстана!</a:t>
            </a:r>
            <a:r>
              <a:rPr lang="ru-RU" b="1" dirty="0" smtClean="0"/>
              <a:t/>
            </a:r>
            <a:br>
              <a:rPr lang="ru-RU" b="1" dirty="0" smtClean="0"/>
            </a:br>
            <a:endParaRPr lang="ru-RU" dirty="0"/>
          </a:p>
        </p:txBody>
      </p:sp>
      <p:sp>
        <p:nvSpPr>
          <p:cNvPr id="53251" name="Содержимое 2"/>
          <p:cNvSpPr>
            <a:spLocks noGrp="1"/>
          </p:cNvSpPr>
          <p:nvPr>
            <p:ph idx="1"/>
          </p:nvPr>
        </p:nvSpPr>
        <p:spPr/>
        <p:txBody>
          <a:bodyPr/>
          <a:lstStyle/>
          <a:p>
            <a:pPr algn="just">
              <a:buFont typeface="Arial" charset="0"/>
              <a:buNone/>
            </a:pPr>
            <a:r>
              <a:rPr lang="ru-RU" smtClean="0"/>
              <a:t>Жемчужиной Южного Казахстана называют курорт Сарыагаш, который расположен в 130 километрах от города Шымкента. Главным достоянием курорта являются минеральные воды, не имеющие по своему составу аналогов в мире На территории курорта Сарыагаш находится большое количество санаториев и оздоровительных комплексов</a:t>
            </a:r>
          </a:p>
        </p:txBody>
      </p:sp>
    </p:spTree>
  </p:cSld>
  <p:clrMapOvr>
    <a:masterClrMapping/>
  </p:clrMapOvr>
  <p:transition spd="slow">
    <p:strips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path path="rect">
            <a:fillToRect l="100000" t="100000"/>
          </a:path>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285750"/>
            <a:ext cx="8229600" cy="1143000"/>
          </a:xfrm>
        </p:spPr>
        <p:txBody>
          <a:bodyPr rtlCol="0">
            <a:normAutofit fontScale="90000"/>
          </a:bodyPr>
          <a:lstStyle/>
          <a:p>
            <a:pPr algn="l" fontAlgn="auto">
              <a:spcAft>
                <a:spcPts val="0"/>
              </a:spcAft>
              <a:defRPr/>
            </a:pPr>
            <a:r>
              <a:rPr lang="ru-RU" dirty="0" smtClean="0">
                <a:solidFill>
                  <a:srgbClr val="00B050"/>
                </a:solidFill>
              </a:rPr>
              <a:t>Туркестан архитектурная </a:t>
            </a:r>
            <a:br>
              <a:rPr lang="ru-RU" dirty="0" smtClean="0">
                <a:solidFill>
                  <a:srgbClr val="00B050"/>
                </a:solidFill>
              </a:rPr>
            </a:br>
            <a:r>
              <a:rPr lang="ru-RU" dirty="0" smtClean="0">
                <a:solidFill>
                  <a:srgbClr val="00B050"/>
                </a:solidFill>
              </a:rPr>
              <a:t>жемчужина Казахстана</a:t>
            </a:r>
            <a:endParaRPr lang="ru-RU" dirty="0">
              <a:solidFill>
                <a:srgbClr val="00B050"/>
              </a:solidFill>
            </a:endParaRPr>
          </a:p>
        </p:txBody>
      </p:sp>
      <p:pic>
        <p:nvPicPr>
          <p:cNvPr id="54275" name="Содержимое 3" descr="http://www.silkroadadventures.info/Images/Kazakhstan/01%20Tours/Silk%20way/3-5/00.Turkestani%20cauldron.%20Diameter%20-%202,45%20m,%20weight%20-%20two%20tons.JPG"/>
          <p:cNvPicPr>
            <a:picLocks noGrp="1"/>
          </p:cNvPicPr>
          <p:nvPr>
            <p:ph idx="1"/>
          </p:nvPr>
        </p:nvPicPr>
        <p:blipFill>
          <a:blip r:embed="rId2"/>
          <a:srcRect/>
          <a:stretch>
            <a:fillRect/>
          </a:stretch>
        </p:blipFill>
        <p:spPr>
          <a:xfrm>
            <a:off x="357188" y="1500188"/>
            <a:ext cx="2540000" cy="1905000"/>
          </a:xfrm>
        </p:spPr>
      </p:pic>
      <p:pic>
        <p:nvPicPr>
          <p:cNvPr id="54276" name="Рисунок 4" descr="http://www.silkroadadventures.info/Images/Kazakhstan/01%20Tours/Silk%20way/3-5/01.%20The%20building%20has%20a%20huge%20portal%20and%20of%20domes.jpg"/>
          <p:cNvPicPr>
            <a:picLocks noChangeAspect="1" noChangeArrowheads="1"/>
          </p:cNvPicPr>
          <p:nvPr/>
        </p:nvPicPr>
        <p:blipFill>
          <a:blip r:embed="rId3"/>
          <a:srcRect/>
          <a:stretch>
            <a:fillRect/>
          </a:stretch>
        </p:blipFill>
        <p:spPr bwMode="auto">
          <a:xfrm>
            <a:off x="6858000" y="357188"/>
            <a:ext cx="1905000" cy="1428750"/>
          </a:xfrm>
          <a:prstGeom prst="rect">
            <a:avLst/>
          </a:prstGeom>
          <a:noFill/>
          <a:ln w="9525">
            <a:noFill/>
            <a:miter lim="800000"/>
            <a:headEnd/>
            <a:tailEnd/>
          </a:ln>
        </p:spPr>
      </p:pic>
      <p:pic>
        <p:nvPicPr>
          <p:cNvPr id="54277" name="Рисунок 5" descr="http://www.silkroadadventures.info/Images/Kazakhstan/01%20Tours/Silk%20way/3-5/04.%20One%20of%20columns%20of%20the%20mausoleum.JPG"/>
          <p:cNvPicPr>
            <a:picLocks noChangeAspect="1" noChangeArrowheads="1"/>
          </p:cNvPicPr>
          <p:nvPr/>
        </p:nvPicPr>
        <p:blipFill>
          <a:blip r:embed="rId4"/>
          <a:srcRect/>
          <a:stretch>
            <a:fillRect/>
          </a:stretch>
        </p:blipFill>
        <p:spPr bwMode="auto">
          <a:xfrm>
            <a:off x="857250" y="4143375"/>
            <a:ext cx="1428750" cy="1905000"/>
          </a:xfrm>
          <a:prstGeom prst="rect">
            <a:avLst/>
          </a:prstGeom>
          <a:noFill/>
          <a:ln w="9525">
            <a:noFill/>
            <a:miter lim="800000"/>
            <a:headEnd/>
            <a:tailEnd/>
          </a:ln>
        </p:spPr>
      </p:pic>
      <p:sp>
        <p:nvSpPr>
          <p:cNvPr id="54278" name="Прямоугольник 6"/>
          <p:cNvSpPr>
            <a:spLocks noChangeArrowheads="1"/>
          </p:cNvSpPr>
          <p:nvPr/>
        </p:nvSpPr>
        <p:spPr bwMode="auto">
          <a:xfrm>
            <a:off x="3071813" y="1785938"/>
            <a:ext cx="5786437" cy="4832350"/>
          </a:xfrm>
          <a:prstGeom prst="rect">
            <a:avLst/>
          </a:prstGeom>
          <a:noFill/>
          <a:ln w="9525">
            <a:noFill/>
            <a:miter lim="800000"/>
            <a:headEnd/>
            <a:tailEnd/>
          </a:ln>
        </p:spPr>
        <p:txBody>
          <a:bodyPr>
            <a:spAutoFit/>
          </a:bodyPr>
          <a:lstStyle/>
          <a:p>
            <a:pPr algn="just"/>
            <a:r>
              <a:rPr lang="ru-RU" sz="2200">
                <a:latin typeface="Calibri" pitchFamily="34" charset="0"/>
              </a:rPr>
              <a:t>Город Туркестан (в древности Яссы) – первая столица Казахского ханства,    одна из  жемчужин Великого Шелкового пути. Туркестан, окруженный со всех сторон мощными крепостными стенами,  был знаменит  далеко за их  пределами. Этому значительно способствовало имя Ходжи Ахмеда Яссави -  поэта и проповедника суфизма, жившего здесь. Над небольшой скромной усыпальницей святого  был воздвигнут   мавзолей.  Мавзолей Ходжа Ахмеда Яссави - удивительно красивый шедевр зодчих средневековья.</a:t>
            </a:r>
          </a:p>
          <a:p>
            <a:pPr algn="just"/>
            <a:endParaRPr lang="ru-RU" sz="2200">
              <a:latin typeface="Calibri" pitchFamily="34" charset="0"/>
            </a:endParaRPr>
          </a:p>
        </p:txBody>
      </p:sp>
    </p:spTree>
  </p:cSld>
  <p:clrMapOvr>
    <a:masterClrMapping/>
  </p:clrMapOvr>
  <p:transition spd="slow">
    <p:strips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13500000" scaled="1"/>
        </a:gradFill>
        <a:effectLst/>
      </p:bgPr>
    </p:bg>
    <p:spTree>
      <p:nvGrpSpPr>
        <p:cNvPr id="1" name=""/>
        <p:cNvGrpSpPr/>
        <p:nvPr/>
      </p:nvGrpSpPr>
      <p:grpSpPr>
        <a:xfrm>
          <a:off x="0" y="0"/>
          <a:ext cx="0" cy="0"/>
          <a:chOff x="0" y="0"/>
          <a:chExt cx="0" cy="0"/>
        </a:xfrm>
      </p:grpSpPr>
      <p:sp>
        <p:nvSpPr>
          <p:cNvPr id="55298" name="Заголовок 1"/>
          <p:cNvSpPr>
            <a:spLocks noGrp="1"/>
          </p:cNvSpPr>
          <p:nvPr>
            <p:ph type="title"/>
          </p:nvPr>
        </p:nvSpPr>
        <p:spPr/>
        <p:txBody>
          <a:bodyPr/>
          <a:lstStyle/>
          <a:p>
            <a:endParaRPr lang="ru-RU" smtClean="0"/>
          </a:p>
        </p:txBody>
      </p:sp>
      <p:sp>
        <p:nvSpPr>
          <p:cNvPr id="55299" name="Содержимое 2"/>
          <p:cNvSpPr>
            <a:spLocks noGrp="1"/>
          </p:cNvSpPr>
          <p:nvPr>
            <p:ph idx="1"/>
          </p:nvPr>
        </p:nvSpPr>
        <p:spPr>
          <a:xfrm>
            <a:off x="457200" y="3214688"/>
            <a:ext cx="8229600" cy="2911475"/>
          </a:xfrm>
        </p:spPr>
        <p:txBody>
          <a:bodyPr/>
          <a:lstStyle/>
          <a:p>
            <a:r>
              <a:rPr lang="ru-RU" smtClean="0"/>
              <a:t>            Вокруг Мавзолея Яссави со временем сложился целый некрополь, состоящий из мавзолеев и ряда  сооружений, как древний банный комплекс, доступных для посещения.  </a:t>
            </a:r>
          </a:p>
          <a:p>
            <a:endParaRPr lang="ru-RU" smtClean="0"/>
          </a:p>
        </p:txBody>
      </p:sp>
      <p:pic>
        <p:nvPicPr>
          <p:cNvPr id="55300" name="Рисунок 3" descr="http://algritravel.kz/d/186300/d/320816601_6.jpg"/>
          <p:cNvPicPr>
            <a:picLocks noChangeAspect="1" noChangeArrowheads="1"/>
          </p:cNvPicPr>
          <p:nvPr/>
        </p:nvPicPr>
        <p:blipFill>
          <a:blip r:embed="rId2"/>
          <a:srcRect/>
          <a:stretch>
            <a:fillRect/>
          </a:stretch>
        </p:blipFill>
        <p:spPr bwMode="auto">
          <a:xfrm>
            <a:off x="785813" y="428625"/>
            <a:ext cx="3357562" cy="2571750"/>
          </a:xfrm>
          <a:prstGeom prst="rect">
            <a:avLst/>
          </a:prstGeom>
          <a:noFill/>
          <a:ln w="9525">
            <a:noFill/>
            <a:miter lim="800000"/>
            <a:headEnd/>
            <a:tailEnd/>
          </a:ln>
        </p:spPr>
      </p:pic>
      <p:pic>
        <p:nvPicPr>
          <p:cNvPr id="55301" name="Рисунок 4" descr="http://algritravel.kz/d/186300/d/320816401_6.jpg"/>
          <p:cNvPicPr>
            <a:picLocks noChangeAspect="1" noChangeArrowheads="1"/>
          </p:cNvPicPr>
          <p:nvPr/>
        </p:nvPicPr>
        <p:blipFill>
          <a:blip r:embed="rId3"/>
          <a:srcRect/>
          <a:stretch>
            <a:fillRect/>
          </a:stretch>
        </p:blipFill>
        <p:spPr bwMode="auto">
          <a:xfrm>
            <a:off x="4643438" y="500063"/>
            <a:ext cx="3786187" cy="2500312"/>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6322" name="Заголовок 1"/>
          <p:cNvSpPr>
            <a:spLocks noGrp="1"/>
          </p:cNvSpPr>
          <p:nvPr>
            <p:ph type="title"/>
          </p:nvPr>
        </p:nvSpPr>
        <p:spPr/>
        <p:txBody>
          <a:bodyPr/>
          <a:lstStyle/>
          <a:p>
            <a:endParaRPr lang="ru-RU" smtClean="0"/>
          </a:p>
        </p:txBody>
      </p:sp>
      <p:pic>
        <p:nvPicPr>
          <p:cNvPr id="56323" name="Содержимое 4" descr="Карта мира. Казахстан. Казахстанские степи. Карта Казахстана. Алматы. Столица Казахстана "/>
          <p:cNvPicPr>
            <a:picLocks noGrp="1"/>
          </p:cNvPicPr>
          <p:nvPr>
            <p:ph idx="1"/>
          </p:nvPr>
        </p:nvPicPr>
        <p:blipFill>
          <a:blip r:embed="rId3"/>
          <a:srcRect/>
          <a:stretch>
            <a:fillRect/>
          </a:stretch>
        </p:blipFill>
        <p:spPr>
          <a:xfrm>
            <a:off x="681038" y="2786063"/>
            <a:ext cx="6534150" cy="3340100"/>
          </a:xfrm>
        </p:spPr>
      </p:pic>
      <p:pic>
        <p:nvPicPr>
          <p:cNvPr id="56324" name="Рисунок 5" descr="http://im7-tub-kz.yandex.net/i?id=381931821-42-72"/>
          <p:cNvPicPr>
            <a:picLocks noChangeAspect="1" noChangeArrowheads="1"/>
          </p:cNvPicPr>
          <p:nvPr/>
        </p:nvPicPr>
        <p:blipFill>
          <a:blip r:embed="rId4"/>
          <a:srcRect/>
          <a:stretch>
            <a:fillRect/>
          </a:stretch>
        </p:blipFill>
        <p:spPr bwMode="auto">
          <a:xfrm>
            <a:off x="7500938" y="4071938"/>
            <a:ext cx="1357312" cy="1863725"/>
          </a:xfrm>
          <a:prstGeom prst="rect">
            <a:avLst/>
          </a:prstGeom>
          <a:noFill/>
          <a:ln w="9525">
            <a:noFill/>
            <a:miter lim="800000"/>
            <a:headEnd/>
            <a:tailEnd/>
          </a:ln>
        </p:spPr>
      </p:pic>
      <p:pic>
        <p:nvPicPr>
          <p:cNvPr id="56325" name="Рисунок 6" descr="http://im5-tub-kz.yandex.net/i?id=352381095-56-72"/>
          <p:cNvPicPr>
            <a:picLocks noChangeAspect="1" noChangeArrowheads="1"/>
          </p:cNvPicPr>
          <p:nvPr/>
        </p:nvPicPr>
        <p:blipFill>
          <a:blip r:embed="rId5"/>
          <a:srcRect/>
          <a:stretch>
            <a:fillRect/>
          </a:stretch>
        </p:blipFill>
        <p:spPr bwMode="auto">
          <a:xfrm>
            <a:off x="7286625" y="1214438"/>
            <a:ext cx="1435100" cy="1435100"/>
          </a:xfrm>
          <a:prstGeom prst="rect">
            <a:avLst/>
          </a:prstGeom>
          <a:noFill/>
          <a:ln w="9525">
            <a:noFill/>
            <a:miter lim="800000"/>
            <a:headEnd/>
            <a:tailEnd/>
          </a:ln>
        </p:spPr>
      </p:pic>
      <p:pic>
        <p:nvPicPr>
          <p:cNvPr id="56326" name="Рисунок 7" descr="http://im2-tub-kz.yandex.net/i?id=277434862-55-72"/>
          <p:cNvPicPr>
            <a:picLocks noChangeAspect="1" noChangeArrowheads="1"/>
          </p:cNvPicPr>
          <p:nvPr/>
        </p:nvPicPr>
        <p:blipFill>
          <a:blip r:embed="rId6"/>
          <a:srcRect/>
          <a:stretch>
            <a:fillRect/>
          </a:stretch>
        </p:blipFill>
        <p:spPr bwMode="auto">
          <a:xfrm>
            <a:off x="357188" y="1285875"/>
            <a:ext cx="1295400" cy="1409700"/>
          </a:xfrm>
          <a:prstGeom prst="rect">
            <a:avLst/>
          </a:prstGeom>
          <a:noFill/>
          <a:ln w="9525">
            <a:noFill/>
            <a:miter lim="800000"/>
            <a:headEnd/>
            <a:tailEnd/>
          </a:ln>
        </p:spPr>
      </p:pic>
      <p:pic>
        <p:nvPicPr>
          <p:cNvPr id="56327" name="Рисунок 8" descr="http://im6-tub-kz.yandex.net/i?id=5177044-25-72"/>
          <p:cNvPicPr>
            <a:picLocks noChangeAspect="1" noChangeArrowheads="1"/>
          </p:cNvPicPr>
          <p:nvPr/>
        </p:nvPicPr>
        <p:blipFill>
          <a:blip r:embed="rId7"/>
          <a:srcRect/>
          <a:stretch>
            <a:fillRect/>
          </a:stretch>
        </p:blipFill>
        <p:spPr bwMode="auto">
          <a:xfrm>
            <a:off x="3929063" y="1428750"/>
            <a:ext cx="1435100" cy="1333500"/>
          </a:xfrm>
          <a:prstGeom prst="rect">
            <a:avLst/>
          </a:prstGeom>
          <a:noFill/>
          <a:ln w="9525">
            <a:noFill/>
            <a:miter lim="800000"/>
            <a:headEnd/>
            <a:tailEnd/>
          </a:ln>
        </p:spPr>
      </p:pic>
      <p:pic>
        <p:nvPicPr>
          <p:cNvPr id="10" name="Прямоугольник 9"/>
          <p:cNvPicPr>
            <a:picLocks noChangeArrowheads="1"/>
          </p:cNvPicPr>
          <p:nvPr/>
        </p:nvPicPr>
        <p:blipFill>
          <a:blip r:embed="rId8"/>
          <a:srcRect/>
          <a:stretch>
            <a:fillRect/>
          </a:stretch>
        </p:blipFill>
        <p:spPr bwMode="auto">
          <a:xfrm>
            <a:off x="609600" y="201613"/>
            <a:ext cx="8004175" cy="1535112"/>
          </a:xfrm>
          <a:prstGeom prst="rect">
            <a:avLst/>
          </a:prstGeom>
          <a:noFill/>
        </p:spPr>
      </p:pic>
    </p:spTree>
  </p:cSld>
  <p:clrMapOvr>
    <a:masterClrMapping/>
  </p:clrMapOvr>
  <p:transition spd="slow">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8488C4"/>
            </a:gs>
            <a:gs pos="53000">
              <a:srgbClr val="D4DEFF"/>
            </a:gs>
            <a:gs pos="83000">
              <a:srgbClr val="D4DEFF"/>
            </a:gs>
            <a:gs pos="100000">
              <a:srgbClr val="96AB94"/>
            </a:gs>
          </a:gsLst>
          <a:lin ang="5400000"/>
        </a:gradFill>
        <a:effectLst/>
      </p:bgPr>
    </p:bg>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r>
              <a:rPr lang="ru-RU" smtClean="0">
                <a:solidFill>
                  <a:srgbClr val="7030A0"/>
                </a:solidFill>
              </a:rPr>
              <a:t>Заповедник «</a:t>
            </a:r>
            <a:r>
              <a:rPr lang="ru-RU" u="sng" smtClean="0">
                <a:solidFill>
                  <a:srgbClr val="002060"/>
                </a:solidFill>
                <a:hlinkClick r:id="rId2"/>
              </a:rPr>
              <a:t>Аксу-Джабаглы</a:t>
            </a:r>
            <a:r>
              <a:rPr lang="ru-RU" smtClean="0">
                <a:solidFill>
                  <a:srgbClr val="7030A0"/>
                </a:solidFill>
              </a:rPr>
              <a:t>»</a:t>
            </a:r>
          </a:p>
        </p:txBody>
      </p:sp>
      <p:sp>
        <p:nvSpPr>
          <p:cNvPr id="17411" name="Содержимое 2"/>
          <p:cNvSpPr>
            <a:spLocks noGrp="1"/>
          </p:cNvSpPr>
          <p:nvPr>
            <p:ph idx="1"/>
          </p:nvPr>
        </p:nvSpPr>
        <p:spPr>
          <a:xfrm>
            <a:off x="285750" y="4000500"/>
            <a:ext cx="8543925" cy="2125663"/>
          </a:xfrm>
        </p:spPr>
        <p:txBody>
          <a:bodyPr/>
          <a:lstStyle/>
          <a:p>
            <a:pPr algn="just">
              <a:buFont typeface="Arial" charset="0"/>
              <a:buNone/>
            </a:pPr>
            <a:r>
              <a:rPr lang="ru-RU" sz="2800" smtClean="0">
                <a:solidFill>
                  <a:srgbClr val="00B050"/>
                </a:solidFill>
              </a:rPr>
              <a:t>Государственный природный заповедник Аксу-Джабаглы - старейший заповедник Средней Азии и Казахстана</a:t>
            </a:r>
            <a:r>
              <a:rPr lang="ru-RU" sz="2800" smtClean="0"/>
              <a:t>, </a:t>
            </a:r>
            <a:r>
              <a:rPr lang="ru-RU" sz="2800" smtClean="0">
                <a:solidFill>
                  <a:srgbClr val="00B050"/>
                </a:solidFill>
              </a:rPr>
              <a:t>занимает площадь 128118 га в пределах Южно-Казахстанской и Жамбылской областей на стыке границ Казахстана с Узбекистаном и Кыргызстаном. </a:t>
            </a:r>
          </a:p>
        </p:txBody>
      </p:sp>
      <p:pic>
        <p:nvPicPr>
          <p:cNvPr id="17412" name="Рисунок 3" descr="Заповедники Казахстана"/>
          <p:cNvPicPr>
            <a:picLocks noChangeAspect="1" noChangeArrowheads="1"/>
          </p:cNvPicPr>
          <p:nvPr/>
        </p:nvPicPr>
        <p:blipFill>
          <a:blip r:embed="rId3"/>
          <a:srcRect/>
          <a:stretch>
            <a:fillRect/>
          </a:stretch>
        </p:blipFill>
        <p:spPr bwMode="auto">
          <a:xfrm>
            <a:off x="357188" y="1143000"/>
            <a:ext cx="2428875" cy="2643188"/>
          </a:xfrm>
          <a:prstGeom prst="rect">
            <a:avLst/>
          </a:prstGeom>
          <a:noFill/>
          <a:ln w="9525">
            <a:noFill/>
            <a:miter lim="800000"/>
            <a:headEnd/>
            <a:tailEnd/>
          </a:ln>
        </p:spPr>
      </p:pic>
      <p:pic>
        <p:nvPicPr>
          <p:cNvPr id="5" name="Рисунок 4" descr="Заповедник Аксу-Джабаглы"/>
          <p:cNvPicPr/>
          <p:nvPr/>
        </p:nvPicPr>
        <p:blipFill>
          <a:blip r:embed="rId4"/>
          <a:srcRect/>
          <a:stretch>
            <a:fillRect/>
          </a:stretch>
        </p:blipFill>
        <p:spPr bwMode="auto">
          <a:xfrm>
            <a:off x="5857875" y="1285875"/>
            <a:ext cx="2857500" cy="2286000"/>
          </a:xfrm>
          <a:prstGeom prst="rect">
            <a:avLst/>
          </a:prstGeom>
          <a:ln>
            <a:noFill/>
          </a:ln>
          <a:effectLst>
            <a:outerShdw blurRad="190500" algn="tl" rotWithShape="0">
              <a:srgbClr val="000000">
                <a:alpha val="70000"/>
              </a:srgbClr>
            </a:outerShdw>
          </a:effectLst>
        </p:spPr>
      </p:pic>
      <p:pic>
        <p:nvPicPr>
          <p:cNvPr id="6" name="Рисунок 5" descr="Заповедник Аксу-Джабаглы"/>
          <p:cNvPicPr>
            <a:picLocks noChangeAspect="1" noChangeArrowheads="1"/>
          </p:cNvPicPr>
          <p:nvPr/>
        </p:nvPicPr>
        <p:blipFill>
          <a:blip r:embed="rId5"/>
          <a:srcRect/>
          <a:stretch>
            <a:fillRect/>
          </a:stretch>
        </p:blipFill>
        <p:spPr bwMode="auto">
          <a:xfrm>
            <a:off x="3143250" y="1714500"/>
            <a:ext cx="2214563" cy="2143125"/>
          </a:xfrm>
          <a:prstGeom prst="rect">
            <a:avLst/>
          </a:prstGeom>
          <a:noFill/>
          <a:ln w="9525">
            <a:noFill/>
            <a:miter lim="800000"/>
            <a:headEnd/>
            <a:tailEnd/>
          </a:ln>
          <a:effectLst>
            <a:outerShdw algn="tl" rotWithShape="0">
              <a:srgbClr val="000000">
                <a:alpha val="70000"/>
              </a:srgbClr>
            </a:outerShdw>
          </a:effectLst>
        </p:spPr>
      </p:pic>
    </p:spTree>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18434" name="Заголовок 1"/>
          <p:cNvSpPr>
            <a:spLocks noGrp="1"/>
          </p:cNvSpPr>
          <p:nvPr>
            <p:ph type="title"/>
          </p:nvPr>
        </p:nvSpPr>
        <p:spPr/>
        <p:txBody>
          <a:bodyPr/>
          <a:lstStyle/>
          <a:p>
            <a:r>
              <a:rPr lang="ru-RU" smtClean="0">
                <a:solidFill>
                  <a:srgbClr val="7030A0"/>
                </a:solidFill>
              </a:rPr>
              <a:t>Заповедник «</a:t>
            </a:r>
            <a:r>
              <a:rPr lang="ru-RU" u="sng" smtClean="0">
                <a:solidFill>
                  <a:srgbClr val="7030A0"/>
                </a:solidFill>
                <a:hlinkClick r:id="rId2"/>
              </a:rPr>
              <a:t>Алма-Атинский</a:t>
            </a:r>
            <a:r>
              <a:rPr lang="ru-RU" smtClean="0">
                <a:solidFill>
                  <a:srgbClr val="7030A0"/>
                </a:solidFill>
              </a:rPr>
              <a:t>»</a:t>
            </a:r>
          </a:p>
        </p:txBody>
      </p:sp>
      <p:sp>
        <p:nvSpPr>
          <p:cNvPr id="18435" name="Содержимое 2"/>
          <p:cNvSpPr>
            <a:spLocks noGrp="1"/>
          </p:cNvSpPr>
          <p:nvPr>
            <p:ph idx="1"/>
          </p:nvPr>
        </p:nvSpPr>
        <p:spPr>
          <a:xfrm>
            <a:off x="3571875" y="1357313"/>
            <a:ext cx="5114925" cy="4768850"/>
          </a:xfrm>
        </p:spPr>
        <p:txBody>
          <a:bodyPr/>
          <a:lstStyle/>
          <a:p>
            <a:pPr algn="just">
              <a:buFont typeface="Arial" charset="0"/>
              <a:buNone/>
            </a:pPr>
            <a:r>
              <a:rPr lang="ru-RU" smtClean="0"/>
              <a:t>- создан 15 мая 1931 г. В настоящее время заповедник занимает площадь 71 700 га. Центральная усадьба находится в г. Талгар в 25 км от г. Алматы.</a:t>
            </a:r>
          </a:p>
          <a:p>
            <a:endParaRPr lang="ru-RU" smtClean="0"/>
          </a:p>
        </p:txBody>
      </p:sp>
      <p:pic>
        <p:nvPicPr>
          <p:cNvPr id="18436" name="Рисунок 3" descr="Заповедники Казахстана"/>
          <p:cNvPicPr>
            <a:picLocks noChangeAspect="1" noChangeArrowheads="1"/>
          </p:cNvPicPr>
          <p:nvPr/>
        </p:nvPicPr>
        <p:blipFill>
          <a:blip r:embed="rId3"/>
          <a:srcRect/>
          <a:stretch>
            <a:fillRect/>
          </a:stretch>
        </p:blipFill>
        <p:spPr bwMode="auto">
          <a:xfrm>
            <a:off x="500063" y="1214438"/>
            <a:ext cx="2857500" cy="3857625"/>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path path="rect">
            <a:fillToRect r="100000" b="100000"/>
          </a:path>
        </a:gradFill>
        <a:effectLst/>
      </p:bgPr>
    </p:bg>
    <p:spTree>
      <p:nvGrpSpPr>
        <p:cNvPr id="1" name=""/>
        <p:cNvGrpSpPr/>
        <p:nvPr/>
      </p:nvGrpSpPr>
      <p:grpSpPr>
        <a:xfrm>
          <a:off x="0" y="0"/>
          <a:ext cx="0" cy="0"/>
          <a:chOff x="0" y="0"/>
          <a:chExt cx="0" cy="0"/>
        </a:xfrm>
      </p:grpSpPr>
      <p:sp>
        <p:nvSpPr>
          <p:cNvPr id="19458" name="Заголовок 1"/>
          <p:cNvSpPr>
            <a:spLocks noGrp="1"/>
          </p:cNvSpPr>
          <p:nvPr>
            <p:ph type="title"/>
          </p:nvPr>
        </p:nvSpPr>
        <p:spPr/>
        <p:txBody>
          <a:bodyPr/>
          <a:lstStyle/>
          <a:p>
            <a:pPr algn="r"/>
            <a:r>
              <a:rPr lang="ru-RU" smtClean="0">
                <a:solidFill>
                  <a:srgbClr val="7030A0"/>
                </a:solidFill>
              </a:rPr>
              <a:t>Заповедник «</a:t>
            </a:r>
            <a:r>
              <a:rPr lang="ru-RU" u="sng" smtClean="0">
                <a:solidFill>
                  <a:srgbClr val="7030A0"/>
                </a:solidFill>
                <a:hlinkClick r:id="rId2"/>
              </a:rPr>
              <a:t>Алакольский</a:t>
            </a:r>
            <a:r>
              <a:rPr lang="ru-RU" smtClean="0">
                <a:solidFill>
                  <a:srgbClr val="7030A0"/>
                </a:solidFill>
              </a:rPr>
              <a:t>»</a:t>
            </a:r>
          </a:p>
        </p:txBody>
      </p:sp>
      <p:sp>
        <p:nvSpPr>
          <p:cNvPr id="3" name="Содержимое 2"/>
          <p:cNvSpPr>
            <a:spLocks noGrp="1"/>
          </p:cNvSpPr>
          <p:nvPr>
            <p:ph idx="1"/>
          </p:nvPr>
        </p:nvSpPr>
        <p:spPr>
          <a:xfrm>
            <a:off x="2786063" y="1214438"/>
            <a:ext cx="5900737" cy="4911725"/>
          </a:xfrm>
        </p:spPr>
        <p:txBody>
          <a:bodyPr rtlCol="0">
            <a:normAutofit fontScale="85000" lnSpcReduction="10000"/>
          </a:bodyPr>
          <a:lstStyle/>
          <a:p>
            <a:pPr algn="just" fontAlgn="auto">
              <a:spcAft>
                <a:spcPts val="0"/>
              </a:spcAft>
              <a:buFont typeface="Arial" pitchFamily="34" charset="0"/>
              <a:buChar char="•"/>
              <a:defRPr/>
            </a:pPr>
            <a:r>
              <a:rPr lang="ru-RU" dirty="0" smtClean="0"/>
              <a:t>Озеро </a:t>
            </a:r>
            <a:r>
              <a:rPr lang="ru-RU" dirty="0" err="1" smtClean="0"/>
              <a:t>Алаколь</a:t>
            </a:r>
            <a:r>
              <a:rPr lang="ru-RU" dirty="0" smtClean="0"/>
              <a:t> - самое редко озеро в Казахстане. Озеро </a:t>
            </a:r>
            <a:r>
              <a:rPr lang="ru-RU" dirty="0" err="1" smtClean="0"/>
              <a:t>Алаколь</a:t>
            </a:r>
            <a:r>
              <a:rPr lang="ru-RU" dirty="0" smtClean="0"/>
              <a:t> расположено в юго-восточной части Казахстана, на границе с Китаем. Озеро </a:t>
            </a:r>
            <a:r>
              <a:rPr lang="ru-RU" dirty="0" err="1" smtClean="0"/>
              <a:t>Алаколь</a:t>
            </a:r>
            <a:r>
              <a:rPr lang="ru-RU" dirty="0" smtClean="0"/>
              <a:t> - самое крупное озеро в цепи озер </a:t>
            </a:r>
            <a:r>
              <a:rPr lang="ru-RU" dirty="0" err="1" smtClean="0"/>
              <a:t>Алаколи</a:t>
            </a:r>
            <a:r>
              <a:rPr lang="ru-RU" dirty="0" smtClean="0"/>
              <a:t>. Оно уникально своей красотою и первозданной природой. Озеро </a:t>
            </a:r>
            <a:r>
              <a:rPr lang="ru-RU" dirty="0" err="1" smtClean="0"/>
              <a:t>Алаколь</a:t>
            </a:r>
            <a:r>
              <a:rPr lang="ru-RU" dirty="0" smtClean="0"/>
              <a:t> расположено на высоте 347 метров над уровнем моря. Длина её достигает 104 км, а ширина - 52 км. </a:t>
            </a:r>
          </a:p>
          <a:p>
            <a:pPr algn="just" fontAlgn="auto">
              <a:spcAft>
                <a:spcPts val="0"/>
              </a:spcAft>
              <a:buFont typeface="Arial" pitchFamily="34" charset="0"/>
              <a:buChar char="•"/>
              <a:defRPr/>
            </a:pPr>
            <a:r>
              <a:rPr lang="ru-RU" dirty="0" smtClean="0"/>
              <a:t> </a:t>
            </a:r>
            <a:endParaRPr lang="ru-RU" dirty="0"/>
          </a:p>
        </p:txBody>
      </p:sp>
      <p:pic>
        <p:nvPicPr>
          <p:cNvPr id="19460" name="Рисунок 3" descr="Заповедники Казахстана"/>
          <p:cNvPicPr>
            <a:picLocks noChangeAspect="1" noChangeArrowheads="1"/>
          </p:cNvPicPr>
          <p:nvPr/>
        </p:nvPicPr>
        <p:blipFill>
          <a:blip r:embed="rId3"/>
          <a:srcRect/>
          <a:stretch>
            <a:fillRect/>
          </a:stretch>
        </p:blipFill>
        <p:spPr bwMode="auto">
          <a:xfrm>
            <a:off x="357188" y="1214438"/>
            <a:ext cx="2500312" cy="3214687"/>
          </a:xfrm>
          <a:prstGeom prst="rect">
            <a:avLst/>
          </a:prstGeom>
          <a:noFill/>
          <a:ln w="9525">
            <a:noFill/>
            <a:miter lim="800000"/>
            <a:headEnd/>
            <a:tailEnd/>
          </a:ln>
        </p:spPr>
      </p:pic>
      <p:pic>
        <p:nvPicPr>
          <p:cNvPr id="5" name="Рисунок 4" descr="Заповедник Алакольский"/>
          <p:cNvPicPr/>
          <p:nvPr/>
        </p:nvPicPr>
        <p:blipFill>
          <a:blip r:embed="rId4"/>
          <a:srcRect/>
          <a:stretch>
            <a:fillRect/>
          </a:stretch>
        </p:blipFill>
        <p:spPr bwMode="auto">
          <a:xfrm>
            <a:off x="357188" y="4214813"/>
            <a:ext cx="2857500" cy="2286000"/>
          </a:xfrm>
          <a:prstGeom prst="rect">
            <a:avLst/>
          </a:prstGeom>
          <a:ln>
            <a:noFill/>
          </a:ln>
          <a:effectLst>
            <a:outerShdw blurRad="292100" dist="139700" dir="2700000" algn="tl" rotWithShape="0">
              <a:srgbClr val="333333">
                <a:alpha val="65000"/>
              </a:srgbClr>
            </a:outerShdw>
          </a:effectLst>
        </p:spPr>
      </p:pic>
      <p:pic>
        <p:nvPicPr>
          <p:cNvPr id="19462" name="Рисунок 5" descr="Заповедник Алакольский"/>
          <p:cNvPicPr>
            <a:picLocks noChangeAspect="1" noChangeArrowheads="1"/>
          </p:cNvPicPr>
          <p:nvPr/>
        </p:nvPicPr>
        <p:blipFill>
          <a:blip r:embed="rId5"/>
          <a:srcRect/>
          <a:stretch>
            <a:fillRect/>
          </a:stretch>
        </p:blipFill>
        <p:spPr bwMode="auto">
          <a:xfrm>
            <a:off x="6715125" y="5000625"/>
            <a:ext cx="1928813" cy="1571625"/>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68300"/>
          </a:xfrm>
        </p:spPr>
        <p:txBody>
          <a:bodyPr rtlCol="0">
            <a:normAutofit fontScale="90000"/>
          </a:bodyPr>
          <a:lstStyle/>
          <a:p>
            <a:pPr fontAlgn="auto">
              <a:spcAft>
                <a:spcPts val="0"/>
              </a:spcAft>
              <a:defRPr/>
            </a:pPr>
            <a:endParaRPr lang="ru-RU" dirty="0"/>
          </a:p>
        </p:txBody>
      </p:sp>
      <p:sp>
        <p:nvSpPr>
          <p:cNvPr id="3" name="Содержимое 2"/>
          <p:cNvSpPr>
            <a:spLocks noGrp="1"/>
          </p:cNvSpPr>
          <p:nvPr>
            <p:ph idx="1"/>
          </p:nvPr>
        </p:nvSpPr>
        <p:spPr>
          <a:xfrm>
            <a:off x="2643188" y="500063"/>
            <a:ext cx="6215062" cy="5626100"/>
          </a:xfrm>
        </p:spPr>
        <p:txBody>
          <a:bodyPr rtlCol="0">
            <a:normAutofit fontScale="92500" lnSpcReduction="10000"/>
          </a:bodyPr>
          <a:lstStyle/>
          <a:p>
            <a:pPr fontAlgn="auto">
              <a:spcAft>
                <a:spcPts val="0"/>
              </a:spcAft>
              <a:buFont typeface="Arial" pitchFamily="34" charset="0"/>
              <a:buChar char="•"/>
              <a:defRPr/>
            </a:pPr>
            <a:r>
              <a:rPr lang="ru-RU" dirty="0" err="1" smtClean="0"/>
              <a:t>Алаколь</a:t>
            </a:r>
            <a:r>
              <a:rPr lang="ru-RU" dirty="0" smtClean="0"/>
              <a:t> – большое бессточное озеро в Казахстане, в переводе означает  - «пестрое озеро». Такое название оно получило не зря. Цвет его меняется в течение дня, от </a:t>
            </a:r>
            <a:r>
              <a:rPr lang="ru-RU" dirty="0" err="1" smtClean="0"/>
              <a:t>лазурно-голубого</a:t>
            </a:r>
            <a:r>
              <a:rPr lang="ru-RU" dirty="0" smtClean="0"/>
              <a:t> утром до пурпурно-фиолетового на закате. </a:t>
            </a:r>
          </a:p>
          <a:p>
            <a:pPr fontAlgn="auto">
              <a:spcAft>
                <a:spcPts val="0"/>
              </a:spcAft>
              <a:buFont typeface="Arial" pitchFamily="34" charset="0"/>
              <a:buChar char="•"/>
              <a:defRPr/>
            </a:pPr>
            <a:r>
              <a:rPr lang="ru-RU" dirty="0" smtClean="0"/>
              <a:t>    Посреди озера выступает Птичий остров — место обитания свыше 40 видов птиц. Самыми интересными обитателями острова считаются фламинго.</a:t>
            </a:r>
          </a:p>
          <a:p>
            <a:pPr fontAlgn="auto">
              <a:spcAft>
                <a:spcPts val="0"/>
              </a:spcAft>
              <a:buFont typeface="Arial" pitchFamily="34" charset="0"/>
              <a:buChar char="•"/>
              <a:defRPr/>
            </a:pPr>
            <a:endParaRPr lang="ru-RU" dirty="0" smtClean="0"/>
          </a:p>
          <a:p>
            <a:pPr fontAlgn="auto">
              <a:spcAft>
                <a:spcPts val="0"/>
              </a:spcAft>
              <a:buFont typeface="Arial" pitchFamily="34" charset="0"/>
              <a:buChar char="•"/>
              <a:defRPr/>
            </a:pPr>
            <a:endParaRPr lang="ru-RU" dirty="0"/>
          </a:p>
        </p:txBody>
      </p:sp>
      <p:pic>
        <p:nvPicPr>
          <p:cNvPr id="20484" name="Рисунок 3" descr="http://algritravel.kz/d/186300/d/234273401_6.jpg"/>
          <p:cNvPicPr>
            <a:picLocks noChangeAspect="1" noChangeArrowheads="1"/>
          </p:cNvPicPr>
          <p:nvPr/>
        </p:nvPicPr>
        <p:blipFill>
          <a:blip r:embed="rId4"/>
          <a:srcRect/>
          <a:stretch>
            <a:fillRect/>
          </a:stretch>
        </p:blipFill>
        <p:spPr bwMode="auto">
          <a:xfrm>
            <a:off x="571500" y="2214563"/>
            <a:ext cx="2311400" cy="1733550"/>
          </a:xfrm>
          <a:prstGeom prst="rect">
            <a:avLst/>
          </a:prstGeom>
          <a:noFill/>
          <a:ln w="9525">
            <a:noFill/>
            <a:miter lim="800000"/>
            <a:headEnd/>
            <a:tailEnd/>
          </a:ln>
        </p:spPr>
      </p:pic>
      <p:pic>
        <p:nvPicPr>
          <p:cNvPr id="20485" name="Рисунок 4" descr="http://algritravel.kz/d/186300/d/234273201_5.jpg"/>
          <p:cNvPicPr>
            <a:picLocks noChangeAspect="1" noChangeArrowheads="1"/>
          </p:cNvPicPr>
          <p:nvPr/>
        </p:nvPicPr>
        <p:blipFill>
          <a:blip r:embed="rId5"/>
          <a:srcRect/>
          <a:stretch>
            <a:fillRect/>
          </a:stretch>
        </p:blipFill>
        <p:spPr bwMode="auto">
          <a:xfrm>
            <a:off x="357188" y="285750"/>
            <a:ext cx="2357437" cy="1643063"/>
          </a:xfrm>
          <a:prstGeom prst="rect">
            <a:avLst/>
          </a:prstGeom>
          <a:noFill/>
          <a:ln w="9525">
            <a:noFill/>
            <a:miter lim="800000"/>
            <a:headEnd/>
            <a:tailEnd/>
          </a:ln>
        </p:spPr>
      </p:pic>
      <p:pic>
        <p:nvPicPr>
          <p:cNvPr id="20486" name="Рисунок 5" descr="http://algritravel.kz/d/186300/d/280161801_5.jpg"/>
          <p:cNvPicPr>
            <a:picLocks noChangeAspect="1" noChangeArrowheads="1"/>
          </p:cNvPicPr>
          <p:nvPr/>
        </p:nvPicPr>
        <p:blipFill>
          <a:blip r:embed="rId6"/>
          <a:srcRect/>
          <a:stretch>
            <a:fillRect/>
          </a:stretch>
        </p:blipFill>
        <p:spPr bwMode="auto">
          <a:xfrm>
            <a:off x="357188" y="4214813"/>
            <a:ext cx="2643187" cy="1857375"/>
          </a:xfrm>
          <a:prstGeom prst="rect">
            <a:avLst/>
          </a:prstGeom>
          <a:noFill/>
          <a:ln w="9525">
            <a:noFill/>
            <a:miter lim="800000"/>
            <a:headEnd/>
            <a:tailEnd/>
          </a:ln>
        </p:spPr>
      </p:pic>
      <p:pic>
        <p:nvPicPr>
          <p:cNvPr id="7" name="Asilbek_Ensepov-Doroga_na_vostok-www.kazakwa.ucoz..mp3">
            <a:hlinkClick r:id="" action="ppaction://media"/>
          </p:cNvPr>
          <p:cNvPicPr>
            <a:picLocks noRot="1" noChangeAspect="1"/>
          </p:cNvPicPr>
          <p:nvPr>
            <a:audioFile r:link="rId1"/>
          </p:nvPr>
        </p:nvPicPr>
        <p:blipFill>
          <a:blip r:embed="rId7"/>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579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Заголовок 1"/>
          <p:cNvSpPr>
            <a:spLocks noGrp="1"/>
          </p:cNvSpPr>
          <p:nvPr>
            <p:ph type="title"/>
          </p:nvPr>
        </p:nvSpPr>
        <p:spPr/>
        <p:txBody>
          <a:bodyPr/>
          <a:lstStyle/>
          <a:p>
            <a:pPr algn="r"/>
            <a:r>
              <a:rPr lang="ru-RU" smtClean="0">
                <a:solidFill>
                  <a:srgbClr val="7030A0"/>
                </a:solidFill>
              </a:rPr>
              <a:t>Заповедник «</a:t>
            </a:r>
            <a:r>
              <a:rPr lang="ru-RU" u="sng" smtClean="0">
                <a:solidFill>
                  <a:srgbClr val="7030A0"/>
                </a:solidFill>
                <a:hlinkClick r:id="rId3"/>
              </a:rPr>
              <a:t>Барсакельмес</a:t>
            </a:r>
            <a:r>
              <a:rPr lang="ru-RU" smtClean="0">
                <a:solidFill>
                  <a:srgbClr val="7030A0"/>
                </a:solidFill>
              </a:rPr>
              <a:t>»</a:t>
            </a:r>
          </a:p>
        </p:txBody>
      </p:sp>
      <p:sp>
        <p:nvSpPr>
          <p:cNvPr id="3" name="Содержимое 2"/>
          <p:cNvSpPr>
            <a:spLocks noGrp="1"/>
          </p:cNvSpPr>
          <p:nvPr>
            <p:ph idx="1"/>
          </p:nvPr>
        </p:nvSpPr>
        <p:spPr>
          <a:xfrm>
            <a:off x="3357563" y="1285875"/>
            <a:ext cx="5329237" cy="4840288"/>
          </a:xfrm>
        </p:spPr>
        <p:txBody>
          <a:bodyPr rtlCol="0">
            <a:normAutofit fontScale="92500" lnSpcReduction="10000"/>
          </a:bodyPr>
          <a:lstStyle/>
          <a:p>
            <a:pPr algn="just" fontAlgn="auto">
              <a:spcAft>
                <a:spcPts val="0"/>
              </a:spcAft>
              <a:buFont typeface="Arial" pitchFamily="34" charset="0"/>
              <a:buNone/>
              <a:defRPr/>
            </a:pPr>
            <a:r>
              <a:rPr lang="ru-RU" sz="2800" dirty="0" smtClean="0"/>
              <a:t>В </a:t>
            </a:r>
            <a:r>
              <a:rPr lang="ru-RU" sz="2800" dirty="0"/>
              <a:t>административном отношении заповедник расположен в Аральском районе </a:t>
            </a:r>
            <a:r>
              <a:rPr lang="ru-RU" sz="2800" dirty="0" err="1"/>
              <a:t>Кызылординской</a:t>
            </a:r>
            <a:r>
              <a:rPr lang="ru-RU" sz="2800" dirty="0"/>
              <a:t> </a:t>
            </a:r>
            <a:r>
              <a:rPr lang="ru-RU" sz="2800" dirty="0" smtClean="0"/>
              <a:t>области. На остров были завезены джейраны, сайгаки, зайцы-русаки, серые куропатки, сырдарьинские фазаны. В 1939 году на базе этого хозяйства был создан заповедник. В 1953 г. в заповедник завезли куланов из </a:t>
            </a:r>
            <a:r>
              <a:rPr lang="ru-RU" sz="2800" dirty="0" err="1" smtClean="0"/>
              <a:t>Бадхыза</a:t>
            </a:r>
            <a:r>
              <a:rPr lang="ru-RU" sz="2800" dirty="0" smtClean="0"/>
              <a:t> (Туркмения).  </a:t>
            </a:r>
            <a:endParaRPr lang="ru-RU" sz="2800" dirty="0"/>
          </a:p>
        </p:txBody>
      </p:sp>
      <p:pic>
        <p:nvPicPr>
          <p:cNvPr id="21508" name="Рисунок 3" descr="Заповедники Казахстана"/>
          <p:cNvPicPr>
            <a:picLocks noChangeAspect="1" noChangeArrowheads="1"/>
          </p:cNvPicPr>
          <p:nvPr/>
        </p:nvPicPr>
        <p:blipFill>
          <a:blip r:embed="rId4"/>
          <a:srcRect/>
          <a:stretch>
            <a:fillRect/>
          </a:stretch>
        </p:blipFill>
        <p:spPr bwMode="auto">
          <a:xfrm>
            <a:off x="785813" y="1000125"/>
            <a:ext cx="2500312" cy="3071813"/>
          </a:xfrm>
          <a:prstGeom prst="rect">
            <a:avLst/>
          </a:prstGeom>
          <a:noFill/>
          <a:ln w="9525">
            <a:noFill/>
            <a:miter lim="800000"/>
            <a:headEnd/>
            <a:tailEnd/>
          </a:ln>
        </p:spPr>
      </p:pic>
      <p:pic>
        <p:nvPicPr>
          <p:cNvPr id="5" name="Рисунок 4" descr="Заповедник Барсакельмес"/>
          <p:cNvPicPr/>
          <p:nvPr/>
        </p:nvPicPr>
        <p:blipFill>
          <a:blip r:embed="rId5"/>
          <a:srcRect/>
          <a:stretch>
            <a:fillRect/>
          </a:stretch>
        </p:blipFill>
        <p:spPr bwMode="auto">
          <a:xfrm>
            <a:off x="285750" y="4214813"/>
            <a:ext cx="3214688" cy="235743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Тема Office">
  <a:themeElements>
    <a:clrScheme name="Другая 2">
      <a:dk1>
        <a:sysClr val="windowText" lastClr="000000"/>
      </a:dk1>
      <a:lt1>
        <a:sysClr val="window" lastClr="FFFFFF"/>
      </a:lt1>
      <a:dk2>
        <a:srgbClr val="666666"/>
      </a:dk2>
      <a:lt2>
        <a:srgbClr val="D2D2D2"/>
      </a:lt2>
      <a:accent1>
        <a:srgbClr val="00B0F0"/>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Начальная">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959</TotalTime>
  <Words>1463</Words>
  <Application>Microsoft Office PowerPoint</Application>
  <PresentationFormat>Экран (4:3)</PresentationFormat>
  <Paragraphs>74</Paragraphs>
  <Slides>43</Slides>
  <Notes>0</Notes>
  <HiddenSlides>0</HiddenSlides>
  <MMClips>5</MMClips>
  <ScaleCrop>false</ScaleCrop>
  <HeadingPairs>
    <vt:vector size="6" baseType="variant">
      <vt:variant>
        <vt:lpstr>Использованные шрифты</vt:lpstr>
      </vt:variant>
      <vt:variant>
        <vt:i4>3</vt:i4>
      </vt:variant>
      <vt:variant>
        <vt:lpstr>Шаблон оформления</vt:lpstr>
      </vt:variant>
      <vt:variant>
        <vt:i4>1</vt:i4>
      </vt:variant>
      <vt:variant>
        <vt:lpstr>Заголовки слайдов</vt:lpstr>
      </vt:variant>
      <vt:variant>
        <vt:i4>43</vt:i4>
      </vt:variant>
    </vt:vector>
  </HeadingPairs>
  <TitlesOfParts>
    <vt:vector size="47" baseType="lpstr">
      <vt:lpstr>Calibri</vt:lpstr>
      <vt:lpstr>Arial</vt:lpstr>
      <vt:lpstr>Times New Roman</vt:lpstr>
      <vt:lpstr>Тема Office</vt:lpstr>
      <vt:lpstr>Жемчужины Казахстана</vt:lpstr>
      <vt:lpstr>ЖЕМЧУЖИНЫ КАЗАХСТАНА</vt:lpstr>
      <vt:lpstr>Слайд 3</vt:lpstr>
      <vt:lpstr>Заповедники Казахстана</vt:lpstr>
      <vt:lpstr>Заповедник «Аксу-Джабаглы»</vt:lpstr>
      <vt:lpstr>Заповедник «Алма-Атинский»</vt:lpstr>
      <vt:lpstr>Заповедник «Алакольский»</vt:lpstr>
      <vt:lpstr>Слайд 8</vt:lpstr>
      <vt:lpstr>Заповедник «Барсакельмес»</vt:lpstr>
      <vt:lpstr>Заповедник  «Западно-Алтайский»</vt:lpstr>
      <vt:lpstr>Заповедник  «Каратауский»</vt:lpstr>
      <vt:lpstr>Заповедник «Кургальджинский»</vt:lpstr>
      <vt:lpstr>Заповедник «Маркакольский»</vt:lpstr>
      <vt:lpstr>Заповедник «Наурзумский»</vt:lpstr>
      <vt:lpstr>Заповедник «Устюртский»</vt:lpstr>
      <vt:lpstr>Слайд 16</vt:lpstr>
      <vt:lpstr>Национальные парки</vt:lpstr>
      <vt:lpstr>Парк «Алтын-Эмель»</vt:lpstr>
      <vt:lpstr>Парк «Баянаульский»</vt:lpstr>
      <vt:lpstr>Слайд 20</vt:lpstr>
      <vt:lpstr>Парк «Боровое»</vt:lpstr>
      <vt:lpstr>Парк «Иле-Алатауский»</vt:lpstr>
      <vt:lpstr>Слайд 23</vt:lpstr>
      <vt:lpstr>Парк  «Каркаралинский»</vt:lpstr>
      <vt:lpstr>Слайд 25</vt:lpstr>
      <vt:lpstr>Парк «Катон-Карагайский»</vt:lpstr>
      <vt:lpstr>Парк «Кокшетау»</vt:lpstr>
      <vt:lpstr>Парк «Чарын»</vt:lpstr>
      <vt:lpstr>Медео - высокогорная жемчужина Казахстана </vt:lpstr>
      <vt:lpstr>Слайд 30</vt:lpstr>
      <vt:lpstr>Слайд 31</vt:lpstr>
      <vt:lpstr>Озера Куль-Сей (Кольсай)</vt:lpstr>
      <vt:lpstr>Слайд 33</vt:lpstr>
      <vt:lpstr>Озеро Балхаш</vt:lpstr>
      <vt:lpstr>Слайд 35</vt:lpstr>
      <vt:lpstr>Бурабай (Боровое)</vt:lpstr>
      <vt:lpstr>Слайд 37</vt:lpstr>
      <vt:lpstr>Поющий бархан</vt:lpstr>
      <vt:lpstr>Алма-Ата — жемчужина Казахстана</vt:lpstr>
      <vt:lpstr>Курорт Сарыагаш - жемчужина Южного Казахстана! </vt:lpstr>
      <vt:lpstr>Туркестан архитектурная  жемчужина Казахстана</vt:lpstr>
      <vt:lpstr>Слайд 42</vt:lpstr>
      <vt:lpstr>Слайд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ЖЕМЧУЖИНЫ КАЗАХСТАНА</dc:title>
  <dc:creator>user</dc:creator>
  <cp:lastModifiedBy>User</cp:lastModifiedBy>
  <cp:revision>98</cp:revision>
  <dcterms:created xsi:type="dcterms:W3CDTF">2004-01-01T00:01:06Z</dcterms:created>
  <dcterms:modified xsi:type="dcterms:W3CDTF">2012-12-30T12:11:07Z</dcterms:modified>
</cp:coreProperties>
</file>