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3"/>
  </p:notesMasterIdLst>
  <p:sldIdLst>
    <p:sldId id="256" r:id="rId2"/>
    <p:sldId id="269" r:id="rId3"/>
    <p:sldId id="257" r:id="rId4"/>
    <p:sldId id="276" r:id="rId5"/>
    <p:sldId id="273" r:id="rId6"/>
    <p:sldId id="280" r:id="rId7"/>
    <p:sldId id="258" r:id="rId8"/>
    <p:sldId id="259" r:id="rId9"/>
    <p:sldId id="266" r:id="rId10"/>
    <p:sldId id="262" r:id="rId11"/>
    <p:sldId id="263" r:id="rId12"/>
    <p:sldId id="267" r:id="rId13"/>
    <p:sldId id="264" r:id="rId14"/>
    <p:sldId id="270" r:id="rId15"/>
    <p:sldId id="271" r:id="rId16"/>
    <p:sldId id="281" r:id="rId17"/>
    <p:sldId id="272" r:id="rId18"/>
    <p:sldId id="274" r:id="rId19"/>
    <p:sldId id="275" r:id="rId20"/>
    <p:sldId id="26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A8A9-4E46-4F3A-B9FC-E7710F505EA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85978-B47E-412B-8309-E06390239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B61E2-52FF-4EAF-B9C5-CD4B7F0CB4A1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9877-13A2-4824-8477-D1AF92A14D7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6A58-727D-42C7-89D8-280F785F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9877-13A2-4824-8477-D1AF92A14D7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6A58-727D-42C7-89D8-280F785F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9877-13A2-4824-8477-D1AF92A14D7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6A58-727D-42C7-89D8-280F785F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4687-BAE8-4BD4-8114-B1A1AFDD386F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1DE13-B762-44CB-A984-8EE46B115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9877-13A2-4824-8477-D1AF92A14D7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6A58-727D-42C7-89D8-280F785F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9877-13A2-4824-8477-D1AF92A14D7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6A58-727D-42C7-89D8-280F785F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9877-13A2-4824-8477-D1AF92A14D7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6A58-727D-42C7-89D8-280F785F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9877-13A2-4824-8477-D1AF92A14D7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6A58-727D-42C7-89D8-280F785F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9877-13A2-4824-8477-D1AF92A14D7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6A58-727D-42C7-89D8-280F785F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9877-13A2-4824-8477-D1AF92A14D7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6A58-727D-42C7-89D8-280F785F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9877-13A2-4824-8477-D1AF92A14D7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6A58-727D-42C7-89D8-280F785F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9877-13A2-4824-8477-D1AF92A14D7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086A58-727D-42C7-89D8-280F785F3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C59877-13A2-4824-8477-D1AF92A14D7E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086A58-727D-42C7-89D8-280F785F38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Тема урока: Правописание безударных гласных в корне слова.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Русский язык </a:t>
            </a:r>
          </a:p>
          <a:p>
            <a:pPr algn="ctr"/>
            <a:r>
              <a:rPr lang="ru-RU" b="1" dirty="0" smtClean="0"/>
              <a:t>2-3 класс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0_4272_fd48b841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Родственные слова.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Лес – лесок лесник лесничий лесовод лесничество.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6453187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0033CC"/>
                </a:solidFill>
              </a:rPr>
              <a:t>Гр</a:t>
            </a:r>
            <a:r>
              <a:rPr lang="ru-RU" b="1" dirty="0">
                <a:solidFill>
                  <a:srgbClr val="FF3300"/>
                </a:solidFill>
              </a:rPr>
              <a:t>и</a:t>
            </a:r>
            <a:r>
              <a:rPr lang="ru-RU" b="1" dirty="0">
                <a:solidFill>
                  <a:srgbClr val="0033CC"/>
                </a:solidFill>
              </a:rPr>
              <a:t>бы</a:t>
            </a:r>
            <a:r>
              <a:rPr lang="ru-RU" b="1" dirty="0"/>
              <a:t> </a:t>
            </a:r>
            <a:r>
              <a:rPr lang="ru-RU" b="1" dirty="0">
                <a:solidFill>
                  <a:srgbClr val="0033CC"/>
                </a:solidFill>
              </a:rPr>
              <a:t>–</a:t>
            </a:r>
            <a:r>
              <a:rPr lang="ru-RU" b="1" dirty="0"/>
              <a:t> </a:t>
            </a:r>
            <a:r>
              <a:rPr lang="ru-RU" b="1" dirty="0">
                <a:solidFill>
                  <a:srgbClr val="0033CC"/>
                </a:solidFill>
              </a:rPr>
              <a:t>гриб</a:t>
            </a:r>
            <a:r>
              <a:rPr lang="ru-RU" b="1" dirty="0"/>
              <a:t> </a:t>
            </a:r>
          </a:p>
          <a:p>
            <a:endParaRPr lang="ru-RU" b="1" dirty="0"/>
          </a:p>
          <a:p>
            <a:pPr>
              <a:buFontTx/>
              <a:buNone/>
            </a:pPr>
            <a:r>
              <a:rPr lang="ru-RU" b="1" dirty="0">
                <a:solidFill>
                  <a:srgbClr val="0033CC"/>
                </a:solidFill>
              </a:rPr>
              <a:t>Р</a:t>
            </a:r>
            <a:r>
              <a:rPr lang="ru-RU" b="1" dirty="0">
                <a:solidFill>
                  <a:srgbClr val="FF3300"/>
                </a:solidFill>
              </a:rPr>
              <a:t>е</a:t>
            </a:r>
            <a:r>
              <a:rPr lang="ru-RU" b="1" dirty="0">
                <a:solidFill>
                  <a:srgbClr val="0033CC"/>
                </a:solidFill>
              </a:rPr>
              <a:t>ка</a:t>
            </a:r>
            <a:r>
              <a:rPr lang="ru-RU" b="1" dirty="0"/>
              <a:t> </a:t>
            </a:r>
            <a:r>
              <a:rPr lang="ru-RU" b="1" dirty="0">
                <a:solidFill>
                  <a:srgbClr val="0033CC"/>
                </a:solidFill>
              </a:rPr>
              <a:t>- речка</a:t>
            </a:r>
          </a:p>
          <a:p>
            <a:endParaRPr lang="ru-RU" b="1" dirty="0">
              <a:solidFill>
                <a:srgbClr val="0033CC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0033CC"/>
                </a:solidFill>
              </a:rPr>
              <a:t>Гр</a:t>
            </a:r>
            <a:r>
              <a:rPr lang="ru-RU" b="1" dirty="0">
                <a:solidFill>
                  <a:srgbClr val="FF3300"/>
                </a:solidFill>
              </a:rPr>
              <a:t>а</a:t>
            </a:r>
            <a:r>
              <a:rPr lang="ru-RU" b="1" dirty="0">
                <a:solidFill>
                  <a:srgbClr val="0033CC"/>
                </a:solidFill>
              </a:rPr>
              <a:t>чи - грач</a:t>
            </a:r>
          </a:p>
          <a:p>
            <a:endParaRPr lang="ru-RU" b="1" dirty="0">
              <a:solidFill>
                <a:srgbClr val="0033CC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0033CC"/>
                </a:solidFill>
              </a:rPr>
              <a:t>В</a:t>
            </a:r>
            <a:r>
              <a:rPr lang="ru-RU" b="1" dirty="0">
                <a:solidFill>
                  <a:srgbClr val="FF3300"/>
                </a:solidFill>
              </a:rPr>
              <a:t>о</a:t>
            </a:r>
            <a:r>
              <a:rPr lang="ru-RU" b="1" dirty="0">
                <a:solidFill>
                  <a:srgbClr val="0033CC"/>
                </a:solidFill>
              </a:rPr>
              <a:t>да</a:t>
            </a:r>
            <a:r>
              <a:rPr lang="ru-RU" b="1" dirty="0"/>
              <a:t> </a:t>
            </a:r>
            <a:r>
              <a:rPr lang="ru-RU" b="1" dirty="0">
                <a:solidFill>
                  <a:srgbClr val="0033CC"/>
                </a:solidFill>
              </a:rPr>
              <a:t>- воды</a:t>
            </a:r>
          </a:p>
          <a:p>
            <a:endParaRPr lang="ru-RU" b="1" dirty="0">
              <a:solidFill>
                <a:srgbClr val="0033CC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0033CC"/>
                </a:solidFill>
              </a:rPr>
              <a:t>П</a:t>
            </a:r>
            <a:r>
              <a:rPr lang="ru-RU" b="1" dirty="0">
                <a:solidFill>
                  <a:srgbClr val="FF3300"/>
                </a:solidFill>
              </a:rPr>
              <a:t>я</a:t>
            </a:r>
            <a:r>
              <a:rPr lang="ru-RU" b="1" dirty="0">
                <a:solidFill>
                  <a:srgbClr val="0033CC"/>
                </a:solidFill>
              </a:rPr>
              <a:t>тно</a:t>
            </a:r>
            <a:r>
              <a:rPr lang="ru-RU" b="1" dirty="0"/>
              <a:t> </a:t>
            </a:r>
            <a:r>
              <a:rPr lang="ru-RU" b="1" dirty="0">
                <a:solidFill>
                  <a:srgbClr val="0033CC"/>
                </a:solidFill>
              </a:rPr>
              <a:t>- пятна</a:t>
            </a:r>
          </a:p>
        </p:txBody>
      </p:sp>
      <p:pic>
        <p:nvPicPr>
          <p:cNvPr id="114692" name="Picture 4" descr="Гри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88913"/>
            <a:ext cx="1441450" cy="1082675"/>
          </a:xfrm>
          <a:prstGeom prst="rect">
            <a:avLst/>
          </a:prstGeom>
          <a:noFill/>
        </p:spPr>
      </p:pic>
      <p:pic>
        <p:nvPicPr>
          <p:cNvPr id="114693" name="Picture 5" descr="Р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484313"/>
            <a:ext cx="1439863" cy="981075"/>
          </a:xfrm>
          <a:prstGeom prst="rect">
            <a:avLst/>
          </a:prstGeom>
          <a:noFill/>
        </p:spPr>
      </p:pic>
      <p:pic>
        <p:nvPicPr>
          <p:cNvPr id="114694" name="Picture 6" descr="Гра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636838"/>
            <a:ext cx="1441450" cy="1117600"/>
          </a:xfrm>
          <a:prstGeom prst="rect">
            <a:avLst/>
          </a:prstGeom>
          <a:noFill/>
        </p:spPr>
      </p:pic>
      <p:pic>
        <p:nvPicPr>
          <p:cNvPr id="114695" name="Picture 7" descr="Во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860800"/>
            <a:ext cx="1206500" cy="1295400"/>
          </a:xfrm>
          <a:prstGeom prst="rect">
            <a:avLst/>
          </a:prstGeom>
          <a:noFill/>
        </p:spPr>
      </p:pic>
      <p:pic>
        <p:nvPicPr>
          <p:cNvPr id="114696" name="Picture 8" descr="Пятн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5300663"/>
            <a:ext cx="1150938" cy="1341437"/>
          </a:xfrm>
          <a:prstGeom prst="rect">
            <a:avLst/>
          </a:prstGeom>
          <a:noFill/>
        </p:spPr>
      </p:pic>
      <p:sp>
        <p:nvSpPr>
          <p:cNvPr id="114697" name="AutoShape 9"/>
          <p:cNvSpPr>
            <a:spLocks noChangeArrowheads="1"/>
          </p:cNvSpPr>
          <p:nvPr/>
        </p:nvSpPr>
        <p:spPr bwMode="auto">
          <a:xfrm>
            <a:off x="611188" y="260350"/>
            <a:ext cx="936625" cy="433388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1857356" y="285728"/>
            <a:ext cx="936625" cy="433388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 flipH="1">
            <a:off x="1428728" y="357166"/>
            <a:ext cx="144462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 flipH="1">
            <a:off x="1142976" y="1285860"/>
            <a:ext cx="144463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 flipH="1">
            <a:off x="2214546" y="2214554"/>
            <a:ext cx="144463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 flipH="1">
            <a:off x="1500166" y="4143380"/>
            <a:ext cx="144462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703" name="Line 15"/>
          <p:cNvSpPr>
            <a:spLocks noChangeShapeType="1"/>
          </p:cNvSpPr>
          <p:nvPr/>
        </p:nvSpPr>
        <p:spPr bwMode="auto">
          <a:xfrm flipH="1">
            <a:off x="1285852" y="3214686"/>
            <a:ext cx="144463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704" name="AutoShape 16"/>
          <p:cNvSpPr>
            <a:spLocks noChangeArrowheads="1"/>
          </p:cNvSpPr>
          <p:nvPr/>
        </p:nvSpPr>
        <p:spPr bwMode="auto">
          <a:xfrm>
            <a:off x="571472" y="1142984"/>
            <a:ext cx="720725" cy="431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705" name="AutoShape 17"/>
          <p:cNvSpPr>
            <a:spLocks noChangeArrowheads="1"/>
          </p:cNvSpPr>
          <p:nvPr/>
        </p:nvSpPr>
        <p:spPr bwMode="auto">
          <a:xfrm>
            <a:off x="1714480" y="1142984"/>
            <a:ext cx="720725" cy="431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706" name="AutoShape 18"/>
          <p:cNvSpPr>
            <a:spLocks noChangeArrowheads="1"/>
          </p:cNvSpPr>
          <p:nvPr/>
        </p:nvSpPr>
        <p:spPr bwMode="auto">
          <a:xfrm>
            <a:off x="1857356" y="4071942"/>
            <a:ext cx="936625" cy="431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707" name="AutoShape 19"/>
          <p:cNvSpPr>
            <a:spLocks noChangeArrowheads="1"/>
          </p:cNvSpPr>
          <p:nvPr/>
        </p:nvSpPr>
        <p:spPr bwMode="auto">
          <a:xfrm>
            <a:off x="642910" y="4071942"/>
            <a:ext cx="936625" cy="431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708" name="AutoShape 20"/>
          <p:cNvSpPr>
            <a:spLocks noChangeArrowheads="1"/>
          </p:cNvSpPr>
          <p:nvPr/>
        </p:nvSpPr>
        <p:spPr bwMode="auto">
          <a:xfrm>
            <a:off x="1714480" y="3143248"/>
            <a:ext cx="720725" cy="360362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709" name="AutoShape 21"/>
          <p:cNvSpPr>
            <a:spLocks noChangeArrowheads="1"/>
          </p:cNvSpPr>
          <p:nvPr/>
        </p:nvSpPr>
        <p:spPr bwMode="auto">
          <a:xfrm>
            <a:off x="642910" y="3071810"/>
            <a:ext cx="792163" cy="433387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710" name="AutoShape 22"/>
          <p:cNvSpPr>
            <a:spLocks noChangeArrowheads="1"/>
          </p:cNvSpPr>
          <p:nvPr/>
        </p:nvSpPr>
        <p:spPr bwMode="auto">
          <a:xfrm>
            <a:off x="1643042" y="2143116"/>
            <a:ext cx="936625" cy="431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711" name="AutoShape 23"/>
          <p:cNvSpPr>
            <a:spLocks noChangeArrowheads="1"/>
          </p:cNvSpPr>
          <p:nvPr/>
        </p:nvSpPr>
        <p:spPr bwMode="auto">
          <a:xfrm>
            <a:off x="571472" y="2143116"/>
            <a:ext cx="936625" cy="431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712" name="Line 24"/>
          <p:cNvSpPr>
            <a:spLocks noChangeShapeType="1"/>
          </p:cNvSpPr>
          <p:nvPr/>
        </p:nvSpPr>
        <p:spPr bwMode="auto">
          <a:xfrm flipH="1">
            <a:off x="1857356" y="1285860"/>
            <a:ext cx="144462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713" name="Line 25"/>
          <p:cNvSpPr>
            <a:spLocks noChangeShapeType="1"/>
          </p:cNvSpPr>
          <p:nvPr/>
        </p:nvSpPr>
        <p:spPr bwMode="auto">
          <a:xfrm flipH="1">
            <a:off x="1857356" y="3214686"/>
            <a:ext cx="144463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714" name="Line 26"/>
          <p:cNvSpPr>
            <a:spLocks noChangeShapeType="1"/>
          </p:cNvSpPr>
          <p:nvPr/>
        </p:nvSpPr>
        <p:spPr bwMode="auto">
          <a:xfrm flipH="1">
            <a:off x="2143108" y="4143380"/>
            <a:ext cx="144463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"/>
                            </p:stCondLst>
                            <p:childTnLst>
                              <p:par>
                                <p:cTn id="1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8000"/>
                            </p:stCondLst>
                            <p:childTnLst>
                              <p:par>
                                <p:cTn id="2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000"/>
                            </p:stCondLst>
                            <p:childTnLst>
                              <p:par>
                                <p:cTn id="2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000"/>
                            </p:stCondLst>
                            <p:childTnLst>
                              <p:par>
                                <p:cTn id="2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000"/>
                            </p:stCondLst>
                            <p:childTnLst>
                              <p:par>
                                <p:cTn id="3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4000"/>
                            </p:stCondLst>
                            <p:childTnLst>
                              <p:par>
                                <p:cTn id="3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8000"/>
                            </p:stCondLst>
                            <p:childTnLst>
                              <p:par>
                                <p:cTn id="3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02" grpId="0" animBg="1"/>
      <p:bldP spid="114703" grpId="0" animBg="1"/>
      <p:bldP spid="114704" grpId="0" animBg="1"/>
      <p:bldP spid="114705" grpId="0" animBg="1"/>
      <p:bldP spid="114706" grpId="0" animBg="1"/>
      <p:bldP spid="114707" grpId="0" animBg="1"/>
      <p:bldP spid="114708" grpId="0" animBg="1"/>
      <p:bldP spid="114709" grpId="0" animBg="1"/>
      <p:bldP spid="114710" grpId="0" animBg="1"/>
      <p:bldP spid="114711" grpId="0" animBg="1"/>
      <p:bldP spid="114712" grpId="0" animBg="1"/>
      <p:bldP spid="114713" grpId="0" animBg="1"/>
      <p:bldP spid="1147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  <a:t>Спиши слова, вставляя пропущенные буквы. Подбери проверочные слова.</a:t>
            </a:r>
            <a:endParaRPr lang="ru-RU" sz="32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Д. жди, х. </a:t>
            </a:r>
            <a:r>
              <a:rPr lang="ru-RU" sz="4000" b="1" dirty="0" err="1" smtClean="0"/>
              <a:t>лмы</a:t>
            </a:r>
            <a:r>
              <a:rPr lang="ru-RU" sz="4000" b="1" dirty="0" smtClean="0"/>
              <a:t>, сл. </a:t>
            </a:r>
            <a:r>
              <a:rPr lang="ru-RU" sz="4000" b="1" dirty="0" err="1" smtClean="0"/>
              <a:t>ны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зв</a:t>
            </a:r>
            <a:r>
              <a:rPr lang="ru-RU" sz="4000" b="1" dirty="0" smtClean="0"/>
              <a:t>. рёк, л. </a:t>
            </a:r>
            <a:r>
              <a:rPr lang="ru-RU" sz="4000" b="1" dirty="0" err="1" smtClean="0"/>
              <a:t>сты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зв</a:t>
            </a:r>
            <a:r>
              <a:rPr lang="ru-RU" sz="4000" b="1" dirty="0" smtClean="0"/>
              <a:t>. нок.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067041" y="1143480"/>
            <a:ext cx="369936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прил…тают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10401" y="2743489"/>
            <a:ext cx="213264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err="1">
                <a:solidFill>
                  <a:srgbClr val="002060"/>
                </a:solidFill>
                <a:latin typeface="Bookman Old Style" pitchFamily="18" charset="0"/>
              </a:rPr>
              <a:t>з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…мой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410080" y="1523680"/>
            <a:ext cx="327744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к…</a:t>
            </a:r>
            <a:r>
              <a:rPr lang="ru-RU" sz="4000" b="1" dirty="0" err="1">
                <a:solidFill>
                  <a:srgbClr val="002060"/>
                </a:solidFill>
                <a:latin typeface="Bookman Old Style" pitchFamily="18" charset="0"/>
              </a:rPr>
              <a:t>рмушке</a:t>
            </a:r>
            <a:endParaRPr lang="ru-RU" sz="4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752481" y="4343496"/>
            <a:ext cx="144864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к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4800960" y="4267169"/>
            <a:ext cx="335232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err="1">
                <a:solidFill>
                  <a:srgbClr val="002060"/>
                </a:solidFill>
                <a:latin typeface="Bookman Old Style" pitchFamily="18" charset="0"/>
              </a:rPr>
              <a:t>сн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…гири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24801" y="2845739"/>
            <a:ext cx="9144000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>
                <a:latin typeface="Bookman Old Style" pitchFamily="18" charset="0"/>
              </a:rPr>
              <a:t>З</a:t>
            </a:r>
            <a:r>
              <a:rPr lang="ru-RU" sz="3600" b="1" i="1" dirty="0">
                <a:solidFill>
                  <a:srgbClr val="00CC00"/>
                </a:solidFill>
                <a:latin typeface="Bookman Old Style" pitchFamily="18" charset="0"/>
              </a:rPr>
              <a:t>и</a:t>
            </a:r>
            <a:r>
              <a:rPr lang="ru-RU" sz="3600" b="1" i="1" dirty="0">
                <a:latin typeface="Bookman Old Style" pitchFamily="18" charset="0"/>
              </a:rPr>
              <a:t>мой сн</a:t>
            </a:r>
            <a:r>
              <a:rPr lang="ru-RU" sz="3600" b="1" i="1" dirty="0">
                <a:solidFill>
                  <a:srgbClr val="00CC00"/>
                </a:solidFill>
                <a:latin typeface="Bookman Old Style" pitchFamily="18" charset="0"/>
              </a:rPr>
              <a:t>е</a:t>
            </a:r>
            <a:r>
              <a:rPr lang="ru-RU" sz="3600" b="1" i="1" dirty="0">
                <a:latin typeface="Bookman Old Style" pitchFamily="18" charset="0"/>
              </a:rPr>
              <a:t>гири прил</a:t>
            </a:r>
            <a:r>
              <a:rPr lang="ru-RU" sz="3600" b="1" i="1" dirty="0">
                <a:solidFill>
                  <a:srgbClr val="00CC00"/>
                </a:solidFill>
                <a:latin typeface="Bookman Old Style" pitchFamily="18" charset="0"/>
              </a:rPr>
              <a:t>е</a:t>
            </a:r>
            <a:r>
              <a:rPr lang="ru-RU" sz="3600" b="1" i="1" dirty="0">
                <a:latin typeface="Bookman Old Style" pitchFamily="18" charset="0"/>
              </a:rPr>
              <a:t>тают к к</a:t>
            </a:r>
            <a:r>
              <a:rPr lang="ru-RU" sz="3600" b="1" i="1" dirty="0">
                <a:solidFill>
                  <a:srgbClr val="00CC00"/>
                </a:solidFill>
                <a:latin typeface="Bookman Old Style" pitchFamily="18" charset="0"/>
              </a:rPr>
              <a:t>о</a:t>
            </a:r>
            <a:r>
              <a:rPr lang="ru-RU" sz="3600" b="1" i="1" dirty="0">
                <a:latin typeface="Bookman Old Style" pitchFamily="18" charset="0"/>
              </a:rPr>
              <a:t>рмушке.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00" y="182900"/>
            <a:ext cx="3150720" cy="2731966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4640" y="3750154"/>
            <a:ext cx="3456000" cy="2598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2124075" y="1196975"/>
            <a:ext cx="4619625" cy="2676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Покружились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звёздочки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воздухе немножко,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Сели и растаяли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моей ладошке.</a:t>
            </a:r>
          </a:p>
        </p:txBody>
      </p:sp>
      <p:pic>
        <p:nvPicPr>
          <p:cNvPr id="110596" name="Picture 4" descr="j0299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981075"/>
            <a:ext cx="1512888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 descr="j0299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652963"/>
            <a:ext cx="1512888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 descr="j0299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860800"/>
            <a:ext cx="1512888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9" name="Picture 7" descr="j0299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084763"/>
            <a:ext cx="1512887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0" name="Picture 8" descr="j0299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1512888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60350"/>
            <a:ext cx="8229600" cy="4332288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Ст_ят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ст_лбы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 белые,</a:t>
            </a:r>
          </a:p>
          <a:p>
            <a:pPr>
              <a:buFontTx/>
              <a:buNone/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На них шапки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з_лёные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buFontTx/>
              <a:buNone/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Летом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м_хнатые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buFontTx/>
              <a:buNone/>
            </a:pP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З_мой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 сучковатые,</a:t>
            </a:r>
          </a:p>
          <a:p>
            <a:pPr>
              <a:buFontTx/>
              <a:buNone/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Где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_ни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ст_ят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, там и шумят. </a:t>
            </a:r>
          </a:p>
        </p:txBody>
      </p:sp>
      <p:pic>
        <p:nvPicPr>
          <p:cNvPr id="104452" name="Picture 4" descr="бере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005263"/>
            <a:ext cx="2663825" cy="2692400"/>
          </a:xfrm>
          <a:prstGeom prst="rect">
            <a:avLst/>
          </a:prstGeom>
          <a:noFill/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908175" y="5157788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БЕРЁЗА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Попробуем выполнить задание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28775"/>
            <a:ext cx="8229600" cy="29527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Выбери нужное проверочное слово :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УД…ВИТЕЛЬНО (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диво,дева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Л…ПИТЬ (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липко,лепка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М…СТЕРИТЬ (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мост,мастер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М…НЯТЬ (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мина,замена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</p:txBody>
      </p:sp>
      <p:pic>
        <p:nvPicPr>
          <p:cNvPr id="97284" name="Picture 4" descr="1k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14337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 descr="2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1276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1600200" y="1185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endParaRPr lang="ru-RU" sz="2000" u="non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>
          <a:xfrm>
            <a:off x="781050" y="260350"/>
            <a:ext cx="8362950" cy="5224463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Если буква гласная вызвала сомнение.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Ты ее немедленно ставь под ударение.</a:t>
            </a:r>
          </a:p>
        </p:txBody>
      </p:sp>
      <p:pic>
        <p:nvPicPr>
          <p:cNvPr id="33796" name="Picture 43" descr="MCj023416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8825" y="0"/>
            <a:ext cx="203517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1" name="Picture 47" descr="MCj040618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17335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9" descr="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429108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3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57563"/>
            <a:ext cx="8229600" cy="32496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В.Солоухин писал, что у человека всё предназначено для самого себя: глаза  - чтобы смотреть и находить, рот – чтобы поглощать пищу. Всё нужно самому себе, кроме улыбки. Улыбка самому себе не нужна, она предназначена другим людям, чтобы им с вами было хорошо. </a:t>
            </a:r>
          </a:p>
        </p:txBody>
      </p:sp>
      <p:pic>
        <p:nvPicPr>
          <p:cNvPr id="111620" name="Picture 4" descr="Солоух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88913"/>
            <a:ext cx="2895600" cy="3124200"/>
          </a:xfrm>
          <a:prstGeom prst="rect">
            <a:avLst/>
          </a:prstGeom>
          <a:noFill/>
        </p:spPr>
      </p:pic>
      <p:pic>
        <p:nvPicPr>
          <p:cNvPr id="111621" name="Picture 5" descr="Улыбк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6250"/>
            <a:ext cx="2192338" cy="2192338"/>
          </a:xfrm>
          <a:prstGeom prst="rect">
            <a:avLst/>
          </a:prstGeom>
          <a:noFill/>
        </p:spPr>
      </p:pic>
      <p:pic>
        <p:nvPicPr>
          <p:cNvPr id="111622" name="Picture 6" descr="Улыбка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76250"/>
            <a:ext cx="2376488" cy="2109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Настроение.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Грустное.                Равнодушное.             Весёлое.</a:t>
            </a:r>
            <a:endParaRPr lang="ru-RU" b="1" dirty="0"/>
          </a:p>
        </p:txBody>
      </p:sp>
      <p:pic>
        <p:nvPicPr>
          <p:cNvPr id="4" name="Рисунок 3" descr="0_495a0_385db982_ori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857628"/>
            <a:ext cx="2000264" cy="2000264"/>
          </a:xfrm>
          <a:prstGeom prst="rect">
            <a:avLst/>
          </a:prstGeom>
        </p:spPr>
      </p:pic>
      <p:pic>
        <p:nvPicPr>
          <p:cNvPr id="5" name="Рисунок 4" descr="shutterstock_smiley_worry_12041422_750x5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786190"/>
            <a:ext cx="2931654" cy="2071702"/>
          </a:xfrm>
          <a:prstGeom prst="rect">
            <a:avLst/>
          </a:prstGeom>
        </p:spPr>
      </p:pic>
      <p:pic>
        <p:nvPicPr>
          <p:cNvPr id="6" name="Рисунок 5" descr="smiley4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786190"/>
            <a:ext cx="1928826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kniga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333375"/>
            <a:ext cx="3100387" cy="3141663"/>
          </a:xfrm>
          <a:noFill/>
          <a:ln/>
        </p:spPr>
      </p:pic>
      <p:sp>
        <p:nvSpPr>
          <p:cNvPr id="120837" name="WordArt 5"/>
          <p:cNvSpPr>
            <a:spLocks noChangeArrowheads="1" noChangeShapeType="1" noTextEdit="1"/>
          </p:cNvSpPr>
          <p:nvPr/>
        </p:nvSpPr>
        <p:spPr bwMode="auto">
          <a:xfrm>
            <a:off x="1258888" y="3789363"/>
            <a:ext cx="6985000" cy="155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МОЛОДЦЫ!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/>
              <a:t>Найди лишнее слово. Докажи.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6600" b="1" dirty="0" smtClean="0"/>
              <a:t>Пруд, глаз, сугроб, река, лед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i="1" u="sng" dirty="0" smtClean="0">
                <a:solidFill>
                  <a:srgbClr val="00FFFF"/>
                </a:solidFill>
                <a:latin typeface="Arial" charset="0"/>
              </a:rPr>
              <a:t>                         </a:t>
            </a:r>
          </a:p>
        </p:txBody>
      </p:sp>
      <p:pic>
        <p:nvPicPr>
          <p:cNvPr id="26627" name="Picture 6" descr="MCj029049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941888"/>
            <a:ext cx="197961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MCj031101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724400"/>
            <a:ext cx="1833562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6" descr="MCj029806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341438"/>
            <a:ext cx="704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WordArt 18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5400675" cy="1655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цели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68313" y="2349500"/>
            <a:ext cx="82819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Формирование грамотного письма,</a:t>
            </a:r>
          </a:p>
          <a:p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используя  алгоритм проверки безударных гласных в корне слов</a:t>
            </a:r>
          </a:p>
          <a:p>
            <a:endParaRPr lang="ru-RU" sz="3200" i="1" dirty="0">
              <a:solidFill>
                <a:srgbClr val="0033CC"/>
              </a:solidFill>
            </a:endParaRPr>
          </a:p>
          <a:p>
            <a:endParaRPr lang="ru-RU" sz="32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Понаблюдаем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Под ударением </a:t>
            </a: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О</a:t>
            </a:r>
            <a:r>
              <a:rPr lang="ru-RU" dirty="0" smtClean="0">
                <a:solidFill>
                  <a:srgbClr val="FF0000"/>
                </a:solidFill>
              </a:rPr>
              <a:t>М,С</a:t>
            </a:r>
            <a:r>
              <a:rPr lang="ru-RU" dirty="0" smtClean="0"/>
              <a:t>О</a:t>
            </a:r>
            <a:r>
              <a:rPr lang="ru-RU" dirty="0" smtClean="0">
                <a:solidFill>
                  <a:srgbClr val="FF0000"/>
                </a:solidFill>
              </a:rPr>
              <a:t>ВЫ </a:t>
            </a:r>
          </a:p>
          <a:p>
            <a:pPr eaLnBrk="1" hangingPunct="1">
              <a:defRPr/>
            </a:pPr>
            <a:r>
              <a:rPr lang="ru-RU" dirty="0" smtClean="0"/>
              <a:t>Без ударения</a:t>
            </a:r>
            <a:r>
              <a:rPr lang="ru-RU" dirty="0" smtClean="0">
                <a:solidFill>
                  <a:srgbClr val="FF0000"/>
                </a:solidFill>
              </a:rPr>
              <a:t> (Д</a:t>
            </a:r>
            <a:r>
              <a:rPr lang="ru-RU" dirty="0" smtClean="0"/>
              <a:t>А</a:t>
            </a:r>
            <a:r>
              <a:rPr lang="ru-RU" dirty="0" smtClean="0">
                <a:solidFill>
                  <a:srgbClr val="FF0000"/>
                </a:solidFill>
              </a:rPr>
              <a:t>МА С</a:t>
            </a:r>
            <a:r>
              <a:rPr lang="ru-RU" dirty="0" smtClean="0"/>
              <a:t>А</a:t>
            </a:r>
            <a:r>
              <a:rPr lang="ru-RU" dirty="0" smtClean="0">
                <a:solidFill>
                  <a:srgbClr val="FF0000"/>
                </a:solidFill>
              </a:rPr>
              <a:t>ВА)</a:t>
            </a:r>
          </a:p>
          <a:p>
            <a:pPr eaLnBrk="1" hangingPunct="1">
              <a:defRPr/>
            </a:pPr>
            <a:r>
              <a:rPr lang="ru-RU" i="1" dirty="0" err="1" smtClean="0">
                <a:solidFill>
                  <a:srgbClr val="FF0000"/>
                </a:solidFill>
              </a:rPr>
              <a:t>Ударный-сильный</a:t>
            </a:r>
            <a:endParaRPr lang="ru-RU" i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i="1" dirty="0" smtClean="0">
                <a:solidFill>
                  <a:srgbClr val="FF0000"/>
                </a:solidFill>
              </a:rPr>
              <a:t>Безударный –слабый 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1258888" y="4868863"/>
            <a:ext cx="71469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i="1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Сильный всегда помогает слабому.</a:t>
            </a:r>
          </a:p>
          <a:p>
            <a:pPr algn="l"/>
            <a:r>
              <a:rPr lang="ru-RU" sz="2400" b="1" i="1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Ударные звуки можно назвать звуками в сильной позиции Звук в сильной позиции помогает проверить звук в слабой позиции</a:t>
            </a:r>
          </a:p>
        </p:txBody>
      </p:sp>
      <p:pic>
        <p:nvPicPr>
          <p:cNvPr id="27653" name="Picture 51" descr="cat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573463"/>
            <a:ext cx="12969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4" descr="bud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781300"/>
            <a:ext cx="208756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5" descr="MCj040800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12588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3" name="Rectangle 57"/>
          <p:cNvSpPr>
            <a:spLocks noChangeArrowheads="1"/>
          </p:cNvSpPr>
          <p:nvPr/>
        </p:nvSpPr>
        <p:spPr bwMode="auto">
          <a:xfrm>
            <a:off x="536575" y="2322513"/>
            <a:ext cx="5548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320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200" i="1" u="none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50"/>
                            </p:stCondLst>
                            <p:childTnLst>
                              <p:par>
                                <p:cTn id="2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5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5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Снеж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0963" y="549275"/>
            <a:ext cx="14430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8" name="Picture 12" descr="Снеж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133600"/>
            <a:ext cx="14430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9" name="Picture 13" descr="Снеж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924175"/>
            <a:ext cx="14430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0" name="Picture 14" descr="Снеж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789363"/>
            <a:ext cx="14430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1" name="Picture 15" descr="Снеж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24400"/>
            <a:ext cx="14430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8172450" y="1125538"/>
            <a:ext cx="576263" cy="503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</a:t>
            </a:r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6227763" y="2708275"/>
            <a:ext cx="576262" cy="503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4284663" y="3500438"/>
            <a:ext cx="576262" cy="503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2411413" y="4437063"/>
            <a:ext cx="576262" cy="503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111636" name="Rectangle 20"/>
          <p:cNvSpPr>
            <a:spLocks noChangeArrowheads="1"/>
          </p:cNvSpPr>
          <p:nvPr/>
        </p:nvSpPr>
        <p:spPr bwMode="auto">
          <a:xfrm>
            <a:off x="611188" y="5373688"/>
            <a:ext cx="576262" cy="503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2" grpId="0" animBg="1"/>
      <p:bldP spid="111633" grpId="0" animBg="1"/>
      <p:bldP spid="111634" grpId="0" animBg="1"/>
      <p:bldP spid="111635" grpId="0" animBg="1"/>
      <p:bldP spid="1116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Изображение000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290946"/>
            <a:ext cx="8229600" cy="58189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7406640" cy="1472184"/>
          </a:xfrm>
        </p:spPr>
        <p:txBody>
          <a:bodyPr/>
          <a:lstStyle/>
          <a:p>
            <a:pPr algn="ctr"/>
            <a:r>
              <a:rPr lang="ru-RU" b="1" dirty="0" smtClean="0"/>
              <a:t>Прочти и запомни!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Ты будь внимательным, мой друг:</a:t>
            </a:r>
          </a:p>
          <a:p>
            <a:pPr algn="ctr"/>
            <a:r>
              <a:rPr lang="ru-RU" sz="3200" b="1" i="1" dirty="0" smtClean="0"/>
              <a:t>В словах есть безударный звук.</a:t>
            </a:r>
          </a:p>
          <a:p>
            <a:pPr algn="ctr"/>
            <a:r>
              <a:rPr lang="ru-RU" sz="3200" b="1" i="1" dirty="0" smtClean="0"/>
              <a:t>Поставь его под ударенье,</a:t>
            </a:r>
          </a:p>
          <a:p>
            <a:pPr algn="ctr"/>
            <a:r>
              <a:rPr lang="ru-RU" sz="3200" b="1" i="1" dirty="0" smtClean="0"/>
              <a:t>Потом пиши всё без сомненья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Безударная гласная в корне.</a:t>
            </a:r>
            <a:br>
              <a:rPr lang="ru-RU" sz="4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Алгоритм проверки.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Прочитай слово, поставь ударение.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Определи, в какой части слова находится безударный гласный.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Выдели корень и безударный гласный.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  Для проверки гласного измени слово или подбери однокоренное, чтобы проверяемый гласный стоял под ударением.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  Напиши в слове такую же гласную, как и в проверочном.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  Обозначь орфограмму.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</TotalTime>
  <Words>384</Words>
  <Application>Microsoft Office PowerPoint</Application>
  <PresentationFormat>Экран (4:3)</PresentationFormat>
  <Paragraphs>76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Тема урока: Правописание безударных гласных в корне слова.</vt:lpstr>
      <vt:lpstr>Слайд 2</vt:lpstr>
      <vt:lpstr>Найди лишнее слово. Докажи.</vt:lpstr>
      <vt:lpstr>                         </vt:lpstr>
      <vt:lpstr>Понаблюдаем</vt:lpstr>
      <vt:lpstr>Слайд 6</vt:lpstr>
      <vt:lpstr>Слайд 7</vt:lpstr>
      <vt:lpstr>Прочти и запомни!</vt:lpstr>
      <vt:lpstr>Безударная гласная в корне. Алгоритм проверки.</vt:lpstr>
      <vt:lpstr>Слайд 10</vt:lpstr>
      <vt:lpstr>Родственные слова.</vt:lpstr>
      <vt:lpstr>Слайд 12</vt:lpstr>
      <vt:lpstr>Спиши слова, вставляя пропущенные буквы. Подбери проверочные слова.</vt:lpstr>
      <vt:lpstr>Слайд 14</vt:lpstr>
      <vt:lpstr>Слайд 15</vt:lpstr>
      <vt:lpstr>Слайд 16</vt:lpstr>
      <vt:lpstr>Слайд 17</vt:lpstr>
      <vt:lpstr>Попробуем выполнить задание</vt:lpstr>
      <vt:lpstr>Если буква гласная вызвала сомнение. Ты ее немедленно ставь под ударение.</vt:lpstr>
      <vt:lpstr>Настроение.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Правописание безударных гласных в корне слова.</dc:title>
  <dc:creator>Admin</dc:creator>
  <cp:lastModifiedBy>Admin</cp:lastModifiedBy>
  <cp:revision>40</cp:revision>
  <dcterms:created xsi:type="dcterms:W3CDTF">2011-11-17T15:46:31Z</dcterms:created>
  <dcterms:modified xsi:type="dcterms:W3CDTF">2011-11-21T14:57:27Z</dcterms:modified>
</cp:coreProperties>
</file>