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notesMasterIdLst>
    <p:notesMasterId r:id="rId20"/>
  </p:notesMasterIdLst>
  <p:sldIdLst>
    <p:sldId id="257" r:id="rId2"/>
    <p:sldId id="266" r:id="rId3"/>
    <p:sldId id="272" r:id="rId4"/>
    <p:sldId id="271" r:id="rId5"/>
    <p:sldId id="276" r:id="rId6"/>
    <p:sldId id="259" r:id="rId7"/>
    <p:sldId id="256" r:id="rId8"/>
    <p:sldId id="270" r:id="rId9"/>
    <p:sldId id="274" r:id="rId10"/>
    <p:sldId id="275" r:id="rId11"/>
    <p:sldId id="273" r:id="rId12"/>
    <p:sldId id="277" r:id="rId13"/>
    <p:sldId id="278" r:id="rId14"/>
    <p:sldId id="263" r:id="rId15"/>
    <p:sldId id="262" r:id="rId16"/>
    <p:sldId id="281" r:id="rId17"/>
    <p:sldId id="282" r:id="rId18"/>
    <p:sldId id="28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A3A3A3"/>
    <a:srgbClr val="292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382" autoAdjust="0"/>
    <p:restoredTop sz="94660"/>
  </p:normalViewPr>
  <p:slideViewPr>
    <p:cSldViewPr>
      <p:cViewPr>
        <p:scale>
          <a:sx n="75" d="100"/>
          <a:sy n="75" d="100"/>
        </p:scale>
        <p:origin x="-7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9CAC9E6-4AFA-434D-9B09-9B27D2BE780C}" type="datetimeFigureOut">
              <a:rPr lang="ru-RU"/>
              <a:pPr>
                <a:defRPr/>
              </a:pPr>
              <a:t>23.12.2012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3A26DB9-0E45-405A-A083-316846744B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FA81D0-C2D1-46D5-9BC4-40D41AD8C0A5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1D9243-B003-4703-9CCC-5F2F078F3161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2836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836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C1E3-2E70-4127-B3BF-B783C54B5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594A6-4910-4C3C-ACF6-B5C25B0FE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01B6A-C722-4244-9DFA-2230ADC81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05E64-BD5D-47EF-BDCD-6AD73F893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CC4F7-7A20-4923-B4A5-EE7026EBBA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72C85-27F9-41E9-9934-EC4CE9DE2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29640-A275-424F-ADA9-D3AB5B49A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04F12-3BAA-4191-82F8-0AE76A807E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B1AF8-4FC8-4B32-8130-A2062823A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0392A-26C9-41CA-A260-5F00BCE4BA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756EB-2A38-49F6-82E2-1CBD116EA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18B7E-E457-4231-A240-60F41B5A3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2733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733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2733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3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3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3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3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3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4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4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734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2734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734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734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734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734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8D86ECE-63EB-4C2F-AFAB-1CE0B7C90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7" r:id="rId1"/>
    <p:sldLayoutId id="2147483836" r:id="rId2"/>
    <p:sldLayoutId id="2147483835" r:id="rId3"/>
    <p:sldLayoutId id="2147483834" r:id="rId4"/>
    <p:sldLayoutId id="2147483833" r:id="rId5"/>
    <p:sldLayoutId id="2147483832" r:id="rId6"/>
    <p:sldLayoutId id="2147483831" r:id="rId7"/>
    <p:sldLayoutId id="2147483830" r:id="rId8"/>
    <p:sldLayoutId id="2147483829" r:id="rId9"/>
    <p:sldLayoutId id="2147483828" r:id="rId10"/>
    <p:sldLayoutId id="2147483827" r:id="rId11"/>
    <p:sldLayoutId id="214748382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2850" cy="1295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>Алексей </a:t>
            </a:r>
            <a:r>
              <a:rPr lang="ru-RU" sz="4000" dirty="0" smtClean="0">
                <a:solidFill>
                  <a:srgbClr val="FFC000"/>
                </a:solidFill>
                <a:latin typeface="Bookman Old Style" pitchFamily="18" charset="0"/>
              </a:rPr>
              <a:t>Константинович</a:t>
            </a:r>
            <a:r>
              <a:rPr lang="ru-RU" sz="3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ookman Old Style" pitchFamily="18" charset="0"/>
              </a:rPr>
              <a:t/>
            </a:r>
            <a:br>
              <a:rPr lang="ru-RU" sz="3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ookman Old Style" pitchFamily="18" charset="0"/>
              </a:rPr>
            </a:br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>ТОЛСТОЙ 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800" dirty="0" smtClean="0">
                <a:solidFill>
                  <a:schemeClr val="tx1"/>
                </a:solidFill>
              </a:rPr>
              <a:t>(1817 - 1875) 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743200" y="2743200"/>
            <a:ext cx="6400800" cy="41148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endParaRPr lang="ru-RU" sz="900" dirty="0" smtClean="0">
              <a:solidFill>
                <a:srgbClr val="FFC000"/>
              </a:solidFill>
            </a:endParaRP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dirty="0" smtClean="0">
                <a:solidFill>
                  <a:srgbClr val="FFC000"/>
                </a:solidFill>
              </a:rPr>
              <a:t> </a:t>
            </a:r>
            <a:r>
              <a:rPr lang="ru-RU" sz="2800" b="1" dirty="0" smtClean="0">
                <a:solidFill>
                  <a:srgbClr val="FFC000"/>
                </a:solidFill>
              </a:rPr>
              <a:t>русский писатель</a:t>
            </a:r>
            <a:r>
              <a:rPr lang="ru-RU" sz="2800" dirty="0" smtClean="0"/>
              <a:t>, граф, </a:t>
            </a: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dirty="0" smtClean="0"/>
              <a:t>член-корреспондент </a:t>
            </a: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dirty="0" smtClean="0"/>
              <a:t>Петербургской АН (1873), </a:t>
            </a: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endParaRPr lang="ru-RU" sz="1000" dirty="0" smtClean="0"/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b="1" dirty="0" smtClean="0"/>
              <a:t>автор сатирических стихов</a:t>
            </a:r>
            <a:r>
              <a:rPr lang="ru-RU" sz="2800" dirty="0" smtClean="0"/>
              <a:t>,</a:t>
            </a: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b="1" dirty="0" smtClean="0"/>
              <a:t>баллад</a:t>
            </a:r>
            <a:r>
              <a:rPr lang="ru-RU" sz="2800" dirty="0" smtClean="0"/>
              <a:t>, </a:t>
            </a:r>
            <a:r>
              <a:rPr lang="ru-RU" sz="2800" b="1" dirty="0" smtClean="0"/>
              <a:t>исторического романа</a:t>
            </a: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dirty="0" smtClean="0"/>
              <a:t>(«Князь Серебряный» (1863),</a:t>
            </a:r>
          </a:p>
          <a:p>
            <a:pPr algn="ctr" eaLnBrk="1" hangingPunct="1">
              <a:lnSpc>
                <a:spcPct val="90000"/>
              </a:lnSpc>
              <a:buClrTx/>
              <a:buFont typeface="Arial" charset="0"/>
              <a:buNone/>
              <a:defRPr/>
            </a:pPr>
            <a:r>
              <a:rPr lang="ru-RU" sz="2800" b="1" dirty="0" smtClean="0"/>
              <a:t>драматической трилогии</a:t>
            </a:r>
            <a:r>
              <a:rPr lang="ru-RU" sz="2800" dirty="0" smtClean="0"/>
              <a:t> </a:t>
            </a:r>
          </a:p>
        </p:txBody>
      </p:sp>
      <p:pic>
        <p:nvPicPr>
          <p:cNvPr id="3076" name="Picture 7" descr="ak-tolst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52400" y="2971800"/>
            <a:ext cx="2774301" cy="3467100"/>
          </a:xfrm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7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7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7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990600" y="228600"/>
            <a:ext cx="7772400" cy="64770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000" b="1" dirty="0" smtClean="0">
                <a:solidFill>
                  <a:srgbClr val="8CD0FF"/>
                </a:solidFill>
              </a:rPr>
              <a:t>  «Я»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b="1" dirty="0" smtClean="0">
                <a:solidFill>
                  <a:srgbClr val="A3A3A3"/>
                </a:solidFill>
              </a:rPr>
              <a:t> </a:t>
            </a:r>
            <a:r>
              <a:rPr lang="ru-RU" sz="4000" dirty="0" smtClean="0">
                <a:solidFill>
                  <a:srgbClr val="A3A3A3"/>
                </a:solidFill>
              </a:rPr>
              <a:t>« томим непонятной тоской »,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« молюсь, </a:t>
            </a:r>
            <a:r>
              <a:rPr lang="ru-RU" sz="4000" u="sng" dirty="0" smtClean="0">
                <a:solidFill>
                  <a:srgbClr val="A3A3A3"/>
                </a:solidFill>
              </a:rPr>
              <a:t>и</a:t>
            </a:r>
            <a:r>
              <a:rPr lang="ru-RU" sz="4000" i="1" dirty="0" smtClean="0">
                <a:solidFill>
                  <a:srgbClr val="A3A3A3"/>
                </a:solidFill>
              </a:rPr>
              <a:t> </a:t>
            </a:r>
            <a:r>
              <a:rPr lang="ru-RU" sz="4000" dirty="0" smtClean="0">
                <a:solidFill>
                  <a:srgbClr val="A3A3A3"/>
                </a:solidFill>
              </a:rPr>
              <a:t>каюсь, </a:t>
            </a:r>
            <a:r>
              <a:rPr lang="ru-RU" sz="4000" u="sng" dirty="0" smtClean="0">
                <a:solidFill>
                  <a:srgbClr val="A3A3A3"/>
                </a:solidFill>
              </a:rPr>
              <a:t>и</a:t>
            </a:r>
            <a:r>
              <a:rPr lang="ru-RU" sz="4000" dirty="0" smtClean="0">
                <a:solidFill>
                  <a:srgbClr val="A3A3A3"/>
                </a:solidFill>
              </a:rPr>
              <a:t> плачу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снова, </a:t>
            </a:r>
            <a:r>
              <a:rPr lang="ru-RU" sz="4000" u="sng" dirty="0" smtClean="0">
                <a:solidFill>
                  <a:srgbClr val="A3A3A3"/>
                </a:solidFill>
              </a:rPr>
              <a:t>и</a:t>
            </a:r>
            <a:r>
              <a:rPr lang="ru-RU" sz="4000" dirty="0" smtClean="0">
                <a:solidFill>
                  <a:srgbClr val="A3A3A3"/>
                </a:solidFill>
              </a:rPr>
              <a:t> отрекаюсь от дела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злого »,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« далёко странствуя мечтой 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чудесною », 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« лечу » « через … </a:t>
            </a:r>
          </a:p>
          <a:p>
            <a:pPr algn="ctr">
              <a:buClrTx/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A3A3A3"/>
                </a:solidFill>
              </a:rPr>
              <a:t>пространства небесные 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00400" y="2362200"/>
            <a:ext cx="260840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ЛЮБОВЬ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2590800" y="3352800"/>
            <a:ext cx="3886200" cy="457200"/>
          </a:xfrm>
          <a:prstGeom prst="rightArrow">
            <a:avLst>
              <a:gd name="adj1" fmla="val 44872"/>
              <a:gd name="adj2" fmla="val 101282"/>
            </a:avLst>
          </a:prstGeom>
          <a:solidFill>
            <a:schemeClr val="bg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52400" y="3276600"/>
            <a:ext cx="21336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Чужбина</a:t>
            </a:r>
            <a:endParaRPr lang="ru-RU" sz="2800" b="1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29400" y="3276600"/>
            <a:ext cx="21336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Родина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4191001"/>
            <a:ext cx="41910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rinda" pitchFamily="2" charset="0"/>
              </a:rPr>
              <a:t>…возлюби ближнего твоего, как самого себя</a:t>
            </a:r>
          </a:p>
          <a:p>
            <a:pPr algn="ctr">
              <a:defRPr/>
            </a:pPr>
            <a:endParaRPr lang="ru-RU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Vrinda" pitchFamily="2" charset="0"/>
            </a:endParaRPr>
          </a:p>
          <a:p>
            <a:pPr algn="ctr">
              <a:defRPr/>
            </a:pPr>
            <a:r>
              <a:rPr lang="ru-RU" sz="2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Vrinda" pitchFamily="2" charset="0"/>
              </a:rPr>
              <a:t>(Матф.22:39)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 rot="16200000">
            <a:off x="2590800" y="3352800"/>
            <a:ext cx="3886200" cy="457200"/>
          </a:xfrm>
          <a:prstGeom prst="rightArrow">
            <a:avLst>
              <a:gd name="adj1" fmla="val 44872"/>
              <a:gd name="adj2" fmla="val 101282"/>
            </a:avLst>
          </a:prstGeom>
          <a:solidFill>
            <a:schemeClr val="bg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74477" y="703385"/>
            <a:ext cx="122180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БОГ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56893" y="5638800"/>
            <a:ext cx="131298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rinda" pitchFamily="2" charset="0"/>
              </a:rPr>
              <a:t>«Я»</a:t>
            </a:r>
            <a:endParaRPr lang="ru-RU" sz="3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Vrinda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5650350" y="2179022"/>
            <a:ext cx="2339102" cy="3124200"/>
          </a:xfrm>
          <a:prstGeom prst="rect">
            <a:avLst/>
          </a:prstGeom>
          <a:noFill/>
        </p:spPr>
        <p:txBody>
          <a:bodyPr vert="vert">
            <a:spAutoFit/>
          </a:bodyPr>
          <a:lstStyle/>
          <a:p>
            <a:pPr algn="ctr">
              <a:defRPr/>
            </a:pPr>
            <a:r>
              <a:rPr lang="ru-RU" sz="2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rinda" pitchFamily="2" charset="0"/>
              </a:rPr>
              <a:t>…возлюби Господа Бога твоего</a:t>
            </a:r>
          </a:p>
          <a:p>
            <a:pPr algn="ctr">
              <a:defRPr/>
            </a:pPr>
            <a:endParaRPr lang="ru-RU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Vrinda" pitchFamily="2" charset="0"/>
            </a:endParaRPr>
          </a:p>
          <a:p>
            <a:pPr algn="ctr">
              <a:defRPr/>
            </a:pPr>
            <a:r>
              <a:rPr lang="ru-RU" sz="2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Vrinda" pitchFamily="2" charset="0"/>
              </a:rPr>
              <a:t>(Матф.22:37)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44815" y="492369"/>
            <a:ext cx="11192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dirty="0">
                <a:ln w="3155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БОГ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5170" y="5791200"/>
            <a:ext cx="1312985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rinda" pitchFamily="2" charset="0"/>
              </a:rPr>
              <a:t>«Я»</a:t>
            </a:r>
            <a:endParaRPr lang="ru-RU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Vrinda" pitchFamily="2" charset="0"/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4191000" y="1219200"/>
            <a:ext cx="609600" cy="4572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 rot="16200000">
            <a:off x="4267200" y="1371600"/>
            <a:ext cx="533400" cy="2971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00400" y="2590800"/>
            <a:ext cx="289560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Иисус Христос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685800" y="228600"/>
            <a:ext cx="8305800" cy="6324600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defRPr/>
            </a:pPr>
            <a:endParaRPr lang="ru-RU" b="1" dirty="0" smtClean="0">
              <a:solidFill>
                <a:srgbClr val="00B0F0"/>
              </a:solidFill>
              <a:effectLst/>
              <a:cs typeface="Times New Roman" pitchFamily="18" charset="0"/>
            </a:endParaRPr>
          </a:p>
          <a:p>
            <a:pPr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     </a:t>
            </a:r>
            <a:r>
              <a:rPr lang="ru-RU" b="1" dirty="0" smtClean="0"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Творчество А.К.Толстого весьма разнообразно и носит на себе отпечаток щедрого, оригинального таланта. </a:t>
            </a:r>
          </a:p>
          <a:p>
            <a:pPr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accent5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     Всё лучшее из его писательского наследия продолжает оставаться живым литературным явлением и для современных читателей, по-настоящему волнуя и трогая…</a:t>
            </a:r>
          </a:p>
          <a:p>
            <a:pPr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B0F0"/>
              </a:solidFill>
              <a:effectLst/>
            </a:endParaRPr>
          </a:p>
          <a:p>
            <a:pPr algn="r">
              <a:buFont typeface="Wingdings" pitchFamily="2" charset="2"/>
              <a:buNone/>
              <a:defRPr/>
            </a:pPr>
            <a:r>
              <a:rPr lang="ru-RU" dirty="0" smtClean="0"/>
              <a:t>И.Г. Ямпольский.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220px-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85800"/>
            <a:ext cx="3790950" cy="4308475"/>
          </a:xfrm>
          <a:prstGeom prst="rect">
            <a:avLst/>
          </a:prstGeom>
          <a:ln w="38100" cap="sq">
            <a:solidFill>
              <a:schemeClr val="tx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19" name="Picture 3" descr="220px-Mo"/>
          <p:cNvPicPr>
            <a:picLocks noChangeAspect="1" noChangeArrowheads="1"/>
          </p:cNvPicPr>
          <p:nvPr/>
        </p:nvPicPr>
        <p:blipFill>
          <a:blip r:embed="rId3"/>
          <a:srcRect t="1819" r="31741"/>
          <a:stretch>
            <a:fillRect/>
          </a:stretch>
        </p:blipFill>
        <p:spPr bwMode="auto">
          <a:xfrm>
            <a:off x="5257800" y="304800"/>
            <a:ext cx="2844800" cy="6145213"/>
          </a:xfrm>
          <a:prstGeom prst="rect">
            <a:avLst/>
          </a:prstGeom>
          <a:ln w="38100" cap="sq">
            <a:solidFill>
              <a:schemeClr val="tx2">
                <a:lumMod val="2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1295400"/>
            <a:ext cx="7086600" cy="510540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8CD0FF"/>
                </a:solidFill>
              </a:rPr>
              <a:t/>
            </a:r>
            <a:br>
              <a:rPr lang="ru-RU" dirty="0" smtClean="0">
                <a:solidFill>
                  <a:srgbClr val="8CD0FF"/>
                </a:solidFill>
              </a:rPr>
            </a:br>
            <a:r>
              <a:rPr lang="ru-RU" dirty="0" smtClean="0">
                <a:solidFill>
                  <a:srgbClr val="8CD0FF"/>
                </a:solidFill>
              </a:rPr>
              <a:t/>
            </a:r>
            <a:br>
              <a:rPr lang="ru-RU" dirty="0" smtClean="0">
                <a:solidFill>
                  <a:srgbClr val="8CD0FF"/>
                </a:solidFill>
              </a:rPr>
            </a:br>
            <a:r>
              <a:rPr lang="ru-RU" sz="3200" b="0" dirty="0" smtClean="0"/>
              <a:t>Колокола, колокола…</a:t>
            </a:r>
            <a:br>
              <a:rPr lang="ru-RU" sz="3200" b="0" dirty="0" smtClean="0"/>
            </a:br>
            <a:r>
              <a:rPr lang="ru-RU" sz="3200" b="0" dirty="0" smtClean="0"/>
              <a:t>Они нигде так не звучали: </a:t>
            </a:r>
            <a:br>
              <a:rPr lang="ru-RU" sz="3200" b="0" dirty="0" smtClean="0"/>
            </a:br>
            <a:r>
              <a:rPr lang="ru-RU" sz="3200" b="0" dirty="0" smtClean="0"/>
              <a:t>Извечно ими Русь рвала </a:t>
            </a:r>
            <a:br>
              <a:rPr lang="ru-RU" sz="3200" b="0" dirty="0" smtClean="0"/>
            </a:br>
            <a:r>
              <a:rPr lang="ru-RU" sz="3200" b="0" dirty="0" smtClean="0"/>
              <a:t>Оковы будничной печали.</a:t>
            </a:r>
            <a:br>
              <a:rPr lang="ru-RU" sz="3200" b="0" dirty="0" smtClean="0"/>
            </a:br>
            <a:r>
              <a:rPr lang="ru-RU" sz="3200" b="0" dirty="0" smtClean="0"/>
              <a:t> </a:t>
            </a:r>
            <a:br>
              <a:rPr lang="ru-RU" sz="3200" b="0" dirty="0" smtClean="0"/>
            </a:br>
            <a:r>
              <a:rPr lang="ru-RU" sz="3200" b="0" dirty="0" smtClean="0"/>
              <a:t>…Колокола родной страны,</a:t>
            </a:r>
            <a:br>
              <a:rPr lang="ru-RU" sz="3200" b="0" dirty="0" smtClean="0"/>
            </a:br>
            <a:r>
              <a:rPr lang="ru-RU" sz="3200" b="0" dirty="0" smtClean="0"/>
              <a:t>Где быт иной, иные цели.</a:t>
            </a:r>
            <a:br>
              <a:rPr lang="ru-RU" sz="3200" b="0" dirty="0" smtClean="0"/>
            </a:br>
            <a:r>
              <a:rPr lang="ru-RU" sz="3200" b="0" dirty="0" smtClean="0"/>
              <a:t>Как хорошо, что вы – слышны,</a:t>
            </a:r>
            <a:br>
              <a:rPr lang="ru-RU" sz="3200" b="0" dirty="0" smtClean="0"/>
            </a:br>
            <a:r>
              <a:rPr lang="ru-RU" sz="3200" b="0" dirty="0" smtClean="0"/>
              <a:t>Как хорошо, что – уцелели!</a:t>
            </a:r>
            <a:br>
              <a:rPr lang="ru-RU" sz="3200" b="0" dirty="0" smtClean="0"/>
            </a:br>
            <a:r>
              <a:rPr lang="ru-RU" sz="3200" b="0" dirty="0" smtClean="0"/>
              <a:t/>
            </a:r>
            <a:br>
              <a:rPr lang="ru-RU" sz="3200" b="0" dirty="0" smtClean="0"/>
            </a:br>
            <a:r>
              <a:rPr lang="ru-RU" sz="3200" b="0" dirty="0" smtClean="0"/>
              <a:t>                   </a:t>
            </a:r>
            <a:r>
              <a:rPr lang="ru-RU" sz="2800" dirty="0" smtClean="0">
                <a:solidFill>
                  <a:srgbClr val="8CD0FF"/>
                </a:solidFill>
              </a:rPr>
              <a:t>Владимир Фролов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 </a:t>
            </a:r>
            <a:br>
              <a:rPr lang="ru-RU" sz="3200" dirty="0" smtClean="0"/>
            </a:br>
            <a:r>
              <a:rPr lang="ru-RU" sz="3200" b="0" dirty="0" smtClean="0">
                <a:solidFill>
                  <a:schemeClr val="tx1"/>
                </a:solidFill>
                <a:effectLst/>
                <a:ea typeface="Times New Roman" pitchFamily="18" charset="0"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  <a:ea typeface="Times New Roman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ea typeface="Times New Roman" pitchFamily="18" charset="0"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  <a:ea typeface="Times New Roman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</a:rPr>
            </a:br>
            <a:endParaRPr lang="ru-RU" sz="3200" dirty="0" smtClean="0">
              <a:solidFill>
                <a:srgbClr val="8CD0FF"/>
              </a:solidFill>
            </a:endParaRPr>
          </a:p>
        </p:txBody>
      </p:sp>
      <p:sp>
        <p:nvSpPr>
          <p:cNvPr id="32770" name="Прямоугольник 3"/>
          <p:cNvSpPr>
            <a:spLocks noChangeArrowheads="1"/>
          </p:cNvSpPr>
          <p:nvPr/>
        </p:nvSpPr>
        <p:spPr bwMode="auto">
          <a:xfrm>
            <a:off x="1676400" y="2438400"/>
            <a:ext cx="7010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/>
          </a:p>
          <a:p>
            <a:endParaRPr lang="ru-RU" sz="2800" b="1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762000"/>
            <a:ext cx="7010400" cy="5562600"/>
          </a:xfrm>
        </p:spPr>
        <p:txBody>
          <a:bodyPr/>
          <a:lstStyle/>
          <a:p>
            <a:pPr indent="3676650">
              <a:defRPr/>
            </a:pPr>
            <a:r>
              <a:rPr lang="ru-RU" dirty="0" smtClean="0">
                <a:solidFill>
                  <a:srgbClr val="8CD0FF"/>
                </a:solidFill>
              </a:rPr>
              <a:t/>
            </a:r>
            <a:br>
              <a:rPr lang="ru-RU" dirty="0" smtClean="0">
                <a:solidFill>
                  <a:srgbClr val="8CD0FF"/>
                </a:solidFill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Без Бога нация </a:t>
            </a:r>
            <a:r>
              <a:rPr lang="ru-RU" sz="3200" b="0" dirty="0" smtClean="0"/>
              <a:t>–</a:t>
            </a: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 толпа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,</a:t>
            </a:r>
            <a:r>
              <a:rPr lang="ru-RU" sz="32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</a:rPr>
            </a:b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Объединённая </a:t>
            </a: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пороком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,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</a:b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Или </a:t>
            </a: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слепа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, или </a:t>
            </a: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глупа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,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</a:b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Иль, что ещё страшней, </a:t>
            </a:r>
            <a:r>
              <a:rPr lang="ru-RU" sz="3200" b="0" dirty="0" smtClean="0"/>
              <a:t>–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 </a:t>
            </a: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жестока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.</a:t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</a:b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И пусть на трон взойдёт любой, 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</a:b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Глаголющий высоким слогом. 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Толпа останется толпой, </a:t>
            </a:r>
            <a:b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Пока не обратится к Богу! </a:t>
            </a:r>
            <a: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/>
            </a:r>
            <a:br>
              <a:rPr lang="ru-RU" sz="32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               </a:t>
            </a:r>
            <a:r>
              <a:rPr lang="ru-RU" sz="2800" b="0" dirty="0" smtClean="0">
                <a:solidFill>
                  <a:schemeClr val="accent5">
                    <a:lumMod val="90000"/>
                  </a:schemeClr>
                </a:solidFill>
                <a:effectLst/>
                <a:cs typeface="Times New Roman" pitchFamily="18" charset="0"/>
              </a:rPr>
              <a:t>Иеромонах Роман (Матюшин)</a:t>
            </a:r>
            <a:r>
              <a:rPr lang="ru-RU" sz="3600" dirty="0" smtClean="0">
                <a:solidFill>
                  <a:schemeClr val="accent5">
                    <a:lumMod val="90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5">
                    <a:lumMod val="90000"/>
                  </a:schemeClr>
                </a:solidFill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</a:rPr>
            </a:br>
            <a:endParaRPr lang="ru-RU" sz="3200" dirty="0" smtClean="0">
              <a:solidFill>
                <a:srgbClr val="8CD0FF"/>
              </a:solidFill>
            </a:endParaRPr>
          </a:p>
        </p:txBody>
      </p:sp>
      <p:sp>
        <p:nvSpPr>
          <p:cNvPr id="33794" name="Прямоугольник 3"/>
          <p:cNvSpPr>
            <a:spLocks noChangeArrowheads="1"/>
          </p:cNvSpPr>
          <p:nvPr/>
        </p:nvSpPr>
        <p:spPr bwMode="auto">
          <a:xfrm>
            <a:off x="1676400" y="2438400"/>
            <a:ext cx="7010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/>
          </a:p>
          <a:p>
            <a:endParaRPr 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 sz="quarter"/>
          </p:nvPr>
        </p:nvSpPr>
        <p:spPr>
          <a:xfrm>
            <a:off x="1066800" y="838200"/>
            <a:ext cx="7086600" cy="2057400"/>
          </a:xfrm>
        </p:spPr>
        <p:txBody>
          <a:bodyPr/>
          <a:lstStyle/>
          <a:p>
            <a:pPr algn="ctr">
              <a:defRPr/>
            </a:pPr>
            <a:r>
              <a:rPr lang="ru-RU" sz="7200" dirty="0" smtClean="0">
                <a:solidFill>
                  <a:srgbClr val="FF66CC"/>
                </a:solidFill>
                <a:latin typeface="+mn-lt"/>
              </a:rPr>
              <a:t>Спасибо !</a:t>
            </a:r>
            <a:endParaRPr lang="ru-RU" sz="7200" dirty="0">
              <a:solidFill>
                <a:srgbClr val="FF66CC"/>
              </a:solidFill>
              <a:latin typeface="+mn-lt"/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sz="quarter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pPr algn="ctr">
              <a:defRPr/>
            </a:pPr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</a:rPr>
              <a:t>(«Спаси Бог !»)</a:t>
            </a:r>
            <a:endParaRPr lang="ru-RU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страница 1"/>
          <p:cNvPicPr>
            <a:picLocks noChangeAspect="1" noChangeArrowheads="1"/>
          </p:cNvPicPr>
          <p:nvPr/>
        </p:nvPicPr>
        <p:blipFill>
          <a:blip r:embed="rId3"/>
          <a:srcRect r="53180"/>
          <a:stretch>
            <a:fillRect/>
          </a:stretch>
        </p:blipFill>
        <p:spPr bwMode="auto">
          <a:xfrm>
            <a:off x="490537" y="1119187"/>
            <a:ext cx="2746375" cy="43910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/>
        </p:spPr>
      </p:pic>
      <p:pic>
        <p:nvPicPr>
          <p:cNvPr id="10245" name="Picture 5" descr="страница 2"/>
          <p:cNvPicPr>
            <a:picLocks noChangeAspect="1" noChangeArrowheads="1"/>
          </p:cNvPicPr>
          <p:nvPr/>
        </p:nvPicPr>
        <p:blipFill>
          <a:blip r:embed="rId4"/>
          <a:srcRect l="6311" t="36289" r="57085" b="30859"/>
          <a:stretch>
            <a:fillRect/>
          </a:stretch>
        </p:blipFill>
        <p:spPr bwMode="auto">
          <a:xfrm>
            <a:off x="3557454" y="734445"/>
            <a:ext cx="2449435" cy="16829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>
                <a:lumMod val="8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2362200"/>
            <a:ext cx="2534226" cy="3914776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chemeClr val="bg1"/>
            </a:outerShd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2100000" rev="0"/>
            </a:camera>
            <a:lightRig rig="balanced" dir="t"/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1295400" y="228600"/>
            <a:ext cx="7848600" cy="994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endParaRPr lang="ru-RU" sz="3200" dirty="0"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3200" dirty="0">
                <a:latin typeface="+mn-lt"/>
              </a:rPr>
              <a:t> Проникновенная </a:t>
            </a:r>
            <a:r>
              <a:rPr lang="ru-RU" sz="3200" dirty="0">
                <a:latin typeface="+mn-lt"/>
              </a:rPr>
              <a:t>лирика</a:t>
            </a:r>
          </a:p>
          <a:p>
            <a:pPr>
              <a:buFontTx/>
              <a:buChar char="•"/>
              <a:defRPr/>
            </a:pPr>
            <a:r>
              <a:rPr lang="ru-RU" sz="3200" dirty="0">
                <a:latin typeface="+mn-lt"/>
              </a:rPr>
              <a:t> Возвышенные</a:t>
            </a:r>
            <a:r>
              <a:rPr lang="ru-RU" sz="3200" dirty="0">
                <a:latin typeface="+mn-lt"/>
              </a:rPr>
              <a:t>, яркие образы </a:t>
            </a:r>
          </a:p>
          <a:p>
            <a:pPr>
              <a:buFontTx/>
              <a:buChar char="•"/>
              <a:defRPr/>
            </a:pPr>
            <a:r>
              <a:rPr lang="ru-RU" sz="3200" dirty="0">
                <a:latin typeface="+mn-lt"/>
              </a:rPr>
              <a:t> Задушевность</a:t>
            </a:r>
            <a:endParaRPr lang="ru-RU" sz="3200" dirty="0"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3200" dirty="0">
                <a:latin typeface="+mn-lt"/>
              </a:rPr>
              <a:t> Связь </a:t>
            </a:r>
            <a:r>
              <a:rPr lang="ru-RU" sz="3200" dirty="0">
                <a:latin typeface="+mn-lt"/>
              </a:rPr>
              <a:t>с фольклором</a:t>
            </a:r>
          </a:p>
          <a:p>
            <a:pPr>
              <a:defRPr/>
            </a:pPr>
            <a:endParaRPr lang="ru-RU" sz="2400" dirty="0">
              <a:solidFill>
                <a:srgbClr val="5C5CFF"/>
              </a:solidFill>
              <a:latin typeface="+mn-lt"/>
            </a:endParaRPr>
          </a:p>
          <a:p>
            <a:pPr>
              <a:defRPr/>
            </a:pPr>
            <a:endParaRPr lang="ru-RU" sz="2400" dirty="0">
              <a:solidFill>
                <a:srgbClr val="5C5CFF"/>
              </a:solidFill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3600" dirty="0">
                <a:latin typeface="+mn-lt"/>
              </a:rPr>
              <a:t> Музыкальность</a:t>
            </a:r>
            <a:endParaRPr lang="ru-RU" sz="3600" dirty="0">
              <a:latin typeface="+mn-lt"/>
            </a:endParaRPr>
          </a:p>
          <a:p>
            <a:pPr>
              <a:buFontTx/>
              <a:buChar char="•"/>
              <a:defRPr/>
            </a:pPr>
            <a:r>
              <a:rPr lang="ru-RU" sz="3600" dirty="0">
                <a:latin typeface="+mn-lt"/>
              </a:rPr>
              <a:t> Лирический </a:t>
            </a:r>
            <a:r>
              <a:rPr lang="ru-RU" sz="3600" dirty="0">
                <a:latin typeface="+mn-lt"/>
              </a:rPr>
              <a:t>герой («я»)</a:t>
            </a:r>
          </a:p>
          <a:p>
            <a:pPr>
              <a:buFontTx/>
              <a:buChar char="•"/>
              <a:defRPr/>
            </a:pPr>
            <a:r>
              <a:rPr lang="ru-RU" sz="3600" dirty="0">
                <a:latin typeface="+mn-lt"/>
              </a:rPr>
              <a:t> Намеренная </a:t>
            </a:r>
            <a:r>
              <a:rPr lang="ru-RU" sz="3600" dirty="0">
                <a:latin typeface="+mn-lt"/>
              </a:rPr>
              <a:t>недоговорённость</a:t>
            </a:r>
          </a:p>
          <a:p>
            <a:pPr>
              <a:buFontTx/>
              <a:buChar char="•"/>
              <a:defRPr/>
            </a:pPr>
            <a:r>
              <a:rPr lang="ru-RU" sz="3600" dirty="0">
                <a:latin typeface="+mn-lt"/>
              </a:rPr>
              <a:t> Любовь </a:t>
            </a:r>
            <a:r>
              <a:rPr lang="ru-RU" sz="3600" dirty="0">
                <a:latin typeface="+mn-lt"/>
              </a:rPr>
              <a:t>к родной природе </a:t>
            </a:r>
          </a:p>
          <a:p>
            <a:pPr>
              <a:buFontTx/>
              <a:buChar char="•"/>
              <a:defRPr/>
            </a:pPr>
            <a:r>
              <a:rPr lang="ru-RU" sz="3600" dirty="0">
                <a:latin typeface="+mn-lt"/>
              </a:rPr>
              <a:t> Влечение </a:t>
            </a:r>
            <a:r>
              <a:rPr lang="ru-RU" sz="3600" dirty="0">
                <a:latin typeface="+mn-lt"/>
              </a:rPr>
              <a:t>к «мирам иным»</a:t>
            </a:r>
          </a:p>
          <a:p>
            <a:pPr>
              <a:buFontTx/>
              <a:buChar char="•"/>
              <a:defRPr/>
            </a:pPr>
            <a:endParaRPr lang="ru-RU" sz="3600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sz="3600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sz="3600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sz="3600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sz="4000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sz="3600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dirty="0">
              <a:latin typeface="+mn-lt"/>
            </a:endParaRPr>
          </a:p>
          <a:p>
            <a:pPr>
              <a:buFontTx/>
              <a:buChar char="•"/>
              <a:defRPr/>
            </a:pPr>
            <a:endParaRPr lang="ru-RU" dirty="0">
              <a:latin typeface="+mn-lt"/>
            </a:endParaRPr>
          </a:p>
        </p:txBody>
      </p:sp>
      <p:pic>
        <p:nvPicPr>
          <p:cNvPr id="4099" name="Picture 2" descr="220px-Br"/>
          <p:cNvPicPr>
            <a:picLocks noChangeAspect="1" noChangeArrowheads="1"/>
          </p:cNvPicPr>
          <p:nvPr/>
        </p:nvPicPr>
        <p:blipFill>
          <a:blip r:embed="rId2"/>
          <a:srcRect l="20436" r="15079" b="47475"/>
          <a:stretch>
            <a:fillRect/>
          </a:stretch>
        </p:blipFill>
        <p:spPr bwMode="auto">
          <a:xfrm>
            <a:off x="6235700" y="1587500"/>
            <a:ext cx="2664636" cy="28212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09600" y="838200"/>
            <a:ext cx="83058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534988" eaLnBrk="0" hangingPunct="0">
              <a:defRPr/>
            </a:pPr>
            <a:endParaRPr lang="ru-RU" sz="2800" b="1" dirty="0">
              <a:cs typeface="Times New Roman" pitchFamily="18" charset="0"/>
            </a:endParaRPr>
          </a:p>
          <a:p>
            <a:pPr indent="534988" eaLnBrk="0" hangingPunct="0">
              <a:defRPr/>
            </a:pPr>
            <a:r>
              <a:rPr lang="ru-RU" sz="2800" b="1" dirty="0">
                <a:cs typeface="Times New Roman" pitchFamily="18" charset="0"/>
              </a:rPr>
              <a:t>… стих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,</a:t>
            </a:r>
            <a:r>
              <a:rPr lang="ru-RU" sz="2800" b="1" dirty="0">
                <a:cs typeface="Times New Roman" pitchFamily="18" charset="0"/>
              </a:rPr>
              <a:t> как Божий дух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, </a:t>
            </a:r>
          </a:p>
          <a:p>
            <a:pPr indent="534988" eaLnBrk="0" hangingPunct="0">
              <a:defRPr/>
            </a:pP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носился над толпой;</a:t>
            </a:r>
          </a:p>
          <a:p>
            <a:pPr indent="534988" eaLnBrk="0" hangingPunct="0">
              <a:defRPr/>
            </a:pP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И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, 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отзыв 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мыслей благородных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,</a:t>
            </a:r>
          </a:p>
          <a:p>
            <a:pPr indent="534988" eaLnBrk="0" hangingPunct="0">
              <a:defRPr/>
            </a:pP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Звучал, 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как колокол 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на башне вечевой,</a:t>
            </a:r>
          </a:p>
          <a:p>
            <a:pPr indent="534988" eaLnBrk="0" hangingPunct="0">
              <a:defRPr/>
            </a:pP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Во дни 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торжеств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и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бед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народных.</a:t>
            </a:r>
          </a:p>
          <a:p>
            <a:pPr indent="534988" eaLnBrk="0" hangingPunct="0">
              <a:defRPr/>
            </a:pPr>
            <a:endParaRPr lang="ru-RU" sz="2800" b="1" dirty="0">
              <a:cs typeface="Times New Roman" pitchFamily="18" charset="0"/>
            </a:endParaRPr>
          </a:p>
          <a:p>
            <a:pPr indent="3946525" eaLnBrk="0" hangingPunct="0">
              <a:defRPr/>
            </a:pPr>
            <a:r>
              <a:rPr lang="ru-RU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М.Ю. Лермонтов </a:t>
            </a:r>
          </a:p>
          <a:p>
            <a:pPr indent="4749800" eaLnBrk="0" hangingPunct="0">
              <a:defRPr/>
            </a:pP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«Поэт» 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(</a:t>
            </a:r>
            <a:r>
              <a:rPr lang="ru-RU" sz="2800" b="1" dirty="0">
                <a:solidFill>
                  <a:srgbClr val="8CD0FF"/>
                </a:solidFill>
                <a:cs typeface="Times New Roman" pitchFamily="18" charset="0"/>
              </a:rPr>
              <a:t>1838)</a:t>
            </a:r>
          </a:p>
          <a:p>
            <a:pPr indent="534988" algn="just" eaLnBrk="0" hangingPunct="0">
              <a:defRPr/>
            </a:pPr>
            <a:endParaRPr lang="ru-RU" sz="2800" b="1" dirty="0">
              <a:cs typeface="Times New Roman" pitchFamily="18" charset="0"/>
            </a:endParaRPr>
          </a:p>
          <a:p>
            <a:pPr indent="534988" algn="just" eaLnBrk="0" hangingPunct="0">
              <a:defRPr/>
            </a:pPr>
            <a:endParaRPr lang="ru-RU" sz="1400" b="1" dirty="0">
              <a:cs typeface="Times New Roman" pitchFamily="18" charset="0"/>
            </a:endParaRPr>
          </a:p>
          <a:p>
            <a:pPr indent="534988" algn="just" eaLnBrk="0" hangingPunct="0">
              <a:defRPr/>
            </a:pPr>
            <a:endParaRPr lang="ru-RU" sz="1400" b="1" dirty="0">
              <a:cs typeface="Times New Roman" pitchFamily="18" charset="0"/>
            </a:endParaRPr>
          </a:p>
          <a:p>
            <a:pPr indent="534988" algn="just" eaLnBrk="0" hangingPunct="0">
              <a:defRPr/>
            </a:pPr>
            <a:endParaRPr lang="ru-RU" sz="1400" b="1" dirty="0">
              <a:cs typeface="Times New Roman" pitchFamily="18" charset="0"/>
            </a:endParaRPr>
          </a:p>
          <a:p>
            <a:pPr indent="534988" algn="just" eaLnBrk="0" hangingPunct="0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4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685800"/>
            <a:ext cx="7010400" cy="5562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800" dirty="0" smtClean="0">
                <a:solidFill>
                  <a:srgbClr val="FFC000"/>
                </a:solidFill>
              </a:rPr>
              <a:t>«Русь колокольная» </a:t>
            </a:r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>
                <a:solidFill>
                  <a:schemeClr val="tx1"/>
                </a:solidFill>
              </a:rPr>
              <a:t>в стихотворении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А. К. Толстого</a:t>
            </a:r>
            <a:r>
              <a:rPr lang="ru-RU" sz="3600" dirty="0" smtClean="0">
                <a:solidFill>
                  <a:srgbClr val="0070C0"/>
                </a:solidFill>
              </a:rPr>
              <a:t/>
            </a:r>
            <a:br>
              <a:rPr lang="ru-RU" sz="3600" dirty="0" smtClean="0">
                <a:solidFill>
                  <a:srgbClr val="0070C0"/>
                </a:solidFill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800" dirty="0" smtClean="0">
                <a:solidFill>
                  <a:srgbClr val="FFC000"/>
                </a:solidFill>
              </a:rPr>
              <a:t>«Благовест»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052638"/>
            <a:ext cx="7010400" cy="2290762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idx="1"/>
          </p:nvPr>
        </p:nvSpPr>
        <p:spPr>
          <a:xfrm>
            <a:off x="1219200" y="4648200"/>
            <a:ext cx="7543800" cy="1220788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  <a:defRPr/>
            </a:pPr>
            <a:r>
              <a:rPr lang="ru-RU" sz="3600" b="1" dirty="0" smtClean="0"/>
              <a:t>А.К. Толстой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ru-RU" b="1" kern="1200" dirty="0" smtClean="0">
                <a:solidFill>
                  <a:schemeClr val="accent4">
                    <a:lumMod val="75000"/>
                  </a:schemeClr>
                </a:solidFill>
              </a:rPr>
              <a:t>1854 г.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371600" y="685800"/>
            <a:ext cx="7467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2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Хорошо в поэзии</a:t>
            </a:r>
          </a:p>
          <a:p>
            <a:pPr algn="ctr">
              <a:defRPr/>
            </a:pPr>
            <a:r>
              <a:rPr lang="ru-RU" sz="4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не договаривать </a:t>
            </a:r>
            <a:r>
              <a:rPr lang="ru-RU" sz="42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мысль,</a:t>
            </a:r>
          </a:p>
          <a:p>
            <a:pPr algn="ctr">
              <a:defRPr/>
            </a:pPr>
            <a:r>
              <a:rPr lang="ru-RU" sz="42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допуская всякому её</a:t>
            </a:r>
          </a:p>
          <a:p>
            <a:pPr algn="ctr">
              <a:defRPr/>
            </a:pPr>
            <a:r>
              <a:rPr lang="ru-RU" sz="4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пополнить по-своему</a:t>
            </a:r>
            <a:r>
              <a:rPr lang="ru-RU" sz="42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2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2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685800"/>
            <a:ext cx="7010400" cy="5562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800" dirty="0" smtClean="0">
                <a:solidFill>
                  <a:srgbClr val="FFC000"/>
                </a:solidFill>
              </a:rPr>
              <a:t>«Русь колокольная» </a:t>
            </a:r>
            <a: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 smtClean="0">
                <a:solidFill>
                  <a:schemeClr val="tx1"/>
                </a:solidFill>
              </a:rPr>
              <a:t>в стихотворении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А. К. Толстого</a:t>
            </a:r>
            <a:r>
              <a:rPr lang="ru-RU" sz="3600" dirty="0" smtClean="0">
                <a:solidFill>
                  <a:srgbClr val="0070C0"/>
                </a:solidFill>
              </a:rPr>
              <a:t/>
            </a:r>
            <a:br>
              <a:rPr lang="ru-RU" sz="3600" dirty="0" smtClean="0">
                <a:solidFill>
                  <a:srgbClr val="0070C0"/>
                </a:solidFill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800" dirty="0" smtClean="0">
                <a:solidFill>
                  <a:srgbClr val="FFC000"/>
                </a:solidFill>
              </a:rPr>
              <a:t>«Благовест»</a:t>
            </a:r>
            <a:r>
              <a:rPr lang="ru-RU" sz="40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1066800" y="381000"/>
            <a:ext cx="7772400" cy="57150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800" b="1" dirty="0" smtClean="0">
                <a:solidFill>
                  <a:srgbClr val="8CD0FF"/>
                </a:solidFill>
              </a:rPr>
              <a:t>  Зрительный ряд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… дубрава, кресты, храм,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колокола, могилы =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   «край родимый»,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«благодатный»,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«забытый мною»…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(</a:t>
            </a:r>
            <a:r>
              <a:rPr lang="ru-RU" sz="4800" b="1" dirty="0" smtClean="0">
                <a:solidFill>
                  <a:srgbClr val="8CD0FF"/>
                </a:solidFill>
              </a:rPr>
              <a:t>Родина</a:t>
            </a:r>
            <a:r>
              <a:rPr lang="ru-RU" sz="4400" dirty="0" smtClean="0">
                <a:solidFill>
                  <a:srgbClr val="A3A3A3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1066800" y="381000"/>
            <a:ext cx="7772400" cy="57150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800" b="1" dirty="0" smtClean="0">
                <a:solidFill>
                  <a:srgbClr val="8CD0FF"/>
                </a:solidFill>
              </a:rPr>
              <a:t>  Звук</a:t>
            </a:r>
            <a:r>
              <a:rPr lang="ru-RU" dirty="0" smtClean="0">
                <a:solidFill>
                  <a:srgbClr val="A3A3A3"/>
                </a:solidFill>
              </a:rPr>
              <a:t>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… « звон призывный,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благостный »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« гудит так дивно, и так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уныло »,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« тянет неодолимо »,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solidFill>
                  <a:srgbClr val="A3A3A3"/>
                </a:solidFill>
              </a:rPr>
              <a:t>« зовёт, манит »…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1092</TotalTime>
  <Words>264</Words>
  <Application>Microsoft PowerPoint</Application>
  <PresentationFormat>Экран (4:3)</PresentationFormat>
  <Paragraphs>86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Tahoma</vt:lpstr>
      <vt:lpstr>Arial</vt:lpstr>
      <vt:lpstr>Wingdings</vt:lpstr>
      <vt:lpstr>Calibri</vt:lpstr>
      <vt:lpstr>Bookman Old Style</vt:lpstr>
      <vt:lpstr>Times New Roman</vt:lpstr>
      <vt:lpstr>Shimmer</vt:lpstr>
      <vt:lpstr>Shimmer</vt:lpstr>
      <vt:lpstr> Алексей Константинович ТОЛСТОЙ   (1817 - 1875) </vt:lpstr>
      <vt:lpstr>Слайд 2</vt:lpstr>
      <vt:lpstr>Слайд 3</vt:lpstr>
      <vt:lpstr>Слайд 4</vt:lpstr>
      <vt:lpstr>«Русь колокольная»   в стихотворении  А. К. Толстого  «Благовест» </vt:lpstr>
      <vt:lpstr>    </vt:lpstr>
      <vt:lpstr>«Русь колокольная»   в стихотворении  А. К. Толстого  «Благовест»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 Колокола, колокола… Они нигде так не звучали:  Извечно ими Русь рвала  Оковы будничной печали.   …Колокола родной страны, Где быт иной, иные цели. Как хорошо, что вы – слышны, Как хорошо, что – уцелели!                     Владимир Фролов      </vt:lpstr>
      <vt:lpstr> Без Бога нация – толпа, Объединённая пороком, Или слепа, или глупа, Иль, что ещё страшней, – жестока.  И пусть на трон взойдёт любой,  Глаголющий высоким слогом.  Толпа останется толпой,  Пока не обратится к Богу!                  Иеромонах Роман (Матюшин)  </vt:lpstr>
      <vt:lpstr>Спасибо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Binder</dc:creator>
  <cp:lastModifiedBy>User</cp:lastModifiedBy>
  <cp:revision>1</cp:revision>
  <cp:lastPrinted>1601-01-01T00:00:00Z</cp:lastPrinted>
  <dcterms:created xsi:type="dcterms:W3CDTF">1601-01-01T00:00:00Z</dcterms:created>
  <dcterms:modified xsi:type="dcterms:W3CDTF">2012-12-23T14:18:18Z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