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2" r:id="rId2"/>
    <p:sldId id="258" r:id="rId3"/>
    <p:sldId id="261" r:id="rId4"/>
    <p:sldId id="270" r:id="rId5"/>
    <p:sldId id="264" r:id="rId6"/>
    <p:sldId id="265" r:id="rId7"/>
    <p:sldId id="263" r:id="rId8"/>
    <p:sldId id="257" r:id="rId9"/>
    <p:sldId id="279" r:id="rId10"/>
    <p:sldId id="266" r:id="rId11"/>
    <p:sldId id="256" r:id="rId12"/>
    <p:sldId id="275" r:id="rId13"/>
    <p:sldId id="277" r:id="rId14"/>
    <p:sldId id="276" r:id="rId15"/>
    <p:sldId id="27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9840" autoAdjust="0"/>
  </p:normalViewPr>
  <p:slideViewPr>
    <p:cSldViewPr>
      <p:cViewPr varScale="1">
        <p:scale>
          <a:sx n="80" d="100"/>
          <a:sy n="80" d="100"/>
        </p:scale>
        <p:origin x="-1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1E615EC-810C-4F51-9EE2-AEAAE8F99BAC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C2F728D-861D-4742-94F4-B643111F9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DD48412-DA92-49DF-A94E-0C15F6A81C3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9A252D9-534B-43CE-A8ED-3E43CC92199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D705818-D4B2-4C3F-B43D-DB781B63B94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8B2B303-A4ED-4E14-B5FF-5ADEC1A3230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DAF0B-D362-481E-9890-9C36DE4CC928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BEEC5-8630-4872-A551-1D40AA9CFA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F6C4C-3BBB-4380-8F25-D02E90794F5C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28C2A-86EE-4E7E-A735-9691F0C15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66963-54FF-4CC4-8E2B-B12DCAE0D61F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AF5B3-6B37-41D4-9073-1D0CFB605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BE23B-2859-4627-B060-B18D74D91F33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E1D3F-11A5-45C9-939A-539FB88841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AA433-E359-469C-B343-ACC0BEDE8CCC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4392B-16EC-44B2-A749-B5B2C0D442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FDD2E-BCE8-494A-AF87-6087BE8D11AA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27BD7-D04C-492F-8254-F94CA7AD86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4AA9C-CCD9-4B65-A2F8-B7339BC6A75B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4DAEB-238C-4F91-B4A2-5758214C4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CDEEE-E0B4-42D2-B0D2-8D07B936DD60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EF9A2-38FC-4B3B-B2C4-7C282AF7C5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C43D8-7F49-4FC9-B9C6-59DF87CFC01E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33733-F657-4DF6-852F-0636A84316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CA20F-F62B-4C18-91D0-D847D00EC9EA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DD8F5-FACC-4A2F-BF92-15F7A5F6D7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E9B48-47E7-44C8-8114-62692078F079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CAFA7-20FF-403F-9404-457EB28ECA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6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ED2130-6BB4-4AB6-B949-2914C5EDD8D9}" type="datetimeFigureOut">
              <a:rPr lang="ru-RU"/>
              <a:pPr>
                <a:defRPr/>
              </a:pPr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EA17BE3-4430-44BC-AB0F-BC70039558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NULL" TargetMode="Externa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smtClean="0">
                <a:latin typeface="Times New Roman" pitchFamily="18" charset="0"/>
                <a:cs typeface="Times New Roman" pitchFamily="18" charset="0"/>
              </a:rPr>
              <a:t>Тема:</a:t>
            </a:r>
          </a:p>
        </p:txBody>
      </p:sp>
      <p:pic>
        <p:nvPicPr>
          <p:cNvPr id="3" name="Содержимое 2"/>
          <p:cNvPicPr>
            <a:picLocks noGrp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0525" y="1450975"/>
            <a:ext cx="9155113" cy="45656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8000" dirty="0" smtClean="0"/>
              <a:t>6                 5              7  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8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8000" dirty="0" smtClean="0"/>
              <a:t>8                                  9 </a:t>
            </a:r>
          </a:p>
        </p:txBody>
      </p:sp>
      <p:sp>
        <p:nvSpPr>
          <p:cNvPr id="4" name="Овал 3"/>
          <p:cNvSpPr/>
          <p:nvPr/>
        </p:nvSpPr>
        <p:spPr>
          <a:xfrm>
            <a:off x="1763713" y="1341438"/>
            <a:ext cx="5400675" cy="44942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dirty="0"/>
              <a:t>10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02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214313"/>
            <a:ext cx="8399462" cy="630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027988" y="55895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39750" y="5445125"/>
          <a:ext cx="1739900" cy="685800"/>
        </p:xfrm>
        <a:graphic>
          <a:graphicData uri="http://schemas.openxmlformats.org/presentationml/2006/ole">
            <p:oleObj spid="_x0000_s1026" name="Объект упаковщика для оболочки" showAsIcon="1" r:id="rId6" imgW="1740600" imgH="68580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61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22" name="Picture 2" descr="J:\001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70469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Вспомнить  состав  числа   5.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Учиться   прибавлять число 5 разными   способами.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Учиться  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применять  приемы прибавления  пяти  в    решении   примеров и  задач.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smtClean="0">
                <a:latin typeface="Times New Roman" pitchFamily="18" charset="0"/>
                <a:cs typeface="Times New Roman" pitchFamily="18" charset="0"/>
              </a:rPr>
            </a:br>
            <a:endParaRPr lang="ru-RU" sz="6000" smtClean="0"/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8+1=   А         4-2=    И            5-1=     С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6+2=    З          5+1=   Я            5-2=     Л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6+1=     Н         3+2=    Х</a:t>
            </a: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               8  7  9   7  2  6   5  -   4  2   3  9</a:t>
            </a: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908175" y="1844675"/>
            <a:ext cx="28733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908175" y="2492375"/>
            <a:ext cx="28733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979613" y="3068638"/>
            <a:ext cx="2889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211638" y="1916113"/>
            <a:ext cx="2889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019925" y="2492375"/>
            <a:ext cx="2889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875463" y="1916113"/>
            <a:ext cx="2889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284663" y="2492375"/>
            <a:ext cx="28733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500563" y="3068638"/>
            <a:ext cx="28733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1403350" y="4797425"/>
          <a:ext cx="6096000" cy="369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  <a:gridCol w="43542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4" name="Прямая со стрелкой 23"/>
          <p:cNvCxnSpPr/>
          <p:nvPr/>
        </p:nvCxnSpPr>
        <p:spPr>
          <a:xfrm>
            <a:off x="2916238" y="4437063"/>
            <a:ext cx="0" cy="2873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3276600" y="4508500"/>
            <a:ext cx="0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3779838" y="4437063"/>
            <a:ext cx="25400" cy="3857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4284663" y="4365625"/>
            <a:ext cx="0" cy="43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4643438" y="4365625"/>
            <a:ext cx="0" cy="3587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148263" y="4508500"/>
            <a:ext cx="0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6011863" y="4437063"/>
            <a:ext cx="0" cy="3603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443663" y="4437063"/>
            <a:ext cx="0" cy="3603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6948488" y="4437063"/>
            <a:ext cx="0" cy="3603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7380288" y="4437063"/>
            <a:ext cx="11112" cy="3714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2484438" y="4437063"/>
            <a:ext cx="0" cy="2873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513" cy="922337"/>
          </a:xfrm>
        </p:spPr>
        <p:txBody>
          <a:bodyPr/>
          <a:lstStyle/>
          <a:p>
            <a:r>
              <a:rPr lang="ru-RU" sz="8000" smtClean="0">
                <a:latin typeface="Times New Roman" pitchFamily="18" charset="0"/>
                <a:cs typeface="Times New Roman" pitchFamily="18" charset="0"/>
              </a:rPr>
              <a:t>В  знаниях – сила!</a:t>
            </a:r>
          </a:p>
        </p:txBody>
      </p:sp>
      <p:pic>
        <p:nvPicPr>
          <p:cNvPr id="337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0594" t="47639" r="4657"/>
          <a:stretch>
            <a:fillRect/>
          </a:stretch>
        </p:blipFill>
        <p:spPr>
          <a:xfrm>
            <a:off x="0" y="3573463"/>
            <a:ext cx="9144000" cy="3284537"/>
          </a:xfrm>
        </p:spPr>
      </p:pic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/>
          <a:srcRect l="42261" t="16389" r="4657"/>
          <a:stretch>
            <a:fillRect/>
          </a:stretch>
        </p:blipFill>
        <p:spPr bwMode="auto">
          <a:xfrm>
            <a:off x="3419475" y="1196975"/>
            <a:ext cx="5724525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Учиться   прибавлять число 5  с  переходом через  десяток  разными способами  и  включить  изученный  материал  в систему  знаний.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Вспомнить состав числа  5.</a:t>
            </a:r>
          </a:p>
          <a:p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Учиться  прибавлять число 5 разными  способами.</a:t>
            </a:r>
          </a:p>
          <a:p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 Учиться применять приемы прибавления пяти  в    решении  примеров и задач.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5" name="Содержимое 7" descr="солнышко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59113" y="2060575"/>
            <a:ext cx="2998787" cy="3135313"/>
          </a:xfrm>
        </p:spPr>
      </p:pic>
      <p:sp>
        <p:nvSpPr>
          <p:cNvPr id="14" name="Облако 13"/>
          <p:cNvSpPr/>
          <p:nvPr/>
        </p:nvSpPr>
        <p:spPr>
          <a:xfrm flipV="1">
            <a:off x="3203575" y="2060575"/>
            <a:ext cx="4105275" cy="324008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Cloud"/>
          <p:cNvSpPr>
            <a:spLocks noChangeAspect="1" noEditPoints="1" noChangeArrowheads="1"/>
          </p:cNvSpPr>
          <p:nvPr/>
        </p:nvSpPr>
        <p:spPr bwMode="auto">
          <a:xfrm>
            <a:off x="179388" y="188913"/>
            <a:ext cx="1943100" cy="130333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latin typeface="+mn-lt"/>
              </a:rPr>
              <a:t>3</a:t>
            </a:r>
            <a:r>
              <a:rPr lang="ru-RU" sz="4800" dirty="0">
                <a:latin typeface="+mn-lt"/>
              </a:rPr>
              <a:t>+2</a:t>
            </a:r>
            <a:endParaRPr lang="ru-RU" sz="4800" dirty="0">
              <a:latin typeface="+mn-lt"/>
            </a:endParaRP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7885113" y="0"/>
            <a:ext cx="8636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/>
              <a:t>5</a:t>
            </a:r>
          </a:p>
        </p:txBody>
      </p:sp>
      <p:sp>
        <p:nvSpPr>
          <p:cNvPr id="6150" name="Cloud"/>
          <p:cNvSpPr>
            <a:spLocks noChangeAspect="1" noEditPoints="1" noChangeArrowheads="1"/>
          </p:cNvSpPr>
          <p:nvPr/>
        </p:nvSpPr>
        <p:spPr bwMode="auto">
          <a:xfrm>
            <a:off x="2411413" y="5084763"/>
            <a:ext cx="1943100" cy="130333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latin typeface="+mn-lt"/>
              </a:rPr>
              <a:t>4</a:t>
            </a:r>
            <a:r>
              <a:rPr lang="ru-RU" sz="4800" dirty="0">
                <a:latin typeface="+mn-lt"/>
              </a:rPr>
              <a:t>+1</a:t>
            </a:r>
            <a:endParaRPr lang="ru-RU" sz="4800" dirty="0">
              <a:latin typeface="+mn-lt"/>
            </a:endParaRPr>
          </a:p>
        </p:txBody>
      </p:sp>
      <p:sp>
        <p:nvSpPr>
          <p:cNvPr id="6151" name="Cloud"/>
          <p:cNvSpPr>
            <a:spLocks noChangeAspect="1" noEditPoints="1" noChangeArrowheads="1"/>
          </p:cNvSpPr>
          <p:nvPr/>
        </p:nvSpPr>
        <p:spPr bwMode="auto">
          <a:xfrm>
            <a:off x="179388" y="2708275"/>
            <a:ext cx="1943100" cy="130333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latin typeface="+mn-lt"/>
              </a:rPr>
              <a:t>2+3</a:t>
            </a:r>
            <a:endParaRPr lang="ru-RU" sz="4800" dirty="0">
              <a:latin typeface="+mn-lt"/>
            </a:endParaRPr>
          </a:p>
        </p:txBody>
      </p:sp>
      <p:sp>
        <p:nvSpPr>
          <p:cNvPr id="6152" name="Cloud"/>
          <p:cNvSpPr>
            <a:spLocks noChangeAspect="1" noEditPoints="1" noChangeArrowheads="1"/>
          </p:cNvSpPr>
          <p:nvPr/>
        </p:nvSpPr>
        <p:spPr bwMode="auto">
          <a:xfrm>
            <a:off x="4932363" y="2060575"/>
            <a:ext cx="1943100" cy="130333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latin typeface="+mn-lt"/>
              </a:rPr>
              <a:t>1+4</a:t>
            </a:r>
            <a:endParaRPr lang="ru-RU" sz="4800" dirty="0">
              <a:latin typeface="+mn-lt"/>
            </a:endParaRPr>
          </a:p>
        </p:txBody>
      </p:sp>
      <p:sp>
        <p:nvSpPr>
          <p:cNvPr id="6155" name="Cloud"/>
          <p:cNvSpPr>
            <a:spLocks noChangeAspect="1" noEditPoints="1" noChangeArrowheads="1"/>
          </p:cNvSpPr>
          <p:nvPr/>
        </p:nvSpPr>
        <p:spPr bwMode="auto">
          <a:xfrm>
            <a:off x="2411413" y="260350"/>
            <a:ext cx="1944687" cy="130333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latin typeface="+mn-lt"/>
              </a:rPr>
              <a:t>4+2</a:t>
            </a:r>
            <a:endParaRPr lang="ru-RU" sz="4800" dirty="0">
              <a:latin typeface="+mn-lt"/>
            </a:endParaRPr>
          </a:p>
        </p:txBody>
      </p:sp>
      <p:sp>
        <p:nvSpPr>
          <p:cNvPr id="6156" name="Cloud"/>
          <p:cNvSpPr>
            <a:spLocks noChangeAspect="1" noEditPoints="1" noChangeArrowheads="1"/>
          </p:cNvSpPr>
          <p:nvPr/>
        </p:nvSpPr>
        <p:spPr bwMode="auto">
          <a:xfrm>
            <a:off x="2411413" y="2276475"/>
            <a:ext cx="1944687" cy="130333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latin typeface="+mn-lt"/>
              </a:rPr>
              <a:t>3+3</a:t>
            </a:r>
            <a:endParaRPr lang="ru-RU" sz="4800" dirty="0">
              <a:latin typeface="+mn-lt"/>
            </a:endParaRPr>
          </a:p>
        </p:txBody>
      </p:sp>
      <p:sp>
        <p:nvSpPr>
          <p:cNvPr id="6157" name="Cloud"/>
          <p:cNvSpPr>
            <a:spLocks noChangeAspect="1" noEditPoints="1" noChangeArrowheads="1"/>
          </p:cNvSpPr>
          <p:nvPr/>
        </p:nvSpPr>
        <p:spPr bwMode="auto">
          <a:xfrm>
            <a:off x="323850" y="4581525"/>
            <a:ext cx="1944688" cy="130333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latin typeface="+mn-lt"/>
              </a:rPr>
              <a:t>6+2</a:t>
            </a:r>
            <a:endParaRPr lang="ru-RU" sz="4800" dirty="0">
              <a:latin typeface="+mn-lt"/>
            </a:endParaRPr>
          </a:p>
        </p:txBody>
      </p:sp>
      <p:sp>
        <p:nvSpPr>
          <p:cNvPr id="6158" name="Cloud"/>
          <p:cNvSpPr>
            <a:spLocks noChangeAspect="1" noEditPoints="1" noChangeArrowheads="1"/>
          </p:cNvSpPr>
          <p:nvPr/>
        </p:nvSpPr>
        <p:spPr bwMode="auto">
          <a:xfrm>
            <a:off x="4859338" y="404813"/>
            <a:ext cx="1944687" cy="130333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>
                <a:latin typeface="+mn-lt"/>
              </a:rPr>
              <a:t>6+1</a:t>
            </a:r>
          </a:p>
        </p:txBody>
      </p:sp>
      <p:sp>
        <p:nvSpPr>
          <p:cNvPr id="19467" name="Line 15"/>
          <p:cNvSpPr>
            <a:spLocks noChangeShapeType="1"/>
          </p:cNvSpPr>
          <p:nvPr/>
        </p:nvSpPr>
        <p:spPr bwMode="auto">
          <a:xfrm>
            <a:off x="6948488" y="0"/>
            <a:ext cx="0" cy="6858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91626E-6 L 0.7559 0.1154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95" y="57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8.81332E-7 L 0.48038 -0.398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10" y="-19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90169E-6 L 0.73646 0.3879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823" y="193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00185E-6 L 0.21667 0.2933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33" y="146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nimBg="1"/>
      <p:bldP spid="6150" grpId="0" animBg="1"/>
      <p:bldP spid="6151" grpId="0" animBg="1"/>
      <p:bldP spid="6152" grpId="0" animBg="1"/>
      <p:bldP spid="6155" grpId="0" animBg="1"/>
      <p:bldP spid="6156" grpId="0" animBg="1"/>
      <p:bldP spid="6157" grpId="0" animBg="1"/>
      <p:bldP spid="615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Овал 19"/>
          <p:cNvSpPr/>
          <p:nvPr/>
        </p:nvSpPr>
        <p:spPr>
          <a:xfrm>
            <a:off x="3714750" y="2000250"/>
            <a:ext cx="1857375" cy="178593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43313" y="1785938"/>
            <a:ext cx="1928812" cy="2143125"/>
          </a:xfrm>
        </p:spPr>
        <p:txBody>
          <a:bodyPr/>
          <a:lstStyle/>
          <a:p>
            <a:r>
              <a:rPr lang="ru-RU" sz="8000" smtClean="0"/>
              <a:t>5</a:t>
            </a:r>
          </a:p>
        </p:txBody>
      </p:sp>
      <p:sp>
        <p:nvSpPr>
          <p:cNvPr id="21508" name="Line 8"/>
          <p:cNvSpPr>
            <a:spLocks noChangeShapeType="1"/>
          </p:cNvSpPr>
          <p:nvPr/>
        </p:nvSpPr>
        <p:spPr bwMode="auto">
          <a:xfrm flipH="1">
            <a:off x="2071688" y="2857500"/>
            <a:ext cx="1655762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9" name="Line 9"/>
          <p:cNvSpPr>
            <a:spLocks noChangeShapeType="1"/>
          </p:cNvSpPr>
          <p:nvPr/>
        </p:nvSpPr>
        <p:spPr bwMode="auto">
          <a:xfrm>
            <a:off x="5219700" y="57340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0" name="Line 10"/>
          <p:cNvSpPr>
            <a:spLocks noChangeShapeType="1"/>
          </p:cNvSpPr>
          <p:nvPr/>
        </p:nvSpPr>
        <p:spPr bwMode="auto">
          <a:xfrm flipV="1">
            <a:off x="5357813" y="1700213"/>
            <a:ext cx="869950" cy="585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1" name="Line 11"/>
          <p:cNvSpPr>
            <a:spLocks noChangeShapeType="1"/>
          </p:cNvSpPr>
          <p:nvPr/>
        </p:nvSpPr>
        <p:spPr bwMode="auto">
          <a:xfrm flipH="1" flipV="1">
            <a:off x="2124075" y="1628775"/>
            <a:ext cx="1662113" cy="800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2" name="Line 13"/>
          <p:cNvSpPr>
            <a:spLocks noChangeShapeType="1"/>
          </p:cNvSpPr>
          <p:nvPr/>
        </p:nvSpPr>
        <p:spPr bwMode="auto">
          <a:xfrm>
            <a:off x="5500688" y="3043238"/>
            <a:ext cx="1000125" cy="46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3" name="Line 14"/>
          <p:cNvSpPr>
            <a:spLocks noChangeShapeType="1"/>
          </p:cNvSpPr>
          <p:nvPr/>
        </p:nvSpPr>
        <p:spPr bwMode="auto">
          <a:xfrm flipH="1">
            <a:off x="2071688" y="3571875"/>
            <a:ext cx="1928812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4" name="Line 15"/>
          <p:cNvSpPr>
            <a:spLocks noChangeShapeType="1"/>
          </p:cNvSpPr>
          <p:nvPr/>
        </p:nvSpPr>
        <p:spPr bwMode="auto">
          <a:xfrm>
            <a:off x="5357813" y="3500438"/>
            <a:ext cx="86995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5" name="Text Box 28"/>
          <p:cNvSpPr txBox="1">
            <a:spLocks noChangeArrowheads="1"/>
          </p:cNvSpPr>
          <p:nvPr/>
        </p:nvSpPr>
        <p:spPr bwMode="auto">
          <a:xfrm>
            <a:off x="468313" y="836613"/>
            <a:ext cx="25908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0"/>
              <a:t>5+</a:t>
            </a:r>
            <a:r>
              <a:rPr lang="ru-RU" sz="7000"/>
              <a:t>0</a:t>
            </a:r>
          </a:p>
          <a:p>
            <a:pPr>
              <a:spcBef>
                <a:spcPct val="50000"/>
              </a:spcBef>
            </a:pPr>
            <a:r>
              <a:rPr lang="en-US" sz="7000"/>
              <a:t>2+</a:t>
            </a:r>
            <a:r>
              <a:rPr lang="ru-RU" sz="7000"/>
              <a:t>3</a:t>
            </a:r>
            <a:r>
              <a:rPr lang="en-US" sz="7000"/>
              <a:t>    </a:t>
            </a:r>
            <a:endParaRPr lang="ru-RU" sz="7000"/>
          </a:p>
          <a:p>
            <a:pPr>
              <a:spcBef>
                <a:spcPct val="50000"/>
              </a:spcBef>
            </a:pPr>
            <a:r>
              <a:rPr lang="en-US" sz="7000"/>
              <a:t>4+</a:t>
            </a:r>
            <a:r>
              <a:rPr lang="ru-RU" sz="7000"/>
              <a:t>1</a:t>
            </a:r>
            <a:r>
              <a:rPr lang="en-US" sz="4400"/>
              <a:t> </a:t>
            </a:r>
            <a:endParaRPr lang="ru-RU" sz="4400"/>
          </a:p>
        </p:txBody>
      </p:sp>
      <p:sp>
        <p:nvSpPr>
          <p:cNvPr id="21516" name="Text Box 30"/>
          <p:cNvSpPr txBox="1">
            <a:spLocks noChangeArrowheads="1"/>
          </p:cNvSpPr>
          <p:nvPr/>
        </p:nvSpPr>
        <p:spPr bwMode="auto">
          <a:xfrm>
            <a:off x="6372225" y="836613"/>
            <a:ext cx="25908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000"/>
              <a:t>1</a:t>
            </a:r>
            <a:r>
              <a:rPr lang="en-US" sz="7000"/>
              <a:t>+</a:t>
            </a:r>
            <a:r>
              <a:rPr lang="ru-RU" sz="7000"/>
              <a:t> 4</a:t>
            </a:r>
          </a:p>
          <a:p>
            <a:pPr>
              <a:spcBef>
                <a:spcPct val="50000"/>
              </a:spcBef>
            </a:pPr>
            <a:r>
              <a:rPr lang="ru-RU" sz="7000"/>
              <a:t>0+ 5</a:t>
            </a:r>
            <a:r>
              <a:rPr lang="en-US" sz="7000"/>
              <a:t>    </a:t>
            </a:r>
            <a:endParaRPr lang="ru-RU" sz="7000"/>
          </a:p>
          <a:p>
            <a:pPr>
              <a:spcBef>
                <a:spcPct val="50000"/>
              </a:spcBef>
            </a:pPr>
            <a:r>
              <a:rPr lang="ru-RU" sz="7000"/>
              <a:t>3+ 2</a:t>
            </a:r>
            <a:endParaRPr lang="ru-RU" sz="4400"/>
          </a:p>
        </p:txBody>
      </p:sp>
      <p:sp>
        <p:nvSpPr>
          <p:cNvPr id="2084" name="Cloud"/>
          <p:cNvSpPr>
            <a:spLocks noChangeAspect="1" noEditPoints="1" noChangeArrowheads="1"/>
          </p:cNvSpPr>
          <p:nvPr/>
        </p:nvSpPr>
        <p:spPr bwMode="auto">
          <a:xfrm>
            <a:off x="1547813" y="981075"/>
            <a:ext cx="1439862" cy="9652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085" name="Cloud"/>
          <p:cNvSpPr>
            <a:spLocks noChangeAspect="1" noEditPoints="1" noChangeArrowheads="1"/>
          </p:cNvSpPr>
          <p:nvPr/>
        </p:nvSpPr>
        <p:spPr bwMode="auto">
          <a:xfrm>
            <a:off x="1476375" y="2492375"/>
            <a:ext cx="1439863" cy="9652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086" name="Cloud"/>
          <p:cNvSpPr>
            <a:spLocks noChangeAspect="1" noEditPoints="1" noChangeArrowheads="1"/>
          </p:cNvSpPr>
          <p:nvPr/>
        </p:nvSpPr>
        <p:spPr bwMode="auto">
          <a:xfrm>
            <a:off x="1476375" y="4149725"/>
            <a:ext cx="1439863" cy="9652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087" name="Cloud"/>
          <p:cNvSpPr>
            <a:spLocks noChangeAspect="1" noEditPoints="1" noChangeArrowheads="1"/>
          </p:cNvSpPr>
          <p:nvPr/>
        </p:nvSpPr>
        <p:spPr bwMode="auto">
          <a:xfrm>
            <a:off x="7346950" y="908050"/>
            <a:ext cx="1797050" cy="12509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 </a:t>
            </a:r>
          </a:p>
        </p:txBody>
      </p:sp>
      <p:sp>
        <p:nvSpPr>
          <p:cNvPr id="2088" name="Cloud"/>
          <p:cNvSpPr>
            <a:spLocks noChangeAspect="1" noEditPoints="1" noChangeArrowheads="1"/>
          </p:cNvSpPr>
          <p:nvPr/>
        </p:nvSpPr>
        <p:spPr bwMode="auto">
          <a:xfrm>
            <a:off x="7451725" y="2492375"/>
            <a:ext cx="1439863" cy="9652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089" name="Cloud"/>
          <p:cNvSpPr>
            <a:spLocks noChangeAspect="1" noEditPoints="1" noChangeArrowheads="1"/>
          </p:cNvSpPr>
          <p:nvPr/>
        </p:nvSpPr>
        <p:spPr bwMode="auto">
          <a:xfrm>
            <a:off x="7380288" y="4149725"/>
            <a:ext cx="1439862" cy="9652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4" grpId="0" animBg="1"/>
      <p:bldP spid="2085" grpId="0" animBg="1"/>
      <p:bldP spid="2086" grpId="0" animBg="1"/>
      <p:bldP spid="2087" grpId="0" animBg="1"/>
      <p:bldP spid="2088" grpId="0" animBg="1"/>
      <p:bldP spid="208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229600" cy="1143000"/>
          </a:xfrm>
        </p:spPr>
        <p:txBody>
          <a:bodyPr/>
          <a:lstStyle/>
          <a:p>
            <a:r>
              <a:rPr lang="ru-RU" smtClean="0"/>
              <a:t>                                   1    и         </a:t>
            </a:r>
          </a:p>
        </p:txBody>
      </p:sp>
      <p:sp>
        <p:nvSpPr>
          <p:cNvPr id="7" name="Овал 6"/>
          <p:cNvSpPr/>
          <p:nvPr/>
        </p:nvSpPr>
        <p:spPr>
          <a:xfrm>
            <a:off x="684213" y="5949950"/>
            <a:ext cx="358775" cy="481013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Хорда 7"/>
          <p:cNvSpPr/>
          <p:nvPr/>
        </p:nvSpPr>
        <p:spPr>
          <a:xfrm rot="6835423">
            <a:off x="635794" y="5593556"/>
            <a:ext cx="528638" cy="555625"/>
          </a:xfrm>
          <a:prstGeom prst="chord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Хорда 8"/>
          <p:cNvSpPr/>
          <p:nvPr/>
        </p:nvSpPr>
        <p:spPr>
          <a:xfrm rot="6835423">
            <a:off x="1355725" y="5594350"/>
            <a:ext cx="528638" cy="554038"/>
          </a:xfrm>
          <a:prstGeom prst="chord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Хорда 9"/>
          <p:cNvSpPr/>
          <p:nvPr/>
        </p:nvSpPr>
        <p:spPr>
          <a:xfrm rot="6835423">
            <a:off x="2076450" y="5594350"/>
            <a:ext cx="528638" cy="554038"/>
          </a:xfrm>
          <a:prstGeom prst="chord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Хорда 10"/>
          <p:cNvSpPr/>
          <p:nvPr/>
        </p:nvSpPr>
        <p:spPr>
          <a:xfrm rot="6835423">
            <a:off x="2795588" y="5594350"/>
            <a:ext cx="528638" cy="554037"/>
          </a:xfrm>
          <a:prstGeom prst="chord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Хорда 11"/>
          <p:cNvSpPr/>
          <p:nvPr/>
        </p:nvSpPr>
        <p:spPr>
          <a:xfrm rot="6835423">
            <a:off x="3516313" y="5594350"/>
            <a:ext cx="528638" cy="554037"/>
          </a:xfrm>
          <a:prstGeom prst="chord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403350" y="5949950"/>
            <a:ext cx="360363" cy="481013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124075" y="5949950"/>
            <a:ext cx="360363" cy="481013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843213" y="5949950"/>
            <a:ext cx="360362" cy="481013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563938" y="5949950"/>
            <a:ext cx="360362" cy="481013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380288" y="404813"/>
            <a:ext cx="914400" cy="9144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4</a:t>
            </a:r>
            <a:endParaRPr lang="ru-RU" sz="3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451725" y="1773238"/>
            <a:ext cx="914400" cy="9144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3</a:t>
            </a:r>
            <a:endParaRPr lang="ru-RU" sz="36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524750" y="3068638"/>
            <a:ext cx="914400" cy="9144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2</a:t>
            </a:r>
            <a:endParaRPr lang="ru-RU" sz="3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867400" y="3068638"/>
            <a:ext cx="914400" cy="9144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3</a:t>
            </a:r>
            <a:endParaRPr lang="ru-RU" sz="36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524750" y="4508500"/>
            <a:ext cx="914400" cy="9144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1</a:t>
            </a:r>
            <a:endParaRPr lang="ru-RU" sz="36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795963" y="1773238"/>
            <a:ext cx="914400" cy="9144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2</a:t>
            </a:r>
            <a:endParaRPr lang="ru-RU" sz="36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940425" y="4508500"/>
            <a:ext cx="914400" cy="9144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4</a:t>
            </a:r>
            <a:endParaRPr lang="ru-RU" sz="3600" dirty="0"/>
          </a:p>
        </p:txBody>
      </p:sp>
      <p:pic>
        <p:nvPicPr>
          <p:cNvPr id="2254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5651500" cy="5510213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79" name="Содержимое 7" descr="солнышко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63713" y="1228725"/>
            <a:ext cx="5329237" cy="5570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Задача: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5">
              <a:lumMod val="60000"/>
              <a:lumOff val="40000"/>
            </a:scheme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       Задача: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Вспомнить состав числа  5.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Тема: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   Прибавление 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числа  </a:t>
            </a:r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5  с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переходом  через десяток.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147</Words>
  <Application>Microsoft Office PowerPoint</Application>
  <PresentationFormat>Экран (4:3)</PresentationFormat>
  <Paragraphs>60</Paragraphs>
  <Slides>15</Slides>
  <Notes>4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Calibri</vt:lpstr>
      <vt:lpstr>Arial</vt:lpstr>
      <vt:lpstr>Times New Roman</vt:lpstr>
      <vt:lpstr>Тема Office</vt:lpstr>
      <vt:lpstr>Объект упаковщика для оболочки</vt:lpstr>
      <vt:lpstr>Тема:</vt:lpstr>
      <vt:lpstr>Цель:</vt:lpstr>
      <vt:lpstr>Задачи:</vt:lpstr>
      <vt:lpstr>Слайд 4</vt:lpstr>
      <vt:lpstr>Слайд 5</vt:lpstr>
      <vt:lpstr>5</vt:lpstr>
      <vt:lpstr>                                   1    и         </vt:lpstr>
      <vt:lpstr>Слайд 8</vt:lpstr>
      <vt:lpstr>Задача:</vt:lpstr>
      <vt:lpstr>        </vt:lpstr>
      <vt:lpstr>Слайд 11</vt:lpstr>
      <vt:lpstr>Слайд 12</vt:lpstr>
      <vt:lpstr>Задачи:</vt:lpstr>
      <vt:lpstr> </vt:lpstr>
      <vt:lpstr>В  знаниях – сила!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74</cp:revision>
  <dcterms:created xsi:type="dcterms:W3CDTF">2012-02-13T18:13:55Z</dcterms:created>
  <dcterms:modified xsi:type="dcterms:W3CDTF">2012-12-18T19:46:13Z</dcterms:modified>
</cp:coreProperties>
</file>