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91" r:id="rId8"/>
    <p:sldId id="283" r:id="rId9"/>
    <p:sldId id="278" r:id="rId10"/>
    <p:sldId id="280" r:id="rId11"/>
    <p:sldId id="287" r:id="rId12"/>
    <p:sldId id="288" r:id="rId13"/>
    <p:sldId id="289" r:id="rId14"/>
    <p:sldId id="290" r:id="rId15"/>
    <p:sldId id="279" r:id="rId16"/>
    <p:sldId id="281" r:id="rId17"/>
    <p:sldId id="282" r:id="rId18"/>
    <p:sldId id="286" r:id="rId19"/>
    <p:sldId id="284" r:id="rId20"/>
    <p:sldId id="285" r:id="rId21"/>
    <p:sldId id="257" r:id="rId22"/>
    <p:sldId id="292" r:id="rId23"/>
    <p:sldId id="265" r:id="rId24"/>
    <p:sldId id="266" r:id="rId25"/>
    <p:sldId id="269" r:id="rId26"/>
    <p:sldId id="258" r:id="rId27"/>
    <p:sldId id="263" r:id="rId28"/>
    <p:sldId id="293" r:id="rId29"/>
    <p:sldId id="29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DDC5F7-1810-4E61-A9D9-831B26FB4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B25BC-07AC-4627-8D07-804CD3705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3A5D-2DFB-46BC-B414-922327EAF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A62A0-EBEB-4B61-A88D-A0F8E20AE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8B92-13E4-4C21-9F28-62E40AF7E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1FCCB-C692-4C09-ACAF-E510C935D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DFFE-8CF9-47A6-ADFC-B1209B514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AA96C-7F8F-47E6-B39C-E147B9FF0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2E6C35-9608-4D6A-AF57-021DDF7CF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9C8F-81CA-4932-AA27-F8173A188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B21C-9B79-475D-B109-039739D71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4E300-D211-4ADC-BEDD-20F5A5BD9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E874-E74D-4315-BD11-BBB73361A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5C136A-E583-4B5F-A9DD-765141806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0" r:id="rId2"/>
    <p:sldLayoutId id="2147483861" r:id="rId3"/>
    <p:sldLayoutId id="2147483862" r:id="rId4"/>
    <p:sldLayoutId id="2147483869" r:id="rId5"/>
    <p:sldLayoutId id="2147483870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http://niceworld.su/uploads/posts/2008-09/1222728424_svetlojar1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http://www.ozera-rossii.ru/images/o28.jpg" TargetMode="External"/><Relationship Id="rId7" Type="http://schemas.openxmlformats.org/officeDocument/2006/relationships/image" Target="http://www.ozera-rossii.ru/images/o33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11" Type="http://schemas.openxmlformats.org/officeDocument/2006/relationships/image" Target="http://www.ozera-rossii.ru/images/o11.jpg" TargetMode="External"/><Relationship Id="rId5" Type="http://schemas.openxmlformats.org/officeDocument/2006/relationships/image" Target="http://www.ozera-rossii.ru/images/o32.jpg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openxmlformats.org/officeDocument/2006/relationships/image" Target="http://www.ozera-rossii.ru/images/o5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mail.ru/" TargetMode="External"/><Relationship Id="rId2" Type="http://schemas.openxmlformats.org/officeDocument/2006/relationships/hyperlink" Target="http://www.kartravel.ru/oneg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igorod-peterburg.ru/ozera-leningradskoi-oblasti/onezhskoe-ozero/" TargetMode="External"/><Relationship Id="rId4" Type="http://schemas.openxmlformats.org/officeDocument/2006/relationships/hyperlink" Target="http://planeta.moy.su/blog/uzhas_ozera_chany/2012-07-20-24807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Озёра России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ru-RU" smtClean="0">
                <a:solidFill>
                  <a:srgbClr val="FF3300"/>
                </a:solidFill>
              </a:rPr>
              <a:t>Урок в 8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88" y="4763"/>
            <a:ext cx="9066212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AutoShape 5"/>
          <p:cNvSpPr>
            <a:spLocks noChangeArrowheads="1"/>
          </p:cNvSpPr>
          <p:nvPr/>
        </p:nvSpPr>
        <p:spPr bwMode="auto">
          <a:xfrm rot="10977390" flipV="1">
            <a:off x="642938" y="5356225"/>
            <a:ext cx="855662" cy="144463"/>
          </a:xfrm>
          <a:prstGeom prst="chevron">
            <a:avLst>
              <a:gd name="adj" fmla="val 857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 rot="-9273495">
            <a:off x="2065338" y="4795838"/>
            <a:ext cx="884237" cy="130175"/>
          </a:xfrm>
          <a:prstGeom prst="chevron">
            <a:avLst>
              <a:gd name="adj" fmla="val 1035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 rot="10637389">
            <a:off x="2987675" y="4003675"/>
            <a:ext cx="863600" cy="139700"/>
          </a:xfrm>
          <a:prstGeom prst="chevron">
            <a:avLst>
              <a:gd name="adj" fmla="val 1002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 rot="10646986">
            <a:off x="1859726" y="6161082"/>
            <a:ext cx="786608" cy="124072"/>
          </a:xfrm>
          <a:prstGeom prst="chevron">
            <a:avLst>
              <a:gd name="adj" fmla="val 922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77788"/>
            <a:ext cx="8459787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AutoShape 5"/>
          <p:cNvSpPr>
            <a:spLocks noChangeArrowheads="1"/>
          </p:cNvSpPr>
          <p:nvPr/>
        </p:nvSpPr>
        <p:spPr bwMode="auto">
          <a:xfrm rot="-2608754">
            <a:off x="3449638" y="3446463"/>
            <a:ext cx="574675" cy="381000"/>
          </a:xfrm>
          <a:prstGeom prst="notchedRightArrow">
            <a:avLst>
              <a:gd name="adj1" fmla="val 50000"/>
              <a:gd name="adj2" fmla="val 285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 rot="10111957">
            <a:off x="5386388" y="4789488"/>
            <a:ext cx="792162" cy="363537"/>
          </a:xfrm>
          <a:prstGeom prst="leftArrow">
            <a:avLst>
              <a:gd name="adj1" fmla="val 50000"/>
              <a:gd name="adj2" fmla="val 458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 rot="1900214">
            <a:off x="5392738" y="2270125"/>
            <a:ext cx="352425" cy="503238"/>
          </a:xfrm>
          <a:prstGeom prst="up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 rot="3901029">
            <a:off x="5173663" y="1593850"/>
            <a:ext cx="323850" cy="431800"/>
          </a:xfrm>
          <a:prstGeom prst="upArrow">
            <a:avLst>
              <a:gd name="adj1" fmla="val 50000"/>
              <a:gd name="adj2" fmla="val 249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  <p:bldP spid="54279" grpId="0" animBg="1"/>
      <p:bldP spid="542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260350"/>
            <a:ext cx="507365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AutoShape 5"/>
          <p:cNvSpPr>
            <a:spLocks noChangeArrowheads="1"/>
          </p:cNvSpPr>
          <p:nvPr/>
        </p:nvSpPr>
        <p:spPr bwMode="auto">
          <a:xfrm rot="563610">
            <a:off x="4016375" y="4829175"/>
            <a:ext cx="552450" cy="242888"/>
          </a:xfrm>
          <a:custGeom>
            <a:avLst/>
            <a:gdLst>
              <a:gd name="T0" fmla="*/ 317281435 w 21600"/>
              <a:gd name="T1" fmla="*/ 0 h 21600"/>
              <a:gd name="T2" fmla="*/ 0 w 21600"/>
              <a:gd name="T3" fmla="*/ 22725071 h 21600"/>
              <a:gd name="T4" fmla="*/ 317281435 w 21600"/>
              <a:gd name="T5" fmla="*/ 45450142 h 21600"/>
              <a:gd name="T6" fmla="*/ 423042015 w 21600"/>
              <a:gd name="T7" fmla="*/ 2272507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5357813" y="5643563"/>
            <a:ext cx="792162" cy="214312"/>
          </a:xfrm>
          <a:custGeom>
            <a:avLst/>
            <a:gdLst>
              <a:gd name="T0" fmla="*/ 371528098 w 21600"/>
              <a:gd name="T1" fmla="*/ 0 h 21600"/>
              <a:gd name="T2" fmla="*/ 0 w 21600"/>
              <a:gd name="T3" fmla="*/ 21332142 h 21600"/>
              <a:gd name="T4" fmla="*/ 371528098 w 21600"/>
              <a:gd name="T5" fmla="*/ 42664364 h 21600"/>
              <a:gd name="T6" fmla="*/ 1065456038 w 21600"/>
              <a:gd name="T7" fmla="*/ 2133214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10800 h 21600"/>
              <a:gd name="T14" fmla="*/ 21600 w 21600"/>
              <a:gd name="T15" fmla="*/ 10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532" y="0"/>
                </a:moveTo>
                <a:lnTo>
                  <a:pt x="7532" y="10800"/>
                </a:lnTo>
                <a:lnTo>
                  <a:pt x="3375" y="10800"/>
                </a:lnTo>
                <a:lnTo>
                  <a:pt x="7532" y="10800"/>
                </a:lnTo>
                <a:lnTo>
                  <a:pt x="753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10800"/>
                </a:moveTo>
                <a:lnTo>
                  <a:pt x="1350" y="10800"/>
                </a:lnTo>
                <a:lnTo>
                  <a:pt x="2700" y="10800"/>
                </a:lnTo>
                <a:close/>
              </a:path>
              <a:path w="21600" h="21600">
                <a:moveTo>
                  <a:pt x="0" y="10800"/>
                </a:moveTo>
                <a:lnTo>
                  <a:pt x="0" y="10800"/>
                </a:lnTo>
                <a:lnTo>
                  <a:pt x="675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1500" y="188913"/>
            <a:ext cx="522922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AutoShape 5"/>
          <p:cNvSpPr>
            <a:spLocks noChangeArrowheads="1"/>
          </p:cNvSpPr>
          <p:nvPr/>
        </p:nvSpPr>
        <p:spPr bwMode="auto">
          <a:xfrm rot="-5702547">
            <a:off x="4093369" y="1383507"/>
            <a:ext cx="230187" cy="431800"/>
          </a:xfrm>
          <a:prstGeom prst="downArrow">
            <a:avLst>
              <a:gd name="adj1" fmla="val 49324"/>
              <a:gd name="adj2" fmla="val 961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 rot="-6323308">
            <a:off x="3287713" y="5164138"/>
            <a:ext cx="647700" cy="234950"/>
          </a:xfrm>
          <a:prstGeom prst="leftArrow">
            <a:avLst>
              <a:gd name="adj1" fmla="val 56935"/>
              <a:gd name="adj2" fmla="val 898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211138"/>
            <a:ext cx="5253038" cy="66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4071938" y="5929313"/>
            <a:ext cx="649287" cy="266700"/>
          </a:xfrm>
          <a:prstGeom prst="notchedRightArrow">
            <a:avLst>
              <a:gd name="adj1" fmla="val 50000"/>
              <a:gd name="adj2" fmla="val 450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3924300" y="4437063"/>
            <a:ext cx="431800" cy="206375"/>
          </a:xfrm>
          <a:prstGeom prst="notchedRightArrow">
            <a:avLst>
              <a:gd name="adj1" fmla="val 50000"/>
              <a:gd name="adj2" fmla="val 37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eaLnBrk="1" hangingPunct="1"/>
            <a:r>
              <a:rPr lang="ru-RU" sz="2400" smtClean="0"/>
              <a:t>Происхождение озёрной котловины определяет форму озера.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700213"/>
            <a:ext cx="2019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1268413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1412875"/>
            <a:ext cx="2114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2275" y="4076700"/>
            <a:ext cx="143033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4065588"/>
            <a:ext cx="23018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23850" y="2924175"/>
            <a:ext cx="2303463" cy="3603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Тектоническое 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214688" y="3714750"/>
            <a:ext cx="2232025" cy="4333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Остаточное</a:t>
            </a:r>
            <a:r>
              <a:rPr lang="ru-RU" dirty="0"/>
              <a:t> 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6084888" y="3213100"/>
            <a:ext cx="2159000" cy="4302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Ледниковое</a:t>
            </a:r>
            <a:r>
              <a:rPr lang="ru-RU" dirty="0"/>
              <a:t> 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1476375" y="5661025"/>
            <a:ext cx="2087563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Вулканическое</a:t>
            </a:r>
            <a:r>
              <a:rPr lang="ru-RU" dirty="0"/>
              <a:t>  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508625" y="5516563"/>
            <a:ext cx="2447925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Запрудное</a:t>
            </a:r>
            <a:r>
              <a:rPr lang="ru-RU" dirty="0"/>
              <a:t> </a:t>
            </a:r>
          </a:p>
        </p:txBody>
      </p:sp>
      <p:pic>
        <p:nvPicPr>
          <p:cNvPr id="20493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1214438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642938" y="1571625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928688" y="642938"/>
            <a:ext cx="7058025" cy="10080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Озёра по приходу и расходу воды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57188" y="2357438"/>
            <a:ext cx="2592387" cy="7921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проточные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285750" y="4643438"/>
            <a:ext cx="2592388" cy="719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Байкал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571875" y="2714625"/>
            <a:ext cx="2376488" cy="7921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бессточные 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3571875" y="4643438"/>
            <a:ext cx="2374900" cy="7191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Чаны 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6786563" y="2500313"/>
            <a:ext cx="2000250" cy="6492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глухие 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6786563" y="3643313"/>
            <a:ext cx="2160587" cy="17287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Вулканические,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Карстовые,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«степные блюдца»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 flipH="1">
            <a:off x="1214438" y="1785938"/>
            <a:ext cx="14287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1571625" y="33575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4714875" y="20716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>
            <a:off x="4643438" y="3714750"/>
            <a:ext cx="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Line 15"/>
          <p:cNvSpPr>
            <a:spLocks noChangeShapeType="1"/>
          </p:cNvSpPr>
          <p:nvPr/>
        </p:nvSpPr>
        <p:spPr bwMode="auto">
          <a:xfrm>
            <a:off x="7143750" y="1785938"/>
            <a:ext cx="2873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Line 16"/>
          <p:cNvSpPr>
            <a:spLocks noChangeShapeType="1"/>
          </p:cNvSpPr>
          <p:nvPr/>
        </p:nvSpPr>
        <p:spPr bwMode="auto">
          <a:xfrm>
            <a:off x="7500938" y="32146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636588"/>
            <a:ext cx="20891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63" y="928688"/>
            <a:ext cx="18192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0" y="3143250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88" y="3786188"/>
            <a:ext cx="23241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971550" y="2205038"/>
            <a:ext cx="2160588" cy="431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глухое 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000750" y="2857500"/>
            <a:ext cx="2016125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сточное 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1928813" y="5643563"/>
            <a:ext cx="2087562" cy="431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бессточное 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572125" y="5572125"/>
            <a:ext cx="2305050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Сточное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715000" y="2143126"/>
            <a:ext cx="357187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715125" y="2071688"/>
            <a:ext cx="357188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785938" y="3000375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928938" y="3000375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43563" y="3786188"/>
            <a:ext cx="285750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358063" y="4429125"/>
            <a:ext cx="428625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15"/>
          <p:cNvSpPr txBox="1">
            <a:spLocks noChangeArrowheads="1"/>
          </p:cNvSpPr>
          <p:nvPr/>
        </p:nvSpPr>
        <p:spPr bwMode="auto">
          <a:xfrm>
            <a:off x="714375" y="7143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№1</a:t>
            </a:r>
          </a:p>
        </p:txBody>
      </p:sp>
      <p:sp>
        <p:nvSpPr>
          <p:cNvPr id="22545" name="TextBox 16"/>
          <p:cNvSpPr txBox="1">
            <a:spLocks noChangeArrowheads="1"/>
          </p:cNvSpPr>
          <p:nvPr/>
        </p:nvSpPr>
        <p:spPr bwMode="auto">
          <a:xfrm>
            <a:off x="4786313" y="78581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№2</a:t>
            </a:r>
          </a:p>
        </p:txBody>
      </p:sp>
      <p:sp>
        <p:nvSpPr>
          <p:cNvPr id="22546" name="TextBox 17"/>
          <p:cNvSpPr txBox="1">
            <a:spLocks noChangeArrowheads="1"/>
          </p:cNvSpPr>
          <p:nvPr/>
        </p:nvSpPr>
        <p:spPr bwMode="auto">
          <a:xfrm>
            <a:off x="642938" y="3143250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№3</a:t>
            </a:r>
          </a:p>
        </p:txBody>
      </p:sp>
      <p:sp>
        <p:nvSpPr>
          <p:cNvPr id="22547" name="TextBox 18"/>
          <p:cNvSpPr txBox="1">
            <a:spLocks noChangeArrowheads="1"/>
          </p:cNvSpPr>
          <p:nvPr/>
        </p:nvSpPr>
        <p:spPr bwMode="auto">
          <a:xfrm>
            <a:off x="4714875" y="328612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№4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13" grpId="0" animBg="1"/>
      <p:bldP spid="47114" grpId="0" animBg="1"/>
      <p:bldP spid="471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760413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4967287"/>
          </a:xfrm>
        </p:spPr>
        <p:txBody>
          <a:bodyPr/>
          <a:lstStyle/>
          <a:p>
            <a:pPr eaLnBrk="1" hangingPunct="1"/>
            <a:r>
              <a:rPr lang="ru-RU" i="1" smtClean="0"/>
              <a:t>В какой части страны наиболее высокая степень озёрности? Почему?</a:t>
            </a:r>
          </a:p>
          <a:p>
            <a:pPr eaLnBrk="1" hangingPunct="1"/>
            <a:r>
              <a:rPr lang="ru-RU" i="1" smtClean="0"/>
              <a:t>В какой части страны озёр мало? Почему?</a:t>
            </a:r>
          </a:p>
          <a:p>
            <a:pPr eaLnBrk="1" hangingPunct="1"/>
            <a:r>
              <a:rPr lang="ru-RU" i="1" smtClean="0"/>
              <a:t>Какие озёра по происхождению преобладают на территории России?</a:t>
            </a:r>
          </a:p>
          <a:p>
            <a:pPr eaLnBrk="1" hangingPunct="1"/>
            <a:r>
              <a:rPr lang="ru-RU" i="1" smtClean="0"/>
              <a:t>Какую роль играют озёра в природе?</a:t>
            </a:r>
          </a:p>
          <a:p>
            <a:pPr eaLnBrk="1" hangingPunct="1"/>
            <a:r>
              <a:rPr lang="ru-RU" i="1" smtClean="0"/>
              <a:t>Как озёра влияют на жизнь и деятельность населения?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 eaLnBrk="1" hangingPunct="1"/>
            <a:r>
              <a:rPr lang="ru-RU" smtClean="0"/>
              <a:t>Назови и покажи на карте: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№ 1 Это озеро-море. Самое крупное в мире. Оно заполнено солоноватой водой и населено многими животными морского происхождения.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№ 2 Это озеро – самый крупный водоём в Европе. В озеро впадает 50 рек, а вытекает одна Нева. У озера славная история: в годы Великой Отечественной войны по его льду проходила «дорога жизни» - единственная связь страны с осаждённым Ленинградом.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№ 3 Озеро на протяжении столетий оставалось в стороне от больших строек и дорог. Поэтому сохранилась здесь природа в первозданном виде. Алтын-Коль (Золотое озеро) – такое название дали озеру за его чарующую красоту. Вода в нём холодная и прозрачная. Из него вытекает один из притоков Оби – река Бия.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№ 4 Ещё при Петре </a:t>
            </a:r>
            <a:r>
              <a:rPr lang="ru-RU" sz="2000" smtClean="0">
                <a:cs typeface="Tahoma" pitchFamily="34" charset="0"/>
              </a:rPr>
              <a:t>І проложили русские люди «государеву дорогу» от студёного моря к озеру и по ней волоком тащили корабли из Архангельска в Ладогу. В озеро впадает 60 рек, а вытекает река Свирь. В озере много рыбы, в том числе и лососевых.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643563" y="1714500"/>
            <a:ext cx="1736725" cy="2746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</a:rPr>
              <a:t>Каспийское 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715000" y="3000375"/>
            <a:ext cx="1714500" cy="2841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</a:rPr>
              <a:t>Ладожское 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715000" y="4500563"/>
            <a:ext cx="1714500" cy="2968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Телецкое 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786438" y="6000750"/>
            <a:ext cx="1714500" cy="3079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</a:rPr>
              <a:t>Онежское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  <p:bldP spid="49158" grpId="0" animBg="1"/>
      <p:bldP spid="491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643188" y="2571750"/>
            <a:ext cx="3959225" cy="936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dirty="0"/>
              <a:t>внутренние воды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28625" y="1571625"/>
            <a:ext cx="1728788" cy="719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/>
              <a:t>реки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71875" y="785813"/>
            <a:ext cx="2232025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озёра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643688" y="1643063"/>
            <a:ext cx="2016125" cy="647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болота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42875" y="3857625"/>
            <a:ext cx="2786063" cy="647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подземные воды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429375" y="3714750"/>
            <a:ext cx="2520950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ледники</a:t>
            </a:r>
            <a:r>
              <a:rPr lang="ru-RU" sz="2000" dirty="0"/>
              <a:t> 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14313" y="5357813"/>
            <a:ext cx="3857625" cy="649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многолетняя мерзлота</a:t>
            </a:r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 flipV="1">
            <a:off x="2357438" y="2071688"/>
            <a:ext cx="571500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flipV="1">
            <a:off x="4786313" y="1557338"/>
            <a:ext cx="1587" cy="87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 flipV="1">
            <a:off x="5929313" y="1928813"/>
            <a:ext cx="64293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 flipH="1">
            <a:off x="1357313" y="3357563"/>
            <a:ext cx="100012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15"/>
          <p:cNvSpPr>
            <a:spLocks noChangeShapeType="1"/>
          </p:cNvSpPr>
          <p:nvPr/>
        </p:nvSpPr>
        <p:spPr bwMode="auto">
          <a:xfrm>
            <a:off x="6786563" y="3286125"/>
            <a:ext cx="1214437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6" name="Line 16"/>
          <p:cNvSpPr>
            <a:spLocks noChangeShapeType="1"/>
          </p:cNvSpPr>
          <p:nvPr/>
        </p:nvSpPr>
        <p:spPr bwMode="auto">
          <a:xfrm>
            <a:off x="5286375" y="3786188"/>
            <a:ext cx="928688" cy="150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4643438" y="5357813"/>
            <a:ext cx="3529012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/>
              <a:t>искусственные водоёмы</a:t>
            </a:r>
          </a:p>
        </p:txBody>
      </p:sp>
      <p:sp>
        <p:nvSpPr>
          <p:cNvPr id="8208" name="Line 18"/>
          <p:cNvSpPr>
            <a:spLocks noChangeShapeType="1"/>
          </p:cNvSpPr>
          <p:nvPr/>
        </p:nvSpPr>
        <p:spPr bwMode="auto">
          <a:xfrm flipH="1">
            <a:off x="3286125" y="3714750"/>
            <a:ext cx="857250" cy="145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76313"/>
          </a:xfrm>
        </p:spPr>
        <p:txBody>
          <a:bodyPr/>
          <a:lstStyle/>
          <a:p>
            <a:pPr eaLnBrk="1" hangingPunct="1"/>
            <a:r>
              <a:rPr lang="ru-RU" smtClean="0"/>
              <a:t>Назови и покажи на карте: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822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№ 5 </a:t>
            </a:r>
            <a:r>
              <a:rPr lang="ru-RU" sz="2000" dirty="0" smtClean="0"/>
              <a:t>А это озеро – исторический памятник великого подвига русского народа. Здесь в 1242 году произошло знаменитое Ледовое побоище. Это пресноводное озеро лежит в центре России. Котловина озера ледникового происхождения.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№ 6 Это озеро лежит за полярным кругом, в царстве холода и вечной мерзлоты, на одноимённом полуострове. Оно неглубокое, ледникового происхождения. Здесь много птиц, рыб и даже водятся великаны Арктики – овцебыки.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№ 7 Это озеро самое глубокое в мире, самое старое – ему 30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лет, а также самое прозрачное. Озеро населяет 1800 видов животных и растений – ¾ из них эндемичны.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№ 8 Это крупное дальневосточное озеро страны. По нему проходит граница России с Китаем. В нём водятся зелёные беспанцирные черепахи.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№ 9 Это озеро нашего края. Самое крупное в Западной Сибири.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596188" y="2000250"/>
            <a:ext cx="1404937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Чудское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643813" y="3000375"/>
            <a:ext cx="1357312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Таймыр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643813" y="3786188"/>
            <a:ext cx="1357312" cy="2889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Байкал</a:t>
            </a:r>
            <a:r>
              <a:rPr lang="ru-RU" dirty="0"/>
              <a:t> 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7643834" y="4572008"/>
            <a:ext cx="1357312" cy="28575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dirty="0" err="1">
                <a:solidFill>
                  <a:schemeClr val="bg1"/>
                </a:solidFill>
              </a:rPr>
              <a:t>Ханка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3834" y="5143512"/>
            <a:ext cx="135732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     Чаны 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1" grpId="0" animBg="1"/>
      <p:bldP spid="50182" grpId="0" animBg="1"/>
      <p:bldP spid="5018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ja-JP" smtClean="0">
                <a:cs typeface="HG明朝B"/>
              </a:rPr>
              <a:t>Не один век человек задается вопросом, почему его так тянет и завораживает вода. Может, это генетическая память – человек вышел из воды и на 90% состоит из нее. Может, это преклонение перед силой, которую человеку лишь изредка удается покорить. И конечно же, это преклонение перед красотой. Озеро – это всего лишь вода, окруженная  сушей.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0698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Чаны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6" name="Picture 12" descr="&amp;Ocy;&amp;zcy;&amp;iecy;&amp;rcy;&amp;ocy; &amp;CHcy;&amp;acy;&amp;ncy;&amp;y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97012">
            <a:off x="4244145" y="2764895"/>
            <a:ext cx="4567410" cy="3425557"/>
          </a:xfrm>
          <a:prstGeom prst="rect">
            <a:avLst/>
          </a:prstGeom>
          <a:noFill/>
        </p:spPr>
      </p:pic>
      <p:pic>
        <p:nvPicPr>
          <p:cNvPr id="1038" name="Picture 14" descr="&amp;Ocy;&amp;zcy;&amp;iecy;&amp;rcy;&amp;ocy; &amp;CHcy;&amp;acy;&amp;ncy;&amp;y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97827">
            <a:off x="214282" y="3429000"/>
            <a:ext cx="4095778" cy="3071834"/>
          </a:xfrm>
          <a:prstGeom prst="rect">
            <a:avLst/>
          </a:prstGeom>
          <a:noFill/>
        </p:spPr>
      </p:pic>
      <p:pic>
        <p:nvPicPr>
          <p:cNvPr id="1040" name="Picture 16" descr="&amp;Ocy;&amp;zcy;&amp;iecy;&amp;rcy;&amp;ocy; &amp;CHcy;&amp;acy;&amp;ncy;&amp;y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714356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t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85417">
            <a:off x="3571868" y="3143248"/>
            <a:ext cx="5238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t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642918"/>
            <a:ext cx="4344240" cy="289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t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73746">
            <a:off x="158923" y="2537712"/>
            <a:ext cx="4246564" cy="28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Заголовок 5"/>
          <p:cNvSpPr>
            <a:spLocks noGrp="1"/>
          </p:cNvSpPr>
          <p:nvPr>
            <p:ph type="title"/>
          </p:nvPr>
        </p:nvSpPr>
        <p:spPr>
          <a:xfrm>
            <a:off x="428625" y="357188"/>
            <a:ext cx="4000500" cy="1069975"/>
          </a:xfrm>
        </p:spPr>
        <p:txBody>
          <a:bodyPr/>
          <a:lstStyle/>
          <a:p>
            <a:r>
              <a:rPr lang="ru-RU" i="1" smtClean="0">
                <a:solidFill>
                  <a:srgbClr val="FF0000"/>
                </a:solidFill>
              </a:rPr>
              <a:t>Телецкое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FF3300"/>
                </a:solidFill>
              </a:rPr>
              <a:t>Озеро лотосов</a:t>
            </a:r>
          </a:p>
        </p:txBody>
      </p:sp>
      <p:pic>
        <p:nvPicPr>
          <p:cNvPr id="30723" name="Picture 6" descr="Легендарные озёра России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1214422"/>
            <a:ext cx="3029515" cy="2008201"/>
          </a:xfrm>
          <a:noFill/>
        </p:spPr>
      </p:pic>
      <p:sp>
        <p:nvSpPr>
          <p:cNvPr id="3072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29190" y="1905000"/>
            <a:ext cx="375761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ja-JP" sz="2000" dirty="0" smtClean="0">
                <a:cs typeface="HG明朝B"/>
              </a:rPr>
              <a:t>В России лотосы растут всего в двух местах — в Астраханской области и на Дальнем Востоке. </a:t>
            </a:r>
            <a:endParaRPr lang="ru-RU" sz="2000" dirty="0" smtClean="0"/>
          </a:p>
        </p:txBody>
      </p:sp>
      <p:pic>
        <p:nvPicPr>
          <p:cNvPr id="30725" name="Picture 7" descr="Легендарные озёра Росс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3571876"/>
            <a:ext cx="3358903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Легендарные озёра Росси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46073">
            <a:off x="294573" y="3168563"/>
            <a:ext cx="4933451" cy="32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3300"/>
                </a:solidFill>
              </a:rPr>
              <a:t>Озеро Маныч-Гудило</a:t>
            </a:r>
          </a:p>
        </p:txBody>
      </p:sp>
      <p:pic>
        <p:nvPicPr>
          <p:cNvPr id="31747" name="Picture 7" descr="Легендарные озёра России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1428736"/>
            <a:ext cx="3124899" cy="2071687"/>
          </a:xfrm>
          <a:noFill/>
        </p:spPr>
      </p:pic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00694" y="928688"/>
            <a:ext cx="3400419" cy="2071684"/>
          </a:xfrm>
        </p:spPr>
        <p:txBody>
          <a:bodyPr/>
          <a:lstStyle/>
          <a:p>
            <a:pPr eaLnBrk="1" hangingPunct="1"/>
            <a:r>
              <a:rPr lang="ru-RU" altLang="ja-JP" sz="2000" dirty="0" smtClean="0">
                <a:cs typeface="HG明朝B"/>
              </a:rPr>
              <a:t>Сегодня Маныч-Гудило, которое находится на границе Ростовской области и Калмыкии, — это система мелких болотистых озер .</a:t>
            </a:r>
            <a:endParaRPr lang="ru-RU" sz="2000" dirty="0" smtClean="0"/>
          </a:p>
        </p:txBody>
      </p:sp>
      <p:pic>
        <p:nvPicPr>
          <p:cNvPr id="31749" name="Picture 7" descr="Легендарные озёра Росс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23721">
            <a:off x="4643438" y="3143248"/>
            <a:ext cx="429072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Легендарные озёра России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10828">
            <a:off x="585925" y="3896630"/>
            <a:ext cx="3749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71500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ja-JP" b="1" i="1" smtClean="0">
                <a:solidFill>
                  <a:srgbClr val="FF3300"/>
                </a:solidFill>
                <a:cs typeface="HGｺﾞｼｯｸM"/>
              </a:rPr>
              <a:t>Озеро Светлояр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6357938" cy="1036638"/>
          </a:xfrm>
        </p:spPr>
        <p:txBody>
          <a:bodyPr/>
          <a:lstStyle/>
          <a:p>
            <a:pPr eaLnBrk="1" hangingPunct="1"/>
            <a:r>
              <a:rPr lang="ru-RU" altLang="ja-JP" sz="2000" i="1" smtClean="0">
                <a:cs typeface="HG明朝B"/>
              </a:rPr>
              <a:t>Это место называют русской Атлантидой. Здесь, по легенде, не покорившись ордам хана Батыя, ушёл под воду знаменитый Китеж-град. </a:t>
            </a:r>
            <a:endParaRPr lang="ru-RU" sz="2000" i="1" smtClean="0"/>
          </a:p>
        </p:txBody>
      </p:sp>
      <p:pic>
        <p:nvPicPr>
          <p:cNvPr id="27652" name="Picture 4" descr="o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26778">
            <a:off x="345723" y="3200261"/>
            <a:ext cx="4365179" cy="280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Легендарные озёра России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6072188" y="857250"/>
            <a:ext cx="29337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o4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80466">
            <a:off x="4232853" y="3190331"/>
            <a:ext cx="4790614" cy="315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15" descr="http://www.ozera-rossii.ru/images/o28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 rot="21101938">
            <a:off x="429351" y="3874250"/>
            <a:ext cx="3361227" cy="223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4" descr="http://www.ozera-rossii.ru/images/o32.jpg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 rot="-141346">
            <a:off x="7235825" y="5245100"/>
            <a:ext cx="1508125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3" descr="http://www.ozera-rossii.ru/images/o33.jpg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 rot="-293946">
            <a:off x="1000169" y="1842899"/>
            <a:ext cx="308451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http://www.ozera-rossii.ru/images/o5.jpg"/>
          <p:cNvPicPr>
            <a:picLocks noChangeAspect="1" noChangeArrowheads="1"/>
          </p:cNvPicPr>
          <p:nvPr/>
        </p:nvPicPr>
        <p:blipFill>
          <a:blip r:embed="rId8" r:link="rId9" cstate="email"/>
          <a:srcRect/>
          <a:stretch>
            <a:fillRect/>
          </a:stretch>
        </p:blipFill>
        <p:spPr bwMode="auto">
          <a:xfrm>
            <a:off x="3357554" y="4500570"/>
            <a:ext cx="335121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5" descr="http://www.ozera-rossii.ru/images/o11.jpg"/>
          <p:cNvPicPr>
            <a:picLocks noChangeAspect="1" noChangeArrowheads="1"/>
          </p:cNvPicPr>
          <p:nvPr/>
        </p:nvPicPr>
        <p:blipFill>
          <a:blip r:embed="rId10" r:link="rId11" cstate="email"/>
          <a:srcRect/>
          <a:stretch>
            <a:fillRect/>
          </a:stretch>
        </p:blipFill>
        <p:spPr bwMode="auto">
          <a:xfrm rot="370811">
            <a:off x="4870297" y="521970"/>
            <a:ext cx="32988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Rectangle 18"/>
          <p:cNvSpPr>
            <a:spLocks noChangeArrowheads="1"/>
          </p:cNvSpPr>
          <p:nvPr/>
        </p:nvSpPr>
        <p:spPr bwMode="auto">
          <a:xfrm>
            <a:off x="2700338" y="836613"/>
            <a:ext cx="57340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4" name="Rectangle 19"/>
          <p:cNvSpPr>
            <a:spLocks noChangeArrowheads="1"/>
          </p:cNvSpPr>
          <p:nvPr/>
        </p:nvSpPr>
        <p:spPr bwMode="auto">
          <a:xfrm>
            <a:off x="1704975" y="1011238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ja-JP" sz="12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lang="ru-RU" altLang="ja-JP" sz="120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endParaRPr lang="ru-RU" altLang="ja-JP">
              <a:latin typeface="Arial" pitchFamily="34" charset="0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8685" name="Rectangle 31"/>
          <p:cNvSpPr>
            <a:spLocks noGrp="1" noChangeArrowheads="1"/>
          </p:cNvSpPr>
          <p:nvPr>
            <p:ph type="title"/>
          </p:nvPr>
        </p:nvSpPr>
        <p:spPr>
          <a:xfrm>
            <a:off x="142875" y="785813"/>
            <a:ext cx="2857500" cy="1069975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FF3300"/>
                </a:solidFill>
              </a:rPr>
              <a:t>Онежское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1143000"/>
            <a:ext cx="7686700" cy="1066800"/>
          </a:xfrm>
        </p:spPr>
        <p:txBody>
          <a:bodyPr/>
          <a:lstStyle/>
          <a:p>
            <a:r>
              <a:rPr lang="ru-RU" dirty="0" smtClean="0"/>
              <a:t>Интернет: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(В.Л. Комарович "</a:t>
            </a:r>
            <a:r>
              <a:rPr lang="ru-RU" dirty="0" err="1" smtClean="0"/>
              <a:t>Китежская</a:t>
            </a:r>
            <a:r>
              <a:rPr lang="ru-RU" dirty="0" smtClean="0"/>
              <a:t> легенда", 1936 г.)  http://new.nnov.org/new/2048985.html</a:t>
            </a:r>
          </a:p>
          <a:p>
            <a:r>
              <a:rPr lang="ru-RU" u="sng" dirty="0" smtClean="0">
                <a:hlinkClick r:id="rId2"/>
              </a:rPr>
              <a:t>http://www.kartravel.ru/onego.html</a:t>
            </a:r>
            <a:endParaRPr lang="ru-RU" dirty="0" smtClean="0"/>
          </a:p>
          <a:p>
            <a:r>
              <a:rPr lang="ru-RU" b="1" u="sng" dirty="0" err="1" smtClean="0">
                <a:hlinkClick r:id="rId3"/>
              </a:rPr>
              <a:t>foto</a:t>
            </a:r>
            <a:r>
              <a:rPr lang="ru-RU" u="sng" dirty="0" err="1" smtClean="0">
                <a:hlinkClick r:id="rId3"/>
              </a:rPr>
              <a:t>.mail.ru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http://planeta.moy.su/blog/uzhas_ozera_chany/2012-07-20-24807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http://prigorod-peterburg.ru/ozera-leningradskoi-oblasti/onezhskoe-ozero/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buhta</a:t>
            </a:r>
            <a:r>
              <a:rPr lang="ru-RU" dirty="0" smtClean="0"/>
              <a:t>-</a:t>
            </a:r>
            <a:r>
              <a:rPr lang="en-US" dirty="0" err="1" smtClean="0"/>
              <a:t>laz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ozero</a:t>
            </a:r>
            <a:r>
              <a:rPr lang="ru-RU" dirty="0" smtClean="0"/>
              <a:t>-</a:t>
            </a:r>
            <a:r>
              <a:rPr lang="en-US" dirty="0" err="1" smtClean="0"/>
              <a:t>chany</a:t>
            </a:r>
            <a:r>
              <a:rPr lang="ru-RU" dirty="0" smtClean="0"/>
              <a:t>.</a:t>
            </a:r>
            <a:r>
              <a:rPr lang="en-US" dirty="0" smtClean="0"/>
              <a:t>html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Автор презентации учитель географии МКОУ «Журавская СОШ»</a:t>
            </a:r>
          </a:p>
          <a:p>
            <a:pPr algn="ctr">
              <a:buNone/>
            </a:pPr>
            <a:r>
              <a:rPr lang="ru-RU" dirty="0" smtClean="0"/>
              <a:t>Короед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Река – это …</a:t>
            </a:r>
          </a:p>
        </p:txBody>
      </p:sp>
      <p:pic>
        <p:nvPicPr>
          <p:cNvPr id="9219" name="Picture 6" descr="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2071688"/>
            <a:ext cx="4495800" cy="3371850"/>
          </a:xfrm>
          <a:noFill/>
        </p:spPr>
      </p:pic>
      <p:sp>
        <p:nvSpPr>
          <p:cNvPr id="327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водный поток, текущий в выработанном им углублении, называемом руслом.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Озеро – это …</a:t>
            </a:r>
          </a:p>
        </p:txBody>
      </p:sp>
      <p:pic>
        <p:nvPicPr>
          <p:cNvPr id="10243" name="Picture 6" descr="1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239963"/>
            <a:ext cx="4316412" cy="3236912"/>
          </a:xfrm>
          <a:noFill/>
        </p:spPr>
      </p:pic>
      <p:sp>
        <p:nvSpPr>
          <p:cNvPr id="358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природное углубление, заполненное водой и не имеющее связи с морем.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Болото – это …</a:t>
            </a:r>
          </a:p>
        </p:txBody>
      </p:sp>
      <p:pic>
        <p:nvPicPr>
          <p:cNvPr id="11267" name="Picture 6" descr="Легендарные озёра России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000250"/>
            <a:ext cx="4676775" cy="3100388"/>
          </a:xfrm>
          <a:noFill/>
        </p:spPr>
      </p:pic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0" y="1628775"/>
            <a:ext cx="3500438" cy="4391025"/>
          </a:xfrm>
        </p:spPr>
        <p:txBody>
          <a:bodyPr/>
          <a:lstStyle/>
          <a:p>
            <a:pPr eaLnBrk="1" hangingPunct="1"/>
            <a:r>
              <a:rPr lang="ru-RU" sz="2400" smtClean="0"/>
              <a:t>избыточно увлажнённые участки суши с особой растительностью, животным миром и слоем торфа.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Ледник – это …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643063"/>
            <a:ext cx="4038600" cy="4114800"/>
          </a:xfrm>
        </p:spPr>
        <p:txBody>
          <a:bodyPr/>
          <a:lstStyle/>
          <a:p>
            <a:pPr eaLnBrk="1" hangingPunct="1"/>
            <a:r>
              <a:rPr lang="ru-RU" smtClean="0"/>
              <a:t>естественное многолетнее скопление льда на суше.</a:t>
            </a:r>
          </a:p>
        </p:txBody>
      </p:sp>
      <p:pic>
        <p:nvPicPr>
          <p:cNvPr id="12292" name="Picture 6" descr="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21122953">
            <a:off x="481013" y="1463675"/>
            <a:ext cx="3560762" cy="2671763"/>
          </a:xfrm>
        </p:spPr>
      </p:pic>
      <p:pic>
        <p:nvPicPr>
          <p:cNvPr id="12293" name="Picture 12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12511">
            <a:off x="2787650" y="3695700"/>
            <a:ext cx="3246438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dirty="0" smtClean="0"/>
              <a:t>Дайте определения понятиям: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500034" y="1714488"/>
            <a:ext cx="4038600" cy="4525963"/>
          </a:xfrm>
        </p:spPr>
        <p:txBody>
          <a:bodyPr/>
          <a:lstStyle/>
          <a:p>
            <a:pPr marL="452437" indent="-342900"/>
            <a:r>
              <a:rPr lang="ru-RU" sz="1800" dirty="0" smtClean="0"/>
              <a:t>     Равнина, образованная речными наносами в устье реки, на которой река делится на рукава. </a:t>
            </a:r>
          </a:p>
          <a:p>
            <a:pPr marL="452437" indent="-342900"/>
            <a:r>
              <a:rPr lang="ru-RU" sz="1800" dirty="0" smtClean="0"/>
              <a:t>Петлеобразная излучина реки.</a:t>
            </a:r>
          </a:p>
          <a:p>
            <a:pPr marL="452437" indent="-342900"/>
            <a:r>
              <a:rPr lang="ru-RU" sz="1800" dirty="0" smtClean="0"/>
              <a:t>Формы рельефа, имеющие вид ступеней или уступов с горизонтальной или слегка наклонённой поверхностью, образованные эрозионной деятельностью реки.</a:t>
            </a:r>
          </a:p>
          <a:p>
            <a:pPr marL="452437" indent="-342900"/>
            <a:r>
              <a:rPr lang="ru-RU" sz="1800" dirty="0" smtClean="0"/>
              <a:t>Превышение истока над устьем, выраженное в метрах.</a:t>
            </a:r>
          </a:p>
          <a:p>
            <a:pPr marL="452437" indent="-342900"/>
            <a:r>
              <a:rPr lang="ru-RU" sz="1800" dirty="0" smtClean="0"/>
              <a:t>Размыв или смыв горных пород и почв текущей водой.</a:t>
            </a:r>
          </a:p>
          <a:p>
            <a:pPr marL="452437" indent="-34290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4525963"/>
          </a:xfrm>
        </p:spPr>
        <p:txBody>
          <a:bodyPr/>
          <a:lstStyle/>
          <a:p>
            <a:pPr marL="452437" indent="-342900"/>
            <a:r>
              <a:rPr lang="ru-RU" sz="1800" dirty="0" smtClean="0"/>
              <a:t>    Граница между бассейнами двух рек.</a:t>
            </a:r>
          </a:p>
          <a:p>
            <a:pPr marL="452437" indent="-342900"/>
            <a:r>
              <a:rPr lang="ru-RU" sz="1800" dirty="0" smtClean="0"/>
              <a:t>Величина падения реки, разделённая на длину реки, выражаемая в метрах.</a:t>
            </a:r>
          </a:p>
          <a:p>
            <a:pPr marL="452437" indent="-342900"/>
            <a:r>
              <a:rPr lang="ru-RU" sz="1800" dirty="0" smtClean="0"/>
              <a:t>Главная река со всеми притоками.</a:t>
            </a:r>
          </a:p>
          <a:p>
            <a:pPr marL="452437" indent="-342900"/>
            <a:r>
              <a:rPr lang="ru-RU" sz="1800" dirty="0" smtClean="0"/>
              <a:t>Количество воды, протекающее в речном русле за год.</a:t>
            </a:r>
          </a:p>
          <a:p>
            <a:pPr marL="452437" indent="-342900"/>
            <a:r>
              <a:rPr lang="ru-RU" sz="1800" dirty="0" smtClean="0"/>
              <a:t>Резкий и кратковременный подъём уровня воды в реке.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Озёра России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 территории России находится свыше 2 млн. озёр.</a:t>
            </a:r>
          </a:p>
          <a:p>
            <a:pPr eaLnBrk="1" hangingPunct="1"/>
            <a:r>
              <a:rPr lang="ru-RU" smtClean="0"/>
              <a:t>Самым глубоким озером мира является Байкал.</a:t>
            </a:r>
          </a:p>
          <a:p>
            <a:pPr eaLnBrk="1" hangingPunct="1"/>
            <a:r>
              <a:rPr lang="ru-RU" smtClean="0"/>
              <a:t>Самое солёное озеро России – Баскунчак.</a:t>
            </a:r>
          </a:p>
          <a:p>
            <a:pPr eaLnBrk="1" hangingPunct="1"/>
            <a:r>
              <a:rPr lang="ru-RU" smtClean="0"/>
              <a:t>Самое крупное солёное озеро России – Чаны.</a:t>
            </a:r>
          </a:p>
          <a:p>
            <a:pPr eaLnBrk="1" hangingPunct="1"/>
            <a:r>
              <a:rPr lang="ru-RU" smtClean="0"/>
              <a:t>Самое крупное озеро  в мире – Каспийское.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49" name="Group 65"/>
          <p:cNvGraphicFramePr>
            <a:graphicFrameLocks noGrp="1"/>
          </p:cNvGraphicFramePr>
          <p:nvPr/>
        </p:nvGraphicFramePr>
        <p:xfrm>
          <a:off x="142875" y="214313"/>
          <a:ext cx="8858311" cy="6271268"/>
        </p:xfrm>
        <a:graphic>
          <a:graphicData uri="http://schemas.openxmlformats.org/drawingml/2006/table">
            <a:tbl>
              <a:tblPr/>
              <a:tblGrid>
                <a:gridCol w="1978673"/>
                <a:gridCol w="2450482"/>
                <a:gridCol w="2215442"/>
                <a:gridCol w="2213714"/>
              </a:tblGrid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Типы озёрных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котловин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Описание происхождения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Примеры озёр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Районы распространения озёр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Тектонические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Образовались на месте провалов земной коры.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Байкал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Горные районы юга Сибири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Вулканические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Образовались в кратерах вулканов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Кроноцкое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Камчатка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Ледниковые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Сформировались на территориях, подвергшихся материковому оледенению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Ладожское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Северо-западная часть России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Остаточные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Образовались из остатков древних морей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Каспийское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Юг Восточно-Европейской России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Запрудные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Образовались при запруживании водотока оползнями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Рица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Кавказ и др. горные районы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Карстовые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Образовались в областях, сложенных растворимыми породами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Неджели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Республика Саха (Якутия)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Озёра-старицы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Образовались при меандрировании рек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Большой Ильмень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Поймы рек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651</TotalTime>
  <Words>939</Words>
  <Application>Microsoft Office PowerPoint</Application>
  <PresentationFormat>Экран (4:3)</PresentationFormat>
  <Paragraphs>137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Озёра России</vt:lpstr>
      <vt:lpstr>Слайд 2</vt:lpstr>
      <vt:lpstr>Река – это …</vt:lpstr>
      <vt:lpstr>Озеро – это …</vt:lpstr>
      <vt:lpstr>Болото – это …</vt:lpstr>
      <vt:lpstr>Ледник – это …</vt:lpstr>
      <vt:lpstr>Дайте определения понятиям:</vt:lpstr>
      <vt:lpstr>Озёра России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Происхождение озёрной котловины определяет форму озера.</vt:lpstr>
      <vt:lpstr>Слайд 16</vt:lpstr>
      <vt:lpstr>Слайд 17</vt:lpstr>
      <vt:lpstr>Вопросы: </vt:lpstr>
      <vt:lpstr>Назови и покажи на карте:</vt:lpstr>
      <vt:lpstr>Назови и покажи на карте:</vt:lpstr>
      <vt:lpstr>Слайд 21</vt:lpstr>
      <vt:lpstr>Чаны </vt:lpstr>
      <vt:lpstr>Телецкое</vt:lpstr>
      <vt:lpstr>Озеро лотосов</vt:lpstr>
      <vt:lpstr>Озеро Маныч-Гудило</vt:lpstr>
      <vt:lpstr>Озеро Светлояр</vt:lpstr>
      <vt:lpstr>Онежское </vt:lpstr>
      <vt:lpstr>Интернет: 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Озёра России</dc:title>
  <dc:creator>user</dc:creator>
  <cp:lastModifiedBy>Roman</cp:lastModifiedBy>
  <cp:revision>41</cp:revision>
  <dcterms:created xsi:type="dcterms:W3CDTF">2009-11-19T12:55:58Z</dcterms:created>
  <dcterms:modified xsi:type="dcterms:W3CDTF">2013-01-12T16:25:11Z</dcterms:modified>
</cp:coreProperties>
</file>