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8" r:id="rId10"/>
    <p:sldId id="269" r:id="rId11"/>
    <p:sldId id="263" r:id="rId12"/>
    <p:sldId id="267" r:id="rId13"/>
    <p:sldId id="264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clrMru>
    <a:srgbClr val="FF3300"/>
    <a:srgbClr val="CC00FF"/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37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3A16B1-AC39-4429-90B8-C988AF36E1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45F9DF-1351-47FF-8E35-03FF7F166B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16BCAC-6CAB-42AF-92E9-9CB5A6876E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1C8E70-3640-4411-9231-CC979D9E16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0D0B75-B172-42D5-BA2D-A42DAC7636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EC8D0E-B5DC-4940-AF23-F9A95198EA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504949-883F-4B49-A657-5CC24420C3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AEF30-9CDD-4266-861D-5E7AC7592E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1DB2A5-9551-4302-8C84-CCE1D53163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765CD0-C96E-4941-AFC8-79296052C4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782113-D57B-4886-B398-EFC4846AD8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154E35-D6D9-4A93-846D-A17CA09E87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shade val="30000"/>
                <a:satMod val="115000"/>
              </a:schemeClr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DC2B9A2B-5D6F-4A32-BD37-65A696D811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429125" y="4357688"/>
            <a:ext cx="4543425" cy="1752600"/>
          </a:xfrm>
        </p:spPr>
        <p:txBody>
          <a:bodyPr/>
          <a:lstStyle/>
          <a:p>
            <a:pPr algn="r" eaLnBrk="1" hangingPunct="1">
              <a:defRPr/>
            </a:pP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Учитель начальных классов</a:t>
            </a:r>
          </a:p>
          <a:p>
            <a:pPr algn="r" eaLnBrk="1" hangingPunct="1">
              <a:defRPr/>
            </a:pP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МАОУ СОШ №4 г. Абинска</a:t>
            </a:r>
          </a:p>
          <a:p>
            <a:pPr algn="r" eaLnBrk="1" hangingPunct="1">
              <a:defRPr/>
            </a:pP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 Волкова Татьяна Васильевна  </a:t>
            </a:r>
          </a:p>
        </p:txBody>
      </p:sp>
      <p:sp>
        <p:nvSpPr>
          <p:cNvPr id="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00166" y="714375"/>
            <a:ext cx="5357850" cy="2357435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eaLnBrk="1" hangingPunct="1"/>
            <a:r>
              <a:rPr lang="ru-RU" sz="4800" dirty="0" smtClean="0">
                <a:solidFill>
                  <a:schemeClr val="accent2"/>
                </a:solidFill>
              </a:rPr>
              <a:t>Малые жанры фольклора</a:t>
            </a:r>
            <a:br>
              <a:rPr lang="ru-RU" sz="4800" dirty="0" smtClean="0">
                <a:solidFill>
                  <a:schemeClr val="accent2"/>
                </a:solidFill>
              </a:rPr>
            </a:br>
            <a:r>
              <a:rPr lang="ru-RU" sz="4800" dirty="0" smtClean="0">
                <a:solidFill>
                  <a:schemeClr val="accent2"/>
                </a:solidFill>
              </a:rPr>
              <a:t>4 класс</a:t>
            </a:r>
          </a:p>
        </p:txBody>
      </p:sp>
      <p:sp>
        <p:nvSpPr>
          <p:cNvPr id="2052" name="AutoShape 7" descr="Анимации к русским народным сказкам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2053" name="Picture 8" descr="C:\Users\user\Desktop\rus_nar_04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3175000"/>
            <a:ext cx="4643438" cy="368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8929718" cy="2203480"/>
          </a:xfrm>
        </p:spPr>
        <p:txBody>
          <a:bodyPr/>
          <a:lstStyle/>
          <a:p>
            <a:pPr algn="l"/>
            <a:r>
              <a:rPr lang="ru-RU" dirty="0" smtClean="0">
                <a:solidFill>
                  <a:schemeClr val="bg1"/>
                </a:solidFill>
              </a:rPr>
              <a:t>    Поговорка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– часть суждения,</a:t>
            </a:r>
            <a:b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а </a:t>
            </a:r>
            <a:r>
              <a:rPr lang="ru-RU" dirty="0" smtClean="0">
                <a:solidFill>
                  <a:schemeClr val="bg1"/>
                </a:solidFill>
              </a:rPr>
              <a:t>пословица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–это законченное </a:t>
            </a:r>
            <a:b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                        высказывание.</a:t>
            </a:r>
            <a:b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285992"/>
            <a:ext cx="8229600" cy="4268799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ru-RU" sz="4400" dirty="0" smtClean="0"/>
              <a:t>Всё идёт как по маслу.</a:t>
            </a:r>
            <a:r>
              <a:rPr lang="ru-RU" sz="900" dirty="0" smtClean="0"/>
              <a:t> </a:t>
            </a:r>
          </a:p>
          <a:p>
            <a:pPr>
              <a:buNone/>
            </a:pPr>
            <a:endParaRPr lang="ru-RU" sz="4400" dirty="0" smtClean="0"/>
          </a:p>
          <a:p>
            <a:r>
              <a:rPr lang="ru-RU" sz="4400" dirty="0" smtClean="0"/>
              <a:t>Сон слаще мёда.</a:t>
            </a:r>
          </a:p>
          <a:p>
            <a:pPr>
              <a:buNone/>
            </a:pPr>
            <a:endParaRPr lang="ru-RU" sz="4400" dirty="0" smtClean="0"/>
          </a:p>
          <a:p>
            <a:r>
              <a:rPr lang="ru-RU" sz="4400" dirty="0" smtClean="0"/>
              <a:t>Вороне соколом не быть.</a:t>
            </a:r>
          </a:p>
          <a:p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/>
          <a:lstStyle/>
          <a:p>
            <a:pPr eaLnBrk="1" hangingPunct="1"/>
            <a:r>
              <a:rPr lang="ru-RU" sz="4800" dirty="0" smtClean="0">
                <a:solidFill>
                  <a:schemeClr val="accent2">
                    <a:lumMod val="75000"/>
                  </a:schemeClr>
                </a:solidFill>
              </a:rPr>
              <a:t>Соотнеси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blipFill>
            <a:blip r:embed="rId2"/>
            <a:tile tx="0" ty="0" sx="100000" sy="100000" flip="none" algn="tl"/>
          </a:blipFill>
          <a:ln>
            <a:prstDash val="sysDot"/>
          </a:ln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ru-RU" sz="2400" b="1" dirty="0" smtClean="0"/>
              <a:t> </a:t>
            </a:r>
            <a:r>
              <a:rPr lang="ru-RU" sz="2400" b="1" dirty="0" smtClean="0">
                <a:solidFill>
                  <a:srgbClr val="C00000"/>
                </a:solidFill>
              </a:rPr>
              <a:t>Загадка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                            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Сшит колпак,  </a:t>
            </a:r>
          </a:p>
          <a:p>
            <a:pPr algn="ctr" eaLnBrk="1" hangingPunct="1">
              <a:buFontTx/>
              <a:buNone/>
              <a:defRPr/>
            </a:pP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                                          да не по - </a:t>
            </a:r>
            <a:r>
              <a:rPr lang="ru-RU" sz="2400" dirty="0" err="1" smtClean="0">
                <a:solidFill>
                  <a:schemeClr val="accent6">
                    <a:lumMod val="50000"/>
                  </a:schemeClr>
                </a:solidFill>
              </a:rPr>
              <a:t>колпаковски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pPr algn="just" eaLnBrk="1" hangingPunct="1">
              <a:buFontTx/>
              <a:buNone/>
              <a:defRPr/>
            </a:pP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             </a:t>
            </a:r>
            <a:r>
              <a:rPr lang="ru-RU" sz="2400" b="1" dirty="0" smtClean="0">
                <a:solidFill>
                  <a:srgbClr val="C00000"/>
                </a:solidFill>
              </a:rPr>
              <a:t>Скороговорка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    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         Рыжий - красный</a:t>
            </a:r>
          </a:p>
          <a:p>
            <a:pPr algn="ctr" eaLnBrk="1" hangingPunct="1">
              <a:buFontTx/>
              <a:buNone/>
              <a:defRPr/>
            </a:pP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                                        человек опасный.</a:t>
            </a:r>
            <a:endParaRPr lang="ru-RU" sz="24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 eaLnBrk="1" hangingPunct="1">
              <a:buFontTx/>
              <a:buNone/>
              <a:defRPr/>
            </a:pP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     </a:t>
            </a:r>
            <a:r>
              <a:rPr lang="ru-RU" sz="2400" b="1" dirty="0" smtClean="0">
                <a:solidFill>
                  <a:srgbClr val="C00000"/>
                </a:solidFill>
              </a:rPr>
              <a:t>Пословица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                     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Смелый там найдет, </a:t>
            </a:r>
          </a:p>
          <a:p>
            <a:pPr algn="ctr" eaLnBrk="1" hangingPunct="1">
              <a:buFontTx/>
              <a:buNone/>
              <a:defRPr/>
            </a:pP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                                        где робкий потеряет.</a:t>
            </a:r>
          </a:p>
          <a:p>
            <a:pPr algn="ctr" eaLnBrk="1" hangingPunct="1">
              <a:buFontTx/>
              <a:buNone/>
              <a:defRPr/>
            </a:pPr>
            <a:r>
              <a:rPr lang="ru-RU" sz="2400" b="1" dirty="0" smtClean="0">
                <a:solidFill>
                  <a:srgbClr val="C00000"/>
                </a:solidFill>
              </a:rPr>
              <a:t>Дразнилка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                         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Ноги </a:t>
            </a:r>
            <a:r>
              <a:rPr lang="ru-RU" sz="2400" dirty="0" err="1" smtClean="0">
                <a:solidFill>
                  <a:schemeClr val="accent6">
                    <a:lumMod val="50000"/>
                  </a:schemeClr>
                </a:solidFill>
              </a:rPr>
              <a:t>многи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,</a:t>
            </a:r>
          </a:p>
          <a:p>
            <a:pPr algn="ctr" eaLnBrk="1" hangingPunct="1">
              <a:buFontTx/>
              <a:buNone/>
              <a:defRPr/>
            </a:pP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                                            усы – длинны,                     </a:t>
            </a:r>
          </a:p>
          <a:p>
            <a:pPr algn="ctr" eaLnBrk="1" hangingPunct="1">
              <a:buFontTx/>
              <a:buNone/>
              <a:defRPr/>
            </a:pP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                                         а хвост – брык-брык.</a:t>
            </a:r>
            <a:r>
              <a:rPr lang="ru-RU" sz="2400" dirty="0" smtClean="0"/>
              <a:t>                                                                         </a:t>
            </a:r>
          </a:p>
        </p:txBody>
      </p:sp>
      <p:pic>
        <p:nvPicPr>
          <p:cNvPr id="10244" name="Picture 8" descr="C:\Users\user\Desktop\06b12559e645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358080" y="0"/>
            <a:ext cx="1785920" cy="1428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800" dirty="0" smtClean="0">
                <a:solidFill>
                  <a:schemeClr val="accent2">
                    <a:lumMod val="75000"/>
                  </a:schemeClr>
                </a:solidFill>
              </a:rPr>
              <a:t>Соотнеси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blipFill>
            <a:blip r:embed="rId3"/>
            <a:tile tx="0" ty="0" sx="100000" sy="100000" flip="none" algn="tl"/>
          </a:blipFill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z="2400" b="1" dirty="0" smtClean="0"/>
              <a:t> </a:t>
            </a:r>
            <a:r>
              <a:rPr lang="ru-RU" sz="2400" b="1" dirty="0" smtClean="0">
                <a:solidFill>
                  <a:srgbClr val="FF0000"/>
                </a:solidFill>
              </a:rPr>
              <a:t>Загадка </a:t>
            </a:r>
            <a:r>
              <a:rPr lang="ru-RU" sz="2400" b="1" dirty="0" smtClean="0"/>
              <a:t>                           </a:t>
            </a:r>
            <a:r>
              <a:rPr lang="ru-RU" sz="2400" dirty="0" smtClean="0"/>
              <a:t>Сшит колпак,  </a:t>
            </a:r>
          </a:p>
          <a:p>
            <a:pPr algn="ctr" eaLnBrk="1" hangingPunct="1">
              <a:buFontTx/>
              <a:buNone/>
            </a:pPr>
            <a:r>
              <a:rPr lang="ru-RU" sz="2400" dirty="0" smtClean="0"/>
              <a:t>                                          да не по - </a:t>
            </a:r>
            <a:r>
              <a:rPr lang="ru-RU" sz="2400" dirty="0" err="1" smtClean="0"/>
              <a:t>колпаковски</a:t>
            </a:r>
            <a:r>
              <a:rPr lang="ru-RU" sz="2400" dirty="0" smtClean="0"/>
              <a:t>.</a:t>
            </a:r>
          </a:p>
          <a:p>
            <a:pPr algn="just" eaLnBrk="1" hangingPunct="1">
              <a:buFontTx/>
              <a:buNone/>
            </a:pPr>
            <a:r>
              <a:rPr lang="ru-RU" sz="2400" b="1" dirty="0" smtClean="0"/>
              <a:t>             </a:t>
            </a:r>
            <a:r>
              <a:rPr lang="ru-RU" sz="2400" b="1" dirty="0" smtClean="0">
                <a:solidFill>
                  <a:srgbClr val="FF0000"/>
                </a:solidFill>
              </a:rPr>
              <a:t>Скороговорка</a:t>
            </a:r>
            <a:r>
              <a:rPr lang="ru-RU" sz="2400" b="1" dirty="0" smtClean="0"/>
              <a:t>    </a:t>
            </a:r>
            <a:r>
              <a:rPr lang="ru-RU" sz="2400" dirty="0" smtClean="0"/>
              <a:t>         Рыжий - красный</a:t>
            </a:r>
          </a:p>
          <a:p>
            <a:pPr algn="ctr" eaLnBrk="1" hangingPunct="1">
              <a:buFontTx/>
              <a:buNone/>
            </a:pPr>
            <a:r>
              <a:rPr lang="ru-RU" sz="2400" dirty="0" smtClean="0"/>
              <a:t>                                        человек опасный.</a:t>
            </a:r>
            <a:endParaRPr lang="ru-RU" sz="2400" b="1" dirty="0" smtClean="0"/>
          </a:p>
          <a:p>
            <a:pPr algn="ctr" eaLnBrk="1" hangingPunct="1">
              <a:buFontTx/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     Пословица                     </a:t>
            </a:r>
            <a:r>
              <a:rPr lang="ru-RU" sz="2400" dirty="0" smtClean="0"/>
              <a:t>Смелый там найдет, </a:t>
            </a:r>
          </a:p>
          <a:p>
            <a:pPr algn="ctr" eaLnBrk="1" hangingPunct="1">
              <a:buFontTx/>
              <a:buNone/>
            </a:pPr>
            <a:r>
              <a:rPr lang="ru-RU" sz="2400" dirty="0" smtClean="0"/>
              <a:t>                                        где робкий потеряет.</a:t>
            </a:r>
          </a:p>
          <a:p>
            <a:pPr algn="ctr" eaLnBrk="1" hangingPunct="1">
              <a:buFontTx/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Дразнилка</a:t>
            </a:r>
            <a:r>
              <a:rPr lang="ru-RU" sz="2400" b="1" dirty="0" smtClean="0"/>
              <a:t>                         </a:t>
            </a:r>
            <a:r>
              <a:rPr lang="ru-RU" sz="2400" dirty="0" smtClean="0"/>
              <a:t>Ноги </a:t>
            </a:r>
            <a:r>
              <a:rPr lang="ru-RU" sz="2400" dirty="0" err="1" smtClean="0"/>
              <a:t>многи</a:t>
            </a:r>
            <a:r>
              <a:rPr lang="ru-RU" sz="2400" dirty="0" smtClean="0"/>
              <a:t>,</a:t>
            </a:r>
          </a:p>
          <a:p>
            <a:pPr algn="ctr" eaLnBrk="1" hangingPunct="1">
              <a:buFontTx/>
              <a:buNone/>
            </a:pPr>
            <a:r>
              <a:rPr lang="ru-RU" sz="2400" dirty="0" smtClean="0"/>
              <a:t>                                            усы – длинны,                     </a:t>
            </a:r>
          </a:p>
          <a:p>
            <a:pPr algn="ctr" eaLnBrk="1" hangingPunct="1">
              <a:buFontTx/>
              <a:buNone/>
            </a:pPr>
            <a:r>
              <a:rPr lang="ru-RU" sz="2400" dirty="0" smtClean="0"/>
              <a:t>                                         а хвост – брык-брык.                                                                         </a:t>
            </a:r>
          </a:p>
        </p:txBody>
      </p:sp>
      <p:cxnSp>
        <p:nvCxnSpPr>
          <p:cNvPr id="11" name="Прямая со стрелкой 10"/>
          <p:cNvCxnSpPr/>
          <p:nvPr/>
        </p:nvCxnSpPr>
        <p:spPr>
          <a:xfrm rot="16200000" flipH="1">
            <a:off x="2571750" y="2428875"/>
            <a:ext cx="3214688" cy="2071688"/>
          </a:xfrm>
          <a:prstGeom prst="straightConnector1">
            <a:avLst/>
          </a:prstGeom>
          <a:ln w="12700" cmpd="sng">
            <a:solidFill>
              <a:srgbClr val="FF0000"/>
            </a:solidFill>
            <a:bevel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V="1">
            <a:off x="3786188" y="1928813"/>
            <a:ext cx="1500187" cy="785812"/>
          </a:xfrm>
          <a:prstGeom prst="straightConnector1">
            <a:avLst/>
          </a:prstGeom>
          <a:ln w="12700" cmpd="sng">
            <a:solidFill>
              <a:srgbClr val="FF3300"/>
            </a:solidFill>
            <a:bevel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3357563" y="3643313"/>
            <a:ext cx="1571625" cy="1587"/>
          </a:xfrm>
          <a:prstGeom prst="straightConnector1">
            <a:avLst/>
          </a:prstGeom>
          <a:ln w="12700" cmpd="sng">
            <a:solidFill>
              <a:srgbClr val="FF0000"/>
            </a:solidFill>
            <a:bevel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5400000" flipH="1" flipV="1">
            <a:off x="3393281" y="2964657"/>
            <a:ext cx="1643063" cy="1428750"/>
          </a:xfrm>
          <a:prstGeom prst="straightConnector1">
            <a:avLst/>
          </a:prstGeom>
          <a:ln w="12700" cmpd="sng">
            <a:solidFill>
              <a:srgbClr val="FF0000"/>
            </a:solidFill>
            <a:bevel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272" name="Picture 2" descr="C:\Users\user\Desktop\06b12559e645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358082" y="0"/>
            <a:ext cx="1785918" cy="142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800" dirty="0" smtClean="0">
                <a:solidFill>
                  <a:schemeClr val="accent2">
                    <a:lumMod val="75000"/>
                  </a:schemeClr>
                </a:solidFill>
              </a:rPr>
              <a:t>Обложка сборника</a:t>
            </a:r>
          </a:p>
        </p:txBody>
      </p:sp>
      <p:sp>
        <p:nvSpPr>
          <p:cNvPr id="12291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28927" y="1571625"/>
            <a:ext cx="3500462" cy="4429144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dirty="0" smtClean="0"/>
              <a:t>Ученики</a:t>
            </a:r>
          </a:p>
          <a:p>
            <a:pPr algn="ctr" eaLnBrk="1" hangingPunct="1">
              <a:buFontTx/>
              <a:buNone/>
            </a:pPr>
            <a:r>
              <a:rPr lang="ru-RU" dirty="0" smtClean="0"/>
              <a:t> 4 класса В</a:t>
            </a:r>
          </a:p>
          <a:p>
            <a:pPr eaLnBrk="1" hangingPunct="1"/>
            <a:endParaRPr lang="ru-RU" dirty="0" smtClean="0"/>
          </a:p>
          <a:p>
            <a:pPr eaLnBrk="1" hangingPunct="1">
              <a:buNone/>
            </a:pPr>
            <a:endParaRPr lang="ru-RU" dirty="0" smtClean="0"/>
          </a:p>
          <a:p>
            <a:pPr eaLnBrk="1" hangingPunct="1"/>
            <a:endParaRPr lang="ru-RU" dirty="0" smtClean="0"/>
          </a:p>
          <a:p>
            <a:pPr algn="ctr" eaLnBrk="1" hangingPunct="1">
              <a:buFontTx/>
              <a:buNone/>
            </a:pPr>
            <a:r>
              <a:rPr lang="ru-RU" dirty="0" smtClean="0"/>
              <a:t>     Малые жанры     фольклора</a:t>
            </a:r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3857620" y="3000372"/>
            <a:ext cx="1500188" cy="142875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400" dirty="0"/>
              <a:t>?</a:t>
            </a:r>
          </a:p>
        </p:txBody>
      </p:sp>
      <p:pic>
        <p:nvPicPr>
          <p:cNvPr id="12293" name="Picture 6" descr="C:\Users\user\Desktop\06b12559e645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358802" y="0"/>
            <a:ext cx="1785197" cy="1428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6900882" cy="1143000"/>
          </a:xfrm>
        </p:spPr>
        <p:txBody>
          <a:bodyPr/>
          <a:lstStyle/>
          <a:p>
            <a:pPr eaLnBrk="1" hangingPunct="1"/>
            <a:r>
              <a:rPr lang="ru-RU" sz="4800" dirty="0" smtClean="0">
                <a:solidFill>
                  <a:schemeClr val="accent2">
                    <a:lumMod val="75000"/>
                  </a:schemeClr>
                </a:solidFill>
              </a:rPr>
              <a:t>Живой цветок русского </a:t>
            </a:r>
            <a:r>
              <a:rPr lang="en-US" sz="4800" dirty="0" smtClean="0">
                <a:solidFill>
                  <a:schemeClr val="accent2">
                    <a:lumMod val="75000"/>
                  </a:schemeClr>
                </a:solidFill>
              </a:rPr>
              <a:t>   </a:t>
            </a:r>
            <a:r>
              <a:rPr lang="ru-RU" sz="4800" dirty="0" smtClean="0">
                <a:solidFill>
                  <a:schemeClr val="accent2">
                    <a:lumMod val="75000"/>
                  </a:schemeClr>
                </a:solidFill>
              </a:rPr>
              <a:t>фольклора</a:t>
            </a:r>
          </a:p>
        </p:txBody>
      </p:sp>
      <p:pic>
        <p:nvPicPr>
          <p:cNvPr id="3075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142976" y="1857364"/>
            <a:ext cx="6480175" cy="4714888"/>
          </a:xfrm>
          <a:noFill/>
        </p:spPr>
      </p:pic>
      <p:pic>
        <p:nvPicPr>
          <p:cNvPr id="3076" name="Picture 7" descr="C:\Users\user\Desktop\06b12559e645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268783" y="0"/>
            <a:ext cx="1875217" cy="1500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C:\Users\user\Desktop\06b12559e645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248525" y="0"/>
            <a:ext cx="1895475" cy="151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58" y="928670"/>
            <a:ext cx="8389968" cy="2159000"/>
          </a:xfrm>
        </p:spPr>
        <p:txBody>
          <a:bodyPr/>
          <a:lstStyle/>
          <a:p>
            <a:pPr algn="l" eaLnBrk="1" hangingPunct="1"/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</a:rPr>
              <a:t>Загадка</a:t>
            </a:r>
            <a:r>
              <a:rPr lang="ru-RU" sz="2800" dirty="0" smtClean="0"/>
              <a:t> </a:t>
            </a:r>
            <a:r>
              <a:rPr lang="ru-RU" sz="3600" dirty="0" smtClean="0"/>
              <a:t>-  ( </a:t>
            </a:r>
            <a:r>
              <a:rPr lang="ru-RU" sz="3600" dirty="0" smtClean="0">
                <a:solidFill>
                  <a:srgbClr val="006600"/>
                </a:solidFill>
              </a:rPr>
              <a:t>большое, небольшое)        произведение ________ __________ творчества, в котором нужно  ______ предмет или явление по их  ____.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3214686"/>
            <a:ext cx="8229600" cy="3311525"/>
          </a:xfrm>
          <a:blipFill>
            <a:blip r:embed="rId3"/>
            <a:tile tx="0" ty="0" sx="100000" sy="100000" flip="none" algn="tl"/>
          </a:blipFill>
        </p:spPr>
        <p:txBody>
          <a:bodyPr/>
          <a:lstStyle/>
          <a:p>
            <a:pPr eaLnBrk="1" hangingPunct="1"/>
            <a:r>
              <a:rPr lang="ru-RU" sz="4000" dirty="0" smtClean="0">
                <a:solidFill>
                  <a:schemeClr val="accent2"/>
                </a:solidFill>
              </a:rPr>
              <a:t>Загадки-сравнения</a:t>
            </a:r>
          </a:p>
          <a:p>
            <a:pPr eaLnBrk="1" hangingPunct="1"/>
            <a:r>
              <a:rPr lang="ru-RU" sz="4000" dirty="0" smtClean="0">
                <a:solidFill>
                  <a:schemeClr val="accent2"/>
                </a:solidFill>
              </a:rPr>
              <a:t>Загадки-вопросы</a:t>
            </a:r>
          </a:p>
          <a:p>
            <a:pPr eaLnBrk="1" hangingPunct="1"/>
            <a:r>
              <a:rPr lang="ru-RU" sz="4000" dirty="0" smtClean="0">
                <a:solidFill>
                  <a:schemeClr val="accent2"/>
                </a:solidFill>
              </a:rPr>
              <a:t>Загадки-противопоставления</a:t>
            </a:r>
          </a:p>
          <a:p>
            <a:pPr eaLnBrk="1" hangingPunct="1"/>
            <a:r>
              <a:rPr lang="ru-RU" sz="4000" dirty="0" smtClean="0">
                <a:solidFill>
                  <a:schemeClr val="accent2"/>
                </a:solidFill>
              </a:rPr>
              <a:t>Загадки-описания</a:t>
            </a:r>
          </a:p>
          <a:p>
            <a:pPr eaLnBrk="1" hangingPunct="1"/>
            <a:endParaRPr lang="ru-RU" sz="4000" dirty="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800" dirty="0" smtClean="0">
                <a:solidFill>
                  <a:schemeClr val="accent2">
                    <a:lumMod val="75000"/>
                  </a:schemeClr>
                </a:solidFill>
              </a:rPr>
              <a:t>Кубанские загадки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43510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dirty="0" smtClean="0">
                <a:solidFill>
                  <a:srgbClr val="006600"/>
                </a:solidFill>
              </a:rPr>
              <a:t>1. Крепка, звонка да отточена. Кого поцелует, тот и с ног долой</a:t>
            </a:r>
            <a:r>
              <a:rPr lang="ru-RU" i="1" dirty="0" smtClean="0">
                <a:solidFill>
                  <a:srgbClr val="006600"/>
                </a:solidFill>
              </a:rPr>
              <a:t>.</a:t>
            </a:r>
            <a:r>
              <a:rPr lang="ru-RU" sz="1000" i="1" dirty="0" smtClean="0">
                <a:solidFill>
                  <a:srgbClr val="006600"/>
                </a:solidFill>
              </a:rPr>
              <a:t>    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ru-RU" dirty="0" smtClean="0">
                <a:solidFill>
                  <a:srgbClr val="006600"/>
                </a:solidFill>
              </a:rPr>
              <a:t>  </a:t>
            </a:r>
          </a:p>
          <a:p>
            <a:pPr eaLnBrk="1" hangingPunct="1">
              <a:lnSpc>
                <a:spcPct val="90000"/>
              </a:lnSpc>
            </a:pPr>
            <a:r>
              <a:rPr lang="ru-RU" dirty="0" smtClean="0">
                <a:solidFill>
                  <a:srgbClr val="006600"/>
                </a:solidFill>
              </a:rPr>
              <a:t>2. Летит птица крылата, без глаз, без крыл, сама свистит, сама бьёт.</a:t>
            </a:r>
          </a:p>
          <a:p>
            <a:pPr eaLnBrk="1" hangingPunct="1">
              <a:lnSpc>
                <a:spcPct val="90000"/>
              </a:lnSpc>
              <a:buNone/>
            </a:pPr>
            <a:endParaRPr lang="ru-RU" dirty="0" smtClean="0">
              <a:solidFill>
                <a:srgbClr val="0066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ru-RU" dirty="0" smtClean="0">
                <a:solidFill>
                  <a:srgbClr val="006600"/>
                </a:solidFill>
              </a:rPr>
              <a:t>3. Мал мужичок – костяная ручка. </a:t>
            </a:r>
          </a:p>
          <a:p>
            <a:pPr eaLnBrk="1" hangingPunct="1">
              <a:lnSpc>
                <a:spcPct val="90000"/>
              </a:lnSpc>
              <a:buNone/>
            </a:pPr>
            <a:endParaRPr lang="ru-RU" dirty="0" smtClean="0">
              <a:solidFill>
                <a:srgbClr val="0066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ru-RU" dirty="0" smtClean="0">
                <a:solidFill>
                  <a:srgbClr val="006600"/>
                </a:solidFill>
              </a:rPr>
              <a:t>4. На чужой спине едет, на своей груз везёт. </a:t>
            </a:r>
          </a:p>
        </p:txBody>
      </p:sp>
      <p:pic>
        <p:nvPicPr>
          <p:cNvPr id="4" name="Рисунок 3" descr="http://sovetskiymultik.at.ua/2/kak.kazaki.0-03-04.464.jpg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 flipH="1">
            <a:off x="7358082" y="0"/>
            <a:ext cx="1785918" cy="157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800" dirty="0" smtClean="0">
                <a:solidFill>
                  <a:schemeClr val="accent2">
                    <a:lumMod val="75000"/>
                  </a:schemeClr>
                </a:solidFill>
              </a:rPr>
              <a:t>Задание № 2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625" y="1571625"/>
            <a:ext cx="8229600" cy="3143259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eaLnBrk="1" hangingPunct="1">
              <a:defRPr/>
            </a:pP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Идут </a:t>
            </a:r>
            <a:r>
              <a:rPr lang="ru-RU" sz="2800" u="sng" dirty="0" smtClean="0">
                <a:solidFill>
                  <a:schemeClr val="accent6">
                    <a:lumMod val="50000"/>
                  </a:schemeClr>
                </a:solidFill>
              </a:rPr>
              <a:t>четыре брата навстречу старшему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</a:p>
          <a:p>
            <a:pPr eaLnBrk="1" hangingPunct="1">
              <a:defRPr/>
            </a:pP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 - Здравствуй, </a:t>
            </a:r>
            <a:r>
              <a:rPr lang="ru-RU" sz="2800" u="sng" dirty="0" smtClean="0">
                <a:solidFill>
                  <a:schemeClr val="accent6">
                    <a:lumMod val="50000"/>
                  </a:schemeClr>
                </a:solidFill>
              </a:rPr>
              <a:t>большак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! – говорят.( большой)</a:t>
            </a:r>
          </a:p>
          <a:p>
            <a:pPr eaLnBrk="1" hangingPunct="1">
              <a:defRPr/>
            </a:pP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 - Здорово, Васька-</a:t>
            </a:r>
            <a:r>
              <a:rPr lang="ru-RU" sz="2800" u="sng" dirty="0" smtClean="0">
                <a:solidFill>
                  <a:schemeClr val="accent6">
                    <a:lumMod val="50000"/>
                  </a:schemeClr>
                </a:solidFill>
              </a:rPr>
              <a:t>указка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, __( указательный)</a:t>
            </a:r>
          </a:p>
          <a:p>
            <a:pPr eaLnBrk="1" hangingPunct="1">
              <a:defRPr/>
            </a:pP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Мишка-</a:t>
            </a:r>
            <a:r>
              <a:rPr lang="ru-RU" sz="2800" u="sng" dirty="0" smtClean="0">
                <a:solidFill>
                  <a:schemeClr val="accent6">
                    <a:lumMod val="50000"/>
                  </a:schemeClr>
                </a:solidFill>
              </a:rPr>
              <a:t>серёдка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, __________ ( средний)</a:t>
            </a:r>
          </a:p>
          <a:p>
            <a:pPr eaLnBrk="1" hangingPunct="1">
              <a:defRPr/>
            </a:pP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Гришка – </a:t>
            </a:r>
            <a:r>
              <a:rPr lang="ru-RU" sz="2800" u="sng" dirty="0" smtClean="0">
                <a:solidFill>
                  <a:schemeClr val="accent6">
                    <a:lumMod val="50000"/>
                  </a:schemeClr>
                </a:solidFill>
              </a:rPr>
              <a:t>сиротка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__________( безымянный)</a:t>
            </a:r>
          </a:p>
          <a:p>
            <a:pPr eaLnBrk="1" hangingPunct="1">
              <a:defRPr/>
            </a:pP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Да </a:t>
            </a:r>
            <a:r>
              <a:rPr lang="ru-RU" sz="2800" u="sng" dirty="0" smtClean="0">
                <a:solidFill>
                  <a:schemeClr val="accent6">
                    <a:lumMod val="50000"/>
                  </a:schemeClr>
                </a:solidFill>
              </a:rPr>
              <a:t>крошка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6">
                    <a:lumMod val="50000"/>
                  </a:schemeClr>
                </a:solidFill>
              </a:rPr>
              <a:t>Тимошка!_______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( мизинец)</a:t>
            </a:r>
          </a:p>
        </p:txBody>
      </p:sp>
      <p:pic>
        <p:nvPicPr>
          <p:cNvPr id="6148" name="Picture 5" descr="C:\Users\user\Desktop\colors2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071813" y="4786313"/>
            <a:ext cx="3105150" cy="178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C:\Users\user\Desktop\06b12559e645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248525" y="0"/>
            <a:ext cx="1895475" cy="151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0" descr="C:\Users\user\Desktop\bs000011939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69637" y="1714488"/>
            <a:ext cx="3225833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7286644" cy="1143000"/>
          </a:xfrm>
        </p:spPr>
        <p:txBody>
          <a:bodyPr/>
          <a:lstStyle/>
          <a:p>
            <a:pPr eaLnBrk="1" hangingPunct="1"/>
            <a:r>
              <a:rPr lang="ru-RU" sz="4800" dirty="0" smtClean="0">
                <a:solidFill>
                  <a:schemeClr val="accent2">
                    <a:lumMod val="75000"/>
                  </a:schemeClr>
                </a:solidFill>
              </a:rPr>
              <a:t>Даль Владимир Иванович</a:t>
            </a:r>
          </a:p>
        </p:txBody>
      </p:sp>
      <p:sp>
        <p:nvSpPr>
          <p:cNvPr id="7172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3857620" y="3643314"/>
            <a:ext cx="4572031" cy="1285884"/>
          </a:xfrm>
        </p:spPr>
        <p:txBody>
          <a:bodyPr/>
          <a:lstStyle/>
          <a:p>
            <a:pPr eaLnBrk="1" hangingPunct="1">
              <a:buFontTx/>
              <a:buNone/>
            </a:pPr>
            <a:endParaRPr lang="ru-RU" sz="2800" dirty="0" smtClean="0">
              <a:solidFill>
                <a:srgbClr val="CC00FF"/>
              </a:solidFill>
            </a:endParaRPr>
          </a:p>
        </p:txBody>
      </p:sp>
      <p:sp>
        <p:nvSpPr>
          <p:cNvPr id="7173" name="Rectangle 8"/>
          <p:cNvSpPr>
            <a:spLocks noChangeArrowheads="1"/>
          </p:cNvSpPr>
          <p:nvPr/>
        </p:nvSpPr>
        <p:spPr bwMode="auto">
          <a:xfrm>
            <a:off x="3643306" y="1714488"/>
            <a:ext cx="214314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ru-RU" sz="2000" dirty="0"/>
              <a:t> </a:t>
            </a:r>
            <a:r>
              <a:rPr lang="ru-RU" sz="2400" dirty="0">
                <a:solidFill>
                  <a:srgbClr val="006600"/>
                </a:solidFill>
              </a:rPr>
              <a:t>В 1862 году он издал книгу «Пословицы русского народа», в которой пословицы были расположены по темам.</a:t>
            </a:r>
          </a:p>
        </p:txBody>
      </p:sp>
      <p:pic>
        <p:nvPicPr>
          <p:cNvPr id="7174" name="Picture 9" descr="C:\Users\user\Desktop\Портрет писателя Владимира Ивановича Даля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214314" y="1714500"/>
            <a:ext cx="3503522" cy="4429144"/>
          </a:xfrm>
          <a:noFill/>
        </p:spPr>
      </p:pic>
      <p:pic>
        <p:nvPicPr>
          <p:cNvPr id="7" name="Picture 4" descr="C:\Users\user\Desktop\06b12559e645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248525" y="0"/>
            <a:ext cx="1895475" cy="151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85728"/>
            <a:ext cx="7429520" cy="1560538"/>
          </a:xfrm>
        </p:spPr>
        <p:txBody>
          <a:bodyPr/>
          <a:lstStyle/>
          <a:p>
            <a:pPr eaLnBrk="1" hangingPunct="1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Речь без пословицы – всё равно, что еда без соли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2143116"/>
            <a:ext cx="8229600" cy="4525963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eaLnBrk="1" hangingPunct="1"/>
            <a:r>
              <a:rPr lang="ru-RU" sz="2800" dirty="0" smtClean="0"/>
              <a:t>1. Прочитайте пословицу.</a:t>
            </a:r>
          </a:p>
          <a:p>
            <a:pPr eaLnBrk="1" hangingPunct="1"/>
            <a:r>
              <a:rPr lang="ru-RU" sz="2800" dirty="0" smtClean="0"/>
              <a:t>2. Определите смысл пословицы и выберите тон чтения.</a:t>
            </a:r>
          </a:p>
          <a:p>
            <a:pPr eaLnBrk="1" hangingPunct="1"/>
            <a:r>
              <a:rPr lang="ru-RU" sz="2800" dirty="0" smtClean="0"/>
              <a:t>3. Выделите важные слова.</a:t>
            </a:r>
          </a:p>
          <a:p>
            <a:pPr eaLnBrk="1" hangingPunct="1"/>
            <a:r>
              <a:rPr lang="ru-RU" sz="2800" dirty="0" smtClean="0"/>
              <a:t>4. Соблюдайте паузы.</a:t>
            </a:r>
          </a:p>
          <a:p>
            <a:pPr eaLnBrk="1" hangingPunct="1"/>
            <a:r>
              <a:rPr lang="ru-RU" sz="2800" dirty="0" smtClean="0"/>
              <a:t>5. Следите за повышением и понижением голоса.</a:t>
            </a:r>
          </a:p>
          <a:p>
            <a:pPr eaLnBrk="1" hangingPunct="1"/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  Май леса </a:t>
            </a:r>
            <a:r>
              <a:rPr lang="ru-RU" sz="2800" b="1" dirty="0" smtClean="0"/>
              <a:t>наряжает</a:t>
            </a:r>
            <a:r>
              <a:rPr lang="ru-RU" sz="2800" dirty="0" smtClean="0"/>
              <a:t>, / лето в гости </a:t>
            </a:r>
            <a:r>
              <a:rPr lang="ru-RU" sz="2800" b="1" dirty="0" smtClean="0"/>
              <a:t>ожидает</a:t>
            </a:r>
            <a:r>
              <a:rPr lang="ru-RU" sz="2800" dirty="0" smtClean="0"/>
              <a:t>.</a:t>
            </a:r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 flipV="1">
            <a:off x="3286116" y="5572140"/>
            <a:ext cx="935038" cy="3587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>
            <a:off x="7286644" y="5643578"/>
            <a:ext cx="863600" cy="2873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pic>
        <p:nvPicPr>
          <p:cNvPr id="6" name="Рисунок 5" descr="http://www.da-club.ru/img/big/2603801902.jpg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358082" y="0"/>
            <a:ext cx="1785918" cy="171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329510" cy="1654164"/>
          </a:xfrm>
        </p:spPr>
        <p:txBody>
          <a:bodyPr/>
          <a:lstStyle/>
          <a:p>
            <a:pPr eaLnBrk="1" hangingPunct="1"/>
            <a:r>
              <a:rPr lang="ru-RU" sz="4800" dirty="0" smtClean="0">
                <a:solidFill>
                  <a:schemeClr val="accent2">
                    <a:lumMod val="75000"/>
                  </a:schemeClr>
                </a:solidFill>
              </a:rPr>
              <a:t>Казачьи поговорки</a:t>
            </a:r>
            <a:br>
              <a:rPr lang="ru-RU" sz="48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3200" i="1" dirty="0" smtClean="0">
                <a:solidFill>
                  <a:schemeClr val="bg1">
                    <a:lumMod val="95000"/>
                  </a:schemeClr>
                </a:solidFill>
              </a:rPr>
              <a:t>“</a:t>
            </a:r>
            <a:r>
              <a:rPr lang="ru-RU" sz="3200" i="1" dirty="0" err="1" smtClean="0">
                <a:solidFill>
                  <a:schemeClr val="bg1">
                    <a:lumMod val="95000"/>
                  </a:schemeClr>
                </a:solidFill>
              </a:rPr>
              <a:t>Хто</a:t>
            </a:r>
            <a:r>
              <a:rPr lang="ru-RU" sz="3200" i="1" dirty="0" smtClean="0">
                <a:solidFill>
                  <a:schemeClr val="bg1">
                    <a:lumMod val="95000"/>
                  </a:schemeClr>
                </a:solidFill>
              </a:rPr>
              <a:t> присказки старинные </a:t>
            </a:r>
            <a:r>
              <a:rPr lang="ru-RU" sz="3200" i="1" dirty="0" err="1" smtClean="0">
                <a:solidFill>
                  <a:schemeClr val="bg1">
                    <a:lumMod val="95000"/>
                  </a:schemeClr>
                </a:solidFill>
              </a:rPr>
              <a:t>знае</a:t>
            </a:r>
            <a:r>
              <a:rPr lang="ru-RU" sz="3200" i="1" dirty="0" smtClean="0">
                <a:solidFill>
                  <a:schemeClr val="bg1">
                    <a:lumMod val="95000"/>
                  </a:schemeClr>
                </a:solidFill>
              </a:rPr>
              <a:t>, тот в жизни много </a:t>
            </a:r>
            <a:r>
              <a:rPr lang="ru-RU" sz="3200" i="1" dirty="0" err="1" smtClean="0">
                <a:solidFill>
                  <a:schemeClr val="bg1">
                    <a:lumMod val="95000"/>
                  </a:schemeClr>
                </a:solidFill>
              </a:rPr>
              <a:t>понимае</a:t>
            </a:r>
            <a:r>
              <a:rPr lang="ru-RU" sz="3200" i="1" dirty="0" smtClean="0">
                <a:solidFill>
                  <a:schemeClr val="bg1">
                    <a:lumMod val="95000"/>
                  </a:schemeClr>
                </a:solidFill>
              </a:rPr>
              <a:t>”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2428868"/>
            <a:ext cx="8229600" cy="4054485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eaLnBrk="1" hangingPunct="1"/>
            <a:r>
              <a:rPr lang="ru-RU" sz="4400" i="1" dirty="0" smtClean="0">
                <a:solidFill>
                  <a:srgbClr val="006600"/>
                </a:solidFill>
              </a:rPr>
              <a:t>“Глазом </a:t>
            </a:r>
            <a:r>
              <a:rPr lang="ru-RU" sz="4400" i="1" dirty="0" err="1" smtClean="0">
                <a:solidFill>
                  <a:srgbClr val="006600"/>
                </a:solidFill>
              </a:rPr>
              <a:t>нэ</a:t>
            </a:r>
            <a:r>
              <a:rPr lang="ru-RU" sz="4400" i="1" dirty="0" smtClean="0">
                <a:solidFill>
                  <a:srgbClr val="006600"/>
                </a:solidFill>
              </a:rPr>
              <a:t> моргнуть, усом </a:t>
            </a:r>
            <a:r>
              <a:rPr lang="ru-RU" sz="4400" i="1" dirty="0" err="1" smtClean="0">
                <a:solidFill>
                  <a:srgbClr val="006600"/>
                </a:solidFill>
              </a:rPr>
              <a:t>нэ</a:t>
            </a:r>
            <a:r>
              <a:rPr lang="ru-RU" sz="4400" i="1" dirty="0" smtClean="0">
                <a:solidFill>
                  <a:srgbClr val="006600"/>
                </a:solidFill>
              </a:rPr>
              <a:t> </a:t>
            </a:r>
            <a:r>
              <a:rPr lang="ru-RU" sz="4400" i="1" dirty="0" err="1" smtClean="0">
                <a:solidFill>
                  <a:srgbClr val="006600"/>
                </a:solidFill>
              </a:rPr>
              <a:t>повэсты</a:t>
            </a:r>
            <a:r>
              <a:rPr lang="ru-RU" sz="4400" i="1" dirty="0" smtClean="0">
                <a:solidFill>
                  <a:srgbClr val="006600"/>
                </a:solidFill>
              </a:rPr>
              <a:t>”</a:t>
            </a:r>
            <a:r>
              <a:rPr lang="ru-RU" sz="4400" dirty="0" smtClean="0">
                <a:solidFill>
                  <a:srgbClr val="006600"/>
                </a:solidFill>
              </a:rPr>
              <a:t> ;</a:t>
            </a:r>
          </a:p>
          <a:p>
            <a:pPr eaLnBrk="1" hangingPunct="1">
              <a:buFontTx/>
              <a:buNone/>
            </a:pPr>
            <a:endParaRPr lang="ru-RU" sz="4400" dirty="0" smtClean="0">
              <a:solidFill>
                <a:srgbClr val="006600"/>
              </a:solidFill>
            </a:endParaRPr>
          </a:p>
          <a:p>
            <a:pPr eaLnBrk="1" hangingPunct="1"/>
            <a:r>
              <a:rPr lang="ru-RU" sz="4400" dirty="0" smtClean="0">
                <a:solidFill>
                  <a:srgbClr val="006600"/>
                </a:solidFill>
              </a:rPr>
              <a:t>“Билого свита </a:t>
            </a:r>
            <a:r>
              <a:rPr lang="ru-RU" sz="4400" dirty="0" err="1" smtClean="0">
                <a:solidFill>
                  <a:srgbClr val="006600"/>
                </a:solidFill>
              </a:rPr>
              <a:t>нэ</a:t>
            </a:r>
            <a:r>
              <a:rPr lang="ru-RU" sz="4400" dirty="0" smtClean="0">
                <a:solidFill>
                  <a:srgbClr val="006600"/>
                </a:solidFill>
              </a:rPr>
              <a:t> </a:t>
            </a:r>
            <a:r>
              <a:rPr lang="ru-RU" sz="4400" dirty="0" err="1" smtClean="0">
                <a:solidFill>
                  <a:srgbClr val="006600"/>
                </a:solidFill>
              </a:rPr>
              <a:t>бачить</a:t>
            </a:r>
            <a:r>
              <a:rPr lang="ru-RU" sz="4400" dirty="0" smtClean="0">
                <a:solidFill>
                  <a:srgbClr val="006600"/>
                </a:solidFill>
              </a:rPr>
              <a:t>” </a:t>
            </a:r>
          </a:p>
        </p:txBody>
      </p:sp>
      <p:pic>
        <p:nvPicPr>
          <p:cNvPr id="4" name="Рисунок 3" descr="http://sovetskiymultik.at.ua/2/kak.kazaki.0-03-04.464.jpg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 flipH="1">
            <a:off x="7358082" y="0"/>
            <a:ext cx="1785918" cy="157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dirty="0" smtClean="0">
                <a:solidFill>
                  <a:schemeClr val="accent2">
                    <a:lumMod val="75000"/>
                  </a:schemeClr>
                </a:solidFill>
              </a:rPr>
              <a:t>Поиграем…</a:t>
            </a:r>
            <a:endParaRPr lang="ru-RU" sz="4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000240"/>
            <a:ext cx="8229600" cy="4525963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lvl="0"/>
            <a:r>
              <a:rPr lang="ru-RU" dirty="0" smtClean="0"/>
              <a:t>“Землю красит солнце, а человека ….” </a:t>
            </a:r>
          </a:p>
          <a:p>
            <a:pPr lvl="0"/>
            <a:r>
              <a:rPr lang="ru-RU" dirty="0" smtClean="0"/>
              <a:t>“Без труда не вынешь……” </a:t>
            </a:r>
          </a:p>
          <a:p>
            <a:pPr lvl="0"/>
            <a:r>
              <a:rPr lang="ru-RU" dirty="0" smtClean="0"/>
              <a:t>“Маленькое дело лучше……” </a:t>
            </a:r>
          </a:p>
          <a:p>
            <a:pPr lvl="0"/>
            <a:r>
              <a:rPr lang="ru-RU" dirty="0" smtClean="0"/>
              <a:t>“Человек без друзей, что…..” </a:t>
            </a:r>
          </a:p>
          <a:p>
            <a:pPr lvl="0"/>
            <a:r>
              <a:rPr lang="ru-RU" dirty="0" smtClean="0"/>
              <a:t>“Сам погибай, а……..” </a:t>
            </a:r>
          </a:p>
          <a:p>
            <a:pPr lvl="0"/>
            <a:r>
              <a:rPr lang="ru-RU" dirty="0" smtClean="0"/>
              <a:t>“Не красна изба углами, а ……..” </a:t>
            </a:r>
          </a:p>
          <a:p>
            <a:r>
              <a:rPr lang="ru-RU" dirty="0" smtClean="0"/>
              <a:t>“Нет друга ищи, а………” </a:t>
            </a:r>
            <a:endParaRPr lang="ru-RU" dirty="0"/>
          </a:p>
        </p:txBody>
      </p:sp>
      <p:pic>
        <p:nvPicPr>
          <p:cNvPr id="4" name="Picture 8" descr="C:\Users\user\Desktop\06b12559e645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358080" y="0"/>
            <a:ext cx="1785920" cy="1428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</TotalTime>
  <Words>419</Words>
  <Application>Microsoft PowerPoint</Application>
  <PresentationFormat>Экран (4:3)</PresentationFormat>
  <Paragraphs>80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Оформление по умолчанию</vt:lpstr>
      <vt:lpstr>Малые жанры фольклора 4 класс</vt:lpstr>
      <vt:lpstr>Живой цветок русского    фольклора</vt:lpstr>
      <vt:lpstr>Загадка -  ( большое, небольшое)        произведение ________ __________ творчества, в котором нужно  ______ предмет или явление по их  ____.</vt:lpstr>
      <vt:lpstr>Кубанские загадки</vt:lpstr>
      <vt:lpstr>Задание № 2</vt:lpstr>
      <vt:lpstr>Даль Владимир Иванович</vt:lpstr>
      <vt:lpstr>Речь без пословицы – всё равно, что еда без соли </vt:lpstr>
      <vt:lpstr>Казачьи поговорки “Хто присказки старинные знае, тот в жизни много понимае”</vt:lpstr>
      <vt:lpstr>Поиграем…</vt:lpstr>
      <vt:lpstr>    Поговорка – часть суждения,  а пословица –это законченное                           высказывание. </vt:lpstr>
      <vt:lpstr>Соотнеси</vt:lpstr>
      <vt:lpstr>Соотнеси</vt:lpstr>
      <vt:lpstr>Обложка сборника</vt:lpstr>
    </vt:vector>
  </TitlesOfParts>
  <Company>Geroy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Малые жанры фольклора 4 класс</dc:title>
  <dc:creator>Home_Geroy</dc:creator>
  <cp:lastModifiedBy>Tata</cp:lastModifiedBy>
  <cp:revision>21</cp:revision>
  <dcterms:created xsi:type="dcterms:W3CDTF">2011-09-15T16:53:13Z</dcterms:created>
  <dcterms:modified xsi:type="dcterms:W3CDTF">2013-01-11T20:33:06Z</dcterms:modified>
</cp:coreProperties>
</file>