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70" r:id="rId13"/>
    <p:sldId id="26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16553E-2955-4D17-99EA-A52A31AEDE94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DE628E-2B1F-4534-9136-55736F4ABA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4FF302E-405A-4E16-86CB-1CD70632D0DD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9A5D374-B736-4752-BB3D-2A6A05FF8AA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F9AD6F5-6DF9-49E6-B681-06FA1383359B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7C49C-BC63-47BB-90BD-867D163C542E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FF268-5D2D-4627-86E8-6BECA96CE33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D251C-182F-4C49-8E43-FBF40A492253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0C6A9-F048-4840-85F3-A822A2AFEE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95875-A5BC-45AA-8A16-29A5B8D6B004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F95E2-7643-4ABD-989A-96D049C7F3B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60A40-C07F-4357-A5E9-F26B06F38D4B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28BBA-B7F2-4BE2-B0FC-6DFFA57BBC3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CB1BE-1DC9-4951-87A5-6D2A0013A3C0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ECEF7-8A9D-4812-8EC5-53D1ADF4F2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055CD-125D-408D-BAA3-EBE98A0F2432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ED3E3-E538-49DA-AF44-6E9C490788D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BEB15-2D7B-4D3B-BF90-CAB60EA8F813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170D0-BDE7-415D-996B-19370125E14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74517-13C9-49CA-935E-7EDE8C47F81B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A5BB2-C893-499D-B0AB-14163E5164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6D1D0-3D23-4B52-A4E0-F6CE0112DE8C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C0C63-1D01-452A-B3D6-A1B18D366E4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C81ED-1F66-40BF-862F-48598F6B36F7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67476-5A24-40F5-BFEA-3F19D6DF09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BFE1B-C5E8-4706-ACCF-D2DC3BAABA74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86540-789E-4DD6-A831-8B9AF97EC49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6D97C0-4F9C-4F65-AB23-E1D237FCA812}" type="datetimeFigureOut">
              <a:rPr lang="ru-RU"/>
              <a:pPr>
                <a:defRPr/>
              </a:pPr>
              <a:t>30.10.2012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F1DE41-A52E-4774-BA4C-66E5E10B07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6" r:id="rId3"/>
    <p:sldLayoutId id="2147483753" r:id="rId4"/>
    <p:sldLayoutId id="2147483752" r:id="rId5"/>
    <p:sldLayoutId id="2147483751" r:id="rId6"/>
    <p:sldLayoutId id="2147483750" r:id="rId7"/>
    <p:sldLayoutId id="2147483749" r:id="rId8"/>
    <p:sldLayoutId id="2147483748" r:id="rId9"/>
    <p:sldLayoutId id="2147483747" r:id="rId10"/>
    <p:sldLayoutId id="214748374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535" y="1136279"/>
            <a:ext cx="8716765" cy="309347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 Antiqua" pitchFamily="18" charset="0"/>
              </a:rPr>
              <a:t>Гаи</a:t>
            </a:r>
            <a:r>
              <a:rPr lang="tt-RU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 Antiqua" pitchFamily="18" charset="0"/>
              </a:rPr>
              <a:t>ләнең шәҗәрәсе. </a:t>
            </a:r>
            <a:r>
              <a:rPr lang="en-US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Book Antiqua" pitchFamily="18" charset="0"/>
              </a:rPr>
              <a:t>My family.</a:t>
            </a:r>
            <a:endParaRPr lang="ru-RU" dirty="0">
              <a:solidFill>
                <a:schemeClr val="bg1">
                  <a:lumMod val="95000"/>
                  <a:lumOff val="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4341" name="Rectangle 5"/>
          <p:cNvSpPr>
            <a:spLocks noGrp="1"/>
          </p:cNvSpPr>
          <p:nvPr>
            <p:ph type="subTitle" idx="4294967295"/>
          </p:nvPr>
        </p:nvSpPr>
        <p:spPr>
          <a:xfrm>
            <a:off x="2700338" y="5229225"/>
            <a:ext cx="6153150" cy="985838"/>
          </a:xfrm>
        </p:spPr>
        <p:txBody>
          <a:bodyPr/>
          <a:lstStyle/>
          <a:p>
            <a:pPr marL="136525" indent="0" algn="ctr">
              <a:lnSpc>
                <a:spcPct val="90000"/>
              </a:lnSpc>
              <a:buFont typeface="Wingdings 2" pitchFamily="18" charset="2"/>
              <a:buNone/>
            </a:pPr>
            <a:r>
              <a:rPr lang="ru-RU" smtClean="0"/>
              <a:t>Вагазова Регина Марсовна</a:t>
            </a:r>
          </a:p>
          <a:p>
            <a:pPr marL="136525" indent="0" algn="ctr">
              <a:lnSpc>
                <a:spcPct val="90000"/>
              </a:lnSpc>
              <a:buFont typeface="Wingdings 2" pitchFamily="18" charset="2"/>
              <a:buNone/>
            </a:pPr>
            <a:r>
              <a:rPr lang="ru-RU" smtClean="0"/>
              <a:t>Алиева Резеда Минехайраовна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094412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i="1" u="sng" dirty="0" smtClean="0"/>
              <a:t>Summary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i="1" dirty="0" smtClean="0">
                <a:solidFill>
                  <a:srgbClr val="FFC000"/>
                </a:solidFill>
              </a:rPr>
              <a:t>today we: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1.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learned new words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2.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remembered our relatives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3.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built the genealogical tree of our family.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en-U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i="1" dirty="0" smtClean="0">
                <a:solidFill>
                  <a:srgbClr val="FFC000"/>
                </a:solidFill>
              </a:rPr>
              <a:t>before we go:</a:t>
            </a:r>
          </a:p>
          <a:p>
            <a:pPr marL="651510" indent="-51435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1.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What new words did you learn today?</a:t>
            </a:r>
          </a:p>
          <a:p>
            <a:pPr marL="651510" indent="-51435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2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2.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Did you like today’s lesson?</a:t>
            </a:r>
          </a:p>
          <a:p>
            <a:pPr marL="651510" indent="-51435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AutoNum type="arabicPeriod"/>
              <a:defRPr/>
            </a:pPr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09441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 algn="ctr">
              <a:buFont typeface="Wingdings 2" pitchFamily="18" charset="2"/>
              <a:buNone/>
            </a:pPr>
            <a:r>
              <a:rPr lang="ru-RU" smtClean="0"/>
              <a:t>  </a:t>
            </a:r>
            <a:r>
              <a:rPr lang="ru-RU" sz="6000" smtClean="0">
                <a:solidFill>
                  <a:schemeClr val="bg1"/>
                </a:solidFill>
              </a:rPr>
              <a:t>Телебез булса, кил</a:t>
            </a:r>
            <a:r>
              <a:rPr lang="tt-RU" sz="6000" smtClean="0">
                <a:solidFill>
                  <a:schemeClr val="bg1"/>
                </a:solidFill>
              </a:rPr>
              <a:t>әчәгебез дә булыр.</a:t>
            </a:r>
            <a:endParaRPr lang="ru-RU" sz="60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t-RU" dirty="0" smtClean="0"/>
              <a:t>Ө</a:t>
            </a:r>
            <a:r>
              <a:rPr lang="ru-RU" dirty="0" err="1" smtClean="0"/>
              <a:t>й</a:t>
            </a:r>
            <a:r>
              <a:rPr lang="ru-RU" dirty="0" smtClean="0"/>
              <a:t> эше</a:t>
            </a:r>
            <a:r>
              <a:rPr lang="en-US" dirty="0" smtClean="0"/>
              <a:t>/ Homework </a:t>
            </a:r>
            <a:endParaRPr lang="ru-RU" dirty="0"/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Wingdings 2" pitchFamily="18" charset="2"/>
              <a:buNone/>
            </a:pPr>
            <a:r>
              <a:rPr lang="tt-RU" sz="3600" smtClean="0">
                <a:solidFill>
                  <a:schemeClr val="bg1"/>
                </a:solidFill>
                <a:latin typeface="Book Antiqua" pitchFamily="18" charset="0"/>
              </a:rPr>
              <a:t>- Сүзләрне кабатлагыз</a:t>
            </a:r>
          </a:p>
          <a:p>
            <a:pPr marL="650875" indent="-514350">
              <a:buFont typeface="Wingdings 2" pitchFamily="18" charset="2"/>
              <a:buNone/>
            </a:pPr>
            <a:r>
              <a:rPr lang="tt-RU" sz="3600" smtClean="0">
                <a:solidFill>
                  <a:schemeClr val="bg1"/>
                </a:solidFill>
                <a:latin typeface="Book Antiqua" pitchFamily="18" charset="0"/>
              </a:rPr>
              <a:t>- гаилә турында мәкальләр язырга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951537"/>
          </a:xfrm>
        </p:spPr>
        <p:txBody>
          <a:bodyPr>
            <a:normAutofit/>
          </a:bodyPr>
          <a:lstStyle/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5400" dirty="0" smtClean="0"/>
          </a:p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sz="5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very much!</a:t>
            </a:r>
          </a:p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5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Бик зур </a:t>
            </a:r>
            <a:r>
              <a:rPr lang="ru-RU" sz="5400" b="1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tt-RU" sz="5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</a:t>
            </a:r>
            <a:r>
              <a:rPr lang="ru-RU" sz="5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хм</a:t>
            </a:r>
            <a:r>
              <a:rPr lang="tt-RU" sz="5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ә</a:t>
            </a:r>
            <a:r>
              <a:rPr lang="ru-RU" sz="5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т!</a:t>
            </a:r>
            <a:endParaRPr lang="ru-RU" sz="5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+mn-lt"/>
              </a:rPr>
              <a:t>Phonetic exercises.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en-US" sz="3600" dirty="0" smtClean="0"/>
              <a:t>the sound </a:t>
            </a:r>
            <a:r>
              <a:rPr lang="en-US" sz="36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[r] </a:t>
            </a:r>
            <a:endParaRPr lang="en-US" sz="36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en-US" dirty="0" smtClean="0"/>
          </a:p>
          <a:p>
            <a:pPr marL="548640" indent="-411480" algn="ctr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dirty="0" smtClean="0"/>
              <a:t> </a:t>
            </a:r>
            <a:r>
              <a:rPr lang="en-US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red lorry yellow lorry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/>
              <a:t>Авазлар</a:t>
            </a:r>
            <a:r>
              <a:rPr lang="ru-RU" dirty="0" smtClean="0"/>
              <a:t> /</a:t>
            </a:r>
            <a:r>
              <a:rPr lang="en-US" dirty="0" smtClean="0"/>
              <a:t>Sounds</a:t>
            </a:r>
            <a:endParaRPr lang="ru-RU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smtClean="0"/>
              <a:t>[h] ha</a:t>
            </a:r>
            <a:r>
              <a:rPr lang="ru-RU" sz="4800" smtClean="0">
                <a:latin typeface="Book Antiqua" pitchFamily="18" charset="0"/>
              </a:rPr>
              <a:t>ва</a:t>
            </a:r>
            <a:r>
              <a:rPr lang="en-US" sz="4800" smtClean="0"/>
              <a:t> / have</a:t>
            </a:r>
          </a:p>
          <a:p>
            <a:r>
              <a:rPr lang="en-US" sz="4800" smtClean="0"/>
              <a:t>[w] </a:t>
            </a:r>
            <a:r>
              <a:rPr lang="ru-RU" sz="4800" smtClean="0">
                <a:latin typeface="Book Antiqua" pitchFamily="18" charset="0"/>
              </a:rPr>
              <a:t>вакыт </a:t>
            </a:r>
            <a:r>
              <a:rPr lang="en-US" sz="4800" smtClean="0"/>
              <a:t>/ with</a:t>
            </a:r>
          </a:p>
          <a:p>
            <a:r>
              <a:rPr lang="en-US" sz="4800" smtClean="0"/>
              <a:t>[</a:t>
            </a:r>
            <a:r>
              <a:rPr lang="tt-RU" sz="4800" smtClean="0">
                <a:latin typeface="Book Antiqua" pitchFamily="18" charset="0"/>
              </a:rPr>
              <a:t>ә</a:t>
            </a:r>
            <a:r>
              <a:rPr lang="en-US" sz="4800" smtClean="0"/>
              <a:t>] </a:t>
            </a:r>
            <a:r>
              <a:rPr lang="tt-RU" sz="4800" smtClean="0">
                <a:latin typeface="Book Antiqua" pitchFamily="18" charset="0"/>
              </a:rPr>
              <a:t>әлифба</a:t>
            </a:r>
            <a:r>
              <a:rPr lang="en-US" sz="4800" smtClean="0"/>
              <a:t> / sister</a:t>
            </a:r>
          </a:p>
          <a:p>
            <a:r>
              <a:rPr lang="en-US" sz="4800" smtClean="0"/>
              <a:t>[</a:t>
            </a:r>
            <a:r>
              <a:rPr lang="tt-RU" sz="4800" smtClean="0">
                <a:latin typeface="Book Antiqua" pitchFamily="18" charset="0"/>
              </a:rPr>
              <a:t>ң</a:t>
            </a:r>
            <a:r>
              <a:rPr lang="en-US" sz="4800" smtClean="0"/>
              <a:t>] </a:t>
            </a:r>
            <a:r>
              <a:rPr lang="ru-RU" sz="4800" smtClean="0">
                <a:latin typeface="Book Antiqua" pitchFamily="18" charset="0"/>
              </a:rPr>
              <a:t>мо</a:t>
            </a:r>
            <a:r>
              <a:rPr lang="tt-RU" sz="4800" smtClean="0">
                <a:latin typeface="Book Antiqua" pitchFamily="18" charset="0"/>
              </a:rPr>
              <a:t>ң </a:t>
            </a:r>
            <a:r>
              <a:rPr lang="en-US" sz="4800" smtClean="0"/>
              <a:t>/</a:t>
            </a:r>
            <a:r>
              <a:rPr lang="tt-RU" sz="4800" smtClean="0">
                <a:latin typeface="Book Antiqua" pitchFamily="18" charset="0"/>
              </a:rPr>
              <a:t> </a:t>
            </a:r>
            <a:r>
              <a:rPr lang="en-US" sz="4800" smtClean="0"/>
              <a:t>long</a:t>
            </a:r>
          </a:p>
          <a:p>
            <a:r>
              <a:rPr lang="en-US" sz="4800" smtClean="0"/>
              <a:t> [</a:t>
            </a:r>
            <a:r>
              <a:rPr lang="tt-RU" sz="4800" smtClean="0">
                <a:latin typeface="Book Antiqua" pitchFamily="18" charset="0"/>
              </a:rPr>
              <a:t>θ</a:t>
            </a:r>
            <a:r>
              <a:rPr lang="en-US" sz="4800" smtClean="0"/>
              <a:t>]  think</a:t>
            </a:r>
            <a:endParaRPr lang="ru-RU" sz="4800" smtClean="0">
              <a:latin typeface="Book Antiqua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09441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n-US" sz="4800" u="sng" smtClean="0">
              <a:solidFill>
                <a:schemeClr val="bg1"/>
              </a:solidFill>
            </a:endParaRPr>
          </a:p>
          <a:p>
            <a:pPr>
              <a:buFont typeface="Wingdings 2" pitchFamily="18" charset="2"/>
              <a:buNone/>
            </a:pPr>
            <a:endParaRPr lang="en-US" sz="4800" u="sng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r>
              <a:rPr lang="tt-RU" sz="4800" u="sng" smtClean="0">
                <a:solidFill>
                  <a:schemeClr val="bg1"/>
                </a:solidFill>
              </a:rPr>
              <a:t>“Кош – канаты белән, гаилә - татулыгы белән көчле”.</a:t>
            </a:r>
            <a:endParaRPr lang="ru-RU" sz="48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Содержимое 2"/>
          <p:cNvSpPr>
            <a:spLocks noGrp="1"/>
          </p:cNvSpPr>
          <p:nvPr>
            <p:ph idx="1"/>
          </p:nvPr>
        </p:nvSpPr>
        <p:spPr>
          <a:xfrm>
            <a:off x="357188" y="0"/>
            <a:ext cx="8229600" cy="6094413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endParaRPr lang="ru-RU" sz="4400" u="sng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ru-RU" sz="4400" u="sng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ru-RU" sz="4400" u="sng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r>
              <a:rPr lang="en-US" sz="4400" u="sng" smtClean="0">
                <a:solidFill>
                  <a:schemeClr val="bg1"/>
                </a:solidFill>
              </a:rPr>
              <a:t>“</a:t>
            </a:r>
            <a:r>
              <a:rPr lang="tt-RU" sz="4400" u="sng" smtClean="0">
                <a:solidFill>
                  <a:schemeClr val="bg1"/>
                </a:solidFill>
                <a:latin typeface="Book Antiqua" pitchFamily="18" charset="0"/>
              </a:rPr>
              <a:t>Әткәм – шикәр, әнкәм – бал</a:t>
            </a:r>
            <a:r>
              <a:rPr lang="en-US" sz="4400" smtClean="0">
                <a:solidFill>
                  <a:schemeClr val="bg1"/>
                </a:solidFill>
              </a:rPr>
              <a:t>”</a:t>
            </a:r>
          </a:p>
          <a:p>
            <a:pPr>
              <a:buFont typeface="Wingdings 2" pitchFamily="18" charset="2"/>
              <a:buNone/>
            </a:pPr>
            <a:endParaRPr lang="en-US" sz="4400" smtClean="0">
              <a:solidFill>
                <a:schemeClr val="bg1"/>
              </a:solidFill>
            </a:endParaRPr>
          </a:p>
          <a:p>
            <a:pPr>
              <a:buFont typeface="Wingdings 2" pitchFamily="18" charset="2"/>
              <a:buNone/>
            </a:pPr>
            <a:endParaRPr lang="en-US" sz="4400" smtClean="0">
              <a:solidFill>
                <a:schemeClr val="bg1"/>
              </a:solidFill>
            </a:endParaRPr>
          </a:p>
          <a:p>
            <a:pPr algn="r">
              <a:buFont typeface="Wingdings 2" pitchFamily="18" charset="2"/>
              <a:buNone/>
            </a:pPr>
            <a:r>
              <a:rPr lang="en-US" sz="3600" smtClean="0">
                <a:solidFill>
                  <a:schemeClr val="bg1"/>
                </a:solidFill>
              </a:rPr>
              <a:t>(</a:t>
            </a:r>
            <a:r>
              <a:rPr lang="ru-RU" sz="3600" smtClean="0">
                <a:solidFill>
                  <a:schemeClr val="bg1"/>
                </a:solidFill>
                <a:latin typeface="Book Antiqua" pitchFamily="18" charset="0"/>
              </a:rPr>
              <a:t>халык </a:t>
            </a:r>
            <a:r>
              <a:rPr lang="tt-RU" sz="3600" smtClean="0">
                <a:solidFill>
                  <a:schemeClr val="bg1"/>
                </a:solidFill>
                <a:latin typeface="Book Antiqua" pitchFamily="18" charset="0"/>
              </a:rPr>
              <a:t>әйтемнәре</a:t>
            </a:r>
            <a:r>
              <a:rPr lang="en-US" sz="3600" smtClean="0">
                <a:solidFill>
                  <a:schemeClr val="bg1"/>
                </a:solidFill>
              </a:rPr>
              <a:t>)</a:t>
            </a:r>
            <a:endParaRPr lang="ru-RU" sz="3600" smtClean="0">
              <a:solidFill>
                <a:schemeClr val="bg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"/>
            <a:ext cx="8229600" cy="6500813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b="1" i="1" u="sng" smtClean="0"/>
              <a:t>task</a:t>
            </a:r>
            <a:endParaRPr lang="tt-RU" b="1" i="1" u="sng" smtClean="0"/>
          </a:p>
          <a:p>
            <a:pPr>
              <a:buFont typeface="Wingdings 2" pitchFamily="18" charset="2"/>
              <a:buNone/>
            </a:pPr>
            <a:r>
              <a:rPr lang="en-US" smtClean="0"/>
              <a:t>       </a:t>
            </a:r>
            <a:r>
              <a:rPr lang="tt-RU" sz="3200" smtClean="0">
                <a:solidFill>
                  <a:schemeClr val="bg1"/>
                </a:solidFill>
                <a:latin typeface="Book Antiqua" pitchFamily="18" charset="0"/>
              </a:rPr>
              <a:t>әни</a:t>
            </a:r>
            <a:r>
              <a:rPr lang="tt-RU" sz="3200" smtClean="0">
                <a:latin typeface="Book Antiqua" pitchFamily="18" charset="0"/>
              </a:rPr>
              <a:t>     	         </a:t>
            </a:r>
            <a:r>
              <a:rPr lang="en-US" sz="3200" smtClean="0"/>
              <a:t>                      </a:t>
            </a:r>
            <a:r>
              <a:rPr lang="tt-RU" sz="3200" smtClean="0">
                <a:latin typeface="Book Antiqua" pitchFamily="18" charset="0"/>
              </a:rPr>
              <a:t> </a:t>
            </a:r>
            <a:r>
              <a:rPr lang="en-US" sz="3200" smtClean="0">
                <a:solidFill>
                  <a:schemeClr val="bg1"/>
                </a:solidFill>
              </a:rPr>
              <a:t>mother</a:t>
            </a:r>
            <a:endParaRPr lang="ru-RU" sz="3200" smtClean="0">
              <a:solidFill>
                <a:schemeClr val="bg1"/>
              </a:solidFill>
              <a:latin typeface="Book Antiqua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z="3200" smtClean="0">
                <a:solidFill>
                  <a:schemeClr val="bg1"/>
                </a:solidFill>
              </a:rPr>
              <a:t>                              </a:t>
            </a:r>
            <a:r>
              <a:rPr lang="tt-RU" sz="3200" b="1" i="1" u="sng" smtClean="0">
                <a:solidFill>
                  <a:schemeClr val="bg1"/>
                </a:solidFill>
                <a:latin typeface="Book Antiqua" pitchFamily="18" charset="0"/>
              </a:rPr>
              <a:t>мама</a:t>
            </a:r>
            <a:endParaRPr lang="en-US" sz="3200" smtClean="0"/>
          </a:p>
          <a:p>
            <a:pPr>
              <a:buFont typeface="Wingdings 2" pitchFamily="18" charset="2"/>
              <a:buNone/>
            </a:pPr>
            <a:r>
              <a:rPr lang="en-US" sz="3200" smtClean="0"/>
              <a:t>      </a:t>
            </a:r>
            <a:r>
              <a:rPr lang="tt-RU" sz="3200" smtClean="0">
                <a:solidFill>
                  <a:schemeClr val="bg1"/>
                </a:solidFill>
                <a:latin typeface="Book Antiqua" pitchFamily="18" charset="0"/>
              </a:rPr>
              <a:t>әнкәй</a:t>
            </a:r>
            <a:r>
              <a:rPr lang="tt-RU" sz="3200" smtClean="0">
                <a:latin typeface="Book Antiqua" pitchFamily="18" charset="0"/>
              </a:rPr>
              <a:t>                    </a:t>
            </a:r>
            <a:r>
              <a:rPr lang="en-US" sz="3200" smtClean="0"/>
              <a:t>                 </a:t>
            </a:r>
            <a:r>
              <a:rPr lang="en-US" sz="3200" smtClean="0">
                <a:solidFill>
                  <a:schemeClr val="bg1"/>
                </a:solidFill>
              </a:rPr>
              <a:t>mum</a:t>
            </a:r>
            <a:r>
              <a:rPr lang="tt-RU" sz="3200" smtClean="0">
                <a:solidFill>
                  <a:schemeClr val="bg1"/>
                </a:solidFill>
                <a:latin typeface="Book Antiqua" pitchFamily="18" charset="0"/>
              </a:rPr>
              <a:t> </a:t>
            </a:r>
            <a:endParaRPr lang="en-US" sz="3200" smtClean="0">
              <a:solidFill>
                <a:schemeClr val="bg1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rgbClr val="FF0000"/>
                </a:solidFill>
              </a:rPr>
              <a:t>                           </a:t>
            </a:r>
            <a:r>
              <a:rPr lang="tt-RU" smtClean="0">
                <a:solidFill>
                  <a:schemeClr val="bg1"/>
                </a:solidFill>
                <a:latin typeface="Book Antiqua" pitchFamily="18" charset="0"/>
              </a:rPr>
              <a:t>әни</a:t>
            </a:r>
            <a:r>
              <a:rPr lang="ru-RU" smtClean="0">
                <a:solidFill>
                  <a:schemeClr val="bg1"/>
                </a:solidFill>
                <a:latin typeface="Book Antiqua" pitchFamily="18" charset="0"/>
              </a:rPr>
              <a:t>е</a:t>
            </a:r>
            <a:r>
              <a:rPr lang="tt-RU" smtClean="0">
                <a:solidFill>
                  <a:schemeClr val="bg1"/>
                </a:solidFill>
                <a:latin typeface="Book Antiqua" pitchFamily="18" charset="0"/>
              </a:rPr>
              <a:t>м</a:t>
            </a:r>
            <a:r>
              <a:rPr lang="en-US" smtClean="0">
                <a:solidFill>
                  <a:schemeClr val="bg1"/>
                </a:solidFill>
              </a:rPr>
              <a:t>    </a:t>
            </a:r>
            <a:r>
              <a:rPr lang="en-US" smtClean="0">
                <a:solidFill>
                  <a:srgbClr val="FF0000"/>
                </a:solidFill>
              </a:rPr>
              <a:t>mummy</a:t>
            </a:r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z="3200" smtClean="0"/>
              <a:t>    </a:t>
            </a:r>
            <a:r>
              <a:rPr lang="tt-RU" sz="3200" smtClean="0">
                <a:solidFill>
                  <a:schemeClr val="bg1"/>
                </a:solidFill>
                <a:latin typeface="Book Antiqua" pitchFamily="18" charset="0"/>
              </a:rPr>
              <a:t>әти </a:t>
            </a:r>
            <a:r>
              <a:rPr lang="en-US" sz="3200" smtClean="0">
                <a:solidFill>
                  <a:schemeClr val="bg1"/>
                </a:solidFill>
              </a:rPr>
              <a:t>                                          father</a:t>
            </a:r>
          </a:p>
          <a:p>
            <a:pPr>
              <a:buFont typeface="Wingdings 2" pitchFamily="18" charset="2"/>
              <a:buNone/>
            </a:pPr>
            <a:r>
              <a:rPr lang="en-US" sz="3200" smtClean="0">
                <a:solidFill>
                  <a:schemeClr val="bg1"/>
                </a:solidFill>
              </a:rPr>
              <a:t>                              </a:t>
            </a:r>
            <a:r>
              <a:rPr lang="tt-RU" sz="3200" b="1" i="1" u="sng" smtClean="0">
                <a:solidFill>
                  <a:schemeClr val="bg1"/>
                </a:solidFill>
                <a:latin typeface="Book Antiqua" pitchFamily="18" charset="0"/>
              </a:rPr>
              <a:t>папа</a:t>
            </a:r>
            <a:endParaRPr lang="ru-RU" sz="3200" smtClean="0">
              <a:solidFill>
                <a:srgbClr val="FF0000"/>
              </a:solidFill>
              <a:latin typeface="Book Antiqua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z="3200" smtClean="0">
                <a:solidFill>
                  <a:schemeClr val="bg1"/>
                </a:solidFill>
              </a:rPr>
              <a:t>    </a:t>
            </a:r>
            <a:r>
              <a:rPr lang="tt-RU" sz="3200" smtClean="0">
                <a:solidFill>
                  <a:schemeClr val="bg1"/>
                </a:solidFill>
                <a:latin typeface="Book Antiqua" pitchFamily="18" charset="0"/>
              </a:rPr>
              <a:t>әткәй </a:t>
            </a:r>
            <a:r>
              <a:rPr lang="en-US" sz="3200" smtClean="0">
                <a:solidFill>
                  <a:schemeClr val="bg1"/>
                </a:solidFill>
              </a:rPr>
              <a:t>                                        dad</a:t>
            </a:r>
            <a:endParaRPr lang="tt-RU" sz="3200" smtClean="0">
              <a:solidFill>
                <a:schemeClr val="bg1"/>
              </a:solidFill>
              <a:latin typeface="Book Antiqua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rgbClr val="FF0000"/>
                </a:solidFill>
              </a:rPr>
              <a:t>                          </a:t>
            </a:r>
            <a:r>
              <a:rPr lang="en-US" smtClean="0">
                <a:solidFill>
                  <a:schemeClr val="bg1"/>
                </a:solidFill>
              </a:rPr>
              <a:t> </a:t>
            </a:r>
            <a:r>
              <a:rPr lang="tt-RU" smtClean="0">
                <a:solidFill>
                  <a:schemeClr val="bg1"/>
                </a:solidFill>
                <a:latin typeface="Book Antiqua" pitchFamily="18" charset="0"/>
              </a:rPr>
              <a:t>әтием</a:t>
            </a:r>
            <a:r>
              <a:rPr lang="en-US" smtClean="0">
                <a:solidFill>
                  <a:schemeClr val="bg1"/>
                </a:solidFill>
              </a:rPr>
              <a:t>    </a:t>
            </a:r>
            <a:r>
              <a:rPr lang="en-US" smtClean="0">
                <a:solidFill>
                  <a:srgbClr val="FF0000"/>
                </a:solidFill>
              </a:rPr>
              <a:t>daddy</a:t>
            </a:r>
            <a:endParaRPr lang="tt-RU" smtClean="0"/>
          </a:p>
          <a:p>
            <a:pPr>
              <a:buFont typeface="Wingdings 2" pitchFamily="18" charset="2"/>
              <a:buNone/>
            </a:pPr>
            <a:endParaRPr lang="tt-RU" smtClean="0"/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143125" y="928688"/>
            <a:ext cx="1500188" cy="500062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 flipV="1">
            <a:off x="5000625" y="928688"/>
            <a:ext cx="1500188" cy="500062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 flipH="1" flipV="1">
            <a:off x="3571876" y="1928812"/>
            <a:ext cx="571500" cy="428625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2428875" y="1714500"/>
            <a:ext cx="1285875" cy="428625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4393407" y="1893093"/>
            <a:ext cx="571500" cy="500063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857750" y="1785938"/>
            <a:ext cx="1214438" cy="428625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857375" y="3786188"/>
            <a:ext cx="1643063" cy="428625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5400000" flipH="1" flipV="1">
            <a:off x="3464719" y="4679157"/>
            <a:ext cx="571500" cy="500062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V="1">
            <a:off x="2214563" y="4500563"/>
            <a:ext cx="1428750" cy="357187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flipV="1">
            <a:off x="4714875" y="3786188"/>
            <a:ext cx="1285875" cy="500062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16200000" flipH="1">
            <a:off x="4357688" y="4714875"/>
            <a:ext cx="500062" cy="357188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4714875" y="4500563"/>
            <a:ext cx="1500188" cy="428625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5"/>
            <a:ext cx="8229600" cy="61658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chemeClr val="bg1"/>
                </a:solidFill>
              </a:rPr>
              <a:t>     </a:t>
            </a:r>
            <a:r>
              <a:rPr lang="tt-RU" smtClean="0">
                <a:solidFill>
                  <a:schemeClr val="bg1"/>
                </a:solidFill>
                <a:latin typeface="Book Antiqua" pitchFamily="18" charset="0"/>
              </a:rPr>
              <a:t>әби</a:t>
            </a:r>
            <a:r>
              <a:rPr lang="en-US" smtClean="0">
                <a:solidFill>
                  <a:schemeClr val="bg1"/>
                </a:solidFill>
              </a:rPr>
              <a:t>                                             grandmother</a:t>
            </a:r>
            <a:endParaRPr lang="ru-RU" smtClean="0">
              <a:solidFill>
                <a:schemeClr val="bg1"/>
              </a:solidFill>
              <a:latin typeface="Book Antiqua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tt-RU" smtClean="0">
                <a:solidFill>
                  <a:schemeClr val="bg1"/>
                </a:solidFill>
                <a:latin typeface="Book Antiqua" pitchFamily="18" charset="0"/>
              </a:rPr>
              <a:t>                            </a:t>
            </a:r>
            <a:r>
              <a:rPr lang="en-US" smtClean="0">
                <a:solidFill>
                  <a:schemeClr val="bg1"/>
                </a:solidFill>
              </a:rPr>
              <a:t>   </a:t>
            </a:r>
            <a:r>
              <a:rPr lang="tt-RU" b="1" i="1" u="sng" smtClean="0">
                <a:solidFill>
                  <a:schemeClr val="bg1"/>
                </a:solidFill>
                <a:latin typeface="Book Antiqua" pitchFamily="18" charset="0"/>
              </a:rPr>
              <a:t>бабушка</a:t>
            </a:r>
            <a:endParaRPr lang="en-US" b="1" i="1" u="sng" smtClean="0">
              <a:solidFill>
                <a:schemeClr val="bg1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chemeClr val="bg1"/>
                </a:solidFill>
              </a:rPr>
              <a:t>    </a:t>
            </a:r>
            <a:r>
              <a:rPr lang="tt-RU" smtClean="0">
                <a:solidFill>
                  <a:schemeClr val="bg1"/>
                </a:solidFill>
                <a:latin typeface="Book Antiqua" pitchFamily="18" charset="0"/>
              </a:rPr>
              <a:t>дәү  әби </a:t>
            </a:r>
            <a:r>
              <a:rPr lang="en-US" smtClean="0">
                <a:solidFill>
                  <a:schemeClr val="bg1"/>
                </a:solidFill>
              </a:rPr>
              <a:t>                                      grandma</a:t>
            </a:r>
          </a:p>
          <a:p>
            <a:pPr>
              <a:buFont typeface="Wingdings 2" pitchFamily="18" charset="2"/>
              <a:buNone/>
            </a:pPr>
            <a:endParaRPr lang="en-US" smtClean="0">
              <a:solidFill>
                <a:schemeClr val="bg1"/>
              </a:solidFill>
            </a:endParaRPr>
          </a:p>
          <a:p>
            <a:pPr>
              <a:buFont typeface="Wingdings 2" pitchFamily="18" charset="2"/>
              <a:buNone/>
            </a:pPr>
            <a:endParaRPr lang="en-US" smtClean="0">
              <a:solidFill>
                <a:schemeClr val="bg1"/>
              </a:solidFill>
            </a:endParaRPr>
          </a:p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chemeClr val="bg1"/>
                </a:solidFill>
              </a:rPr>
              <a:t>    </a:t>
            </a:r>
            <a:r>
              <a:rPr lang="tt-RU" smtClean="0">
                <a:solidFill>
                  <a:schemeClr val="bg1"/>
                </a:solidFill>
                <a:latin typeface="Book Antiqua" pitchFamily="18" charset="0"/>
              </a:rPr>
              <a:t>бабай </a:t>
            </a:r>
            <a:r>
              <a:rPr lang="en-US" smtClean="0">
                <a:solidFill>
                  <a:schemeClr val="bg1"/>
                </a:solidFill>
              </a:rPr>
              <a:t>                                          grandfather</a:t>
            </a:r>
          </a:p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chemeClr val="bg1"/>
                </a:solidFill>
              </a:rPr>
              <a:t>                              </a:t>
            </a:r>
            <a:r>
              <a:rPr lang="en-US" b="1" i="1" u="sng" smtClean="0">
                <a:solidFill>
                  <a:schemeClr val="bg1"/>
                </a:solidFill>
              </a:rPr>
              <a:t> </a:t>
            </a:r>
            <a:r>
              <a:rPr lang="tt-RU" b="1" i="1" u="sng" smtClean="0">
                <a:solidFill>
                  <a:schemeClr val="bg1"/>
                </a:solidFill>
                <a:latin typeface="Book Antiqua" pitchFamily="18" charset="0"/>
              </a:rPr>
              <a:t>дедушка</a:t>
            </a:r>
            <a:endParaRPr lang="ru-RU" b="1" i="1" u="sng" smtClean="0">
              <a:solidFill>
                <a:schemeClr val="bg1"/>
              </a:solidFill>
              <a:latin typeface="Book Antiqua" pitchFamily="18" charset="0"/>
            </a:endParaRPr>
          </a:p>
          <a:p>
            <a:pPr>
              <a:buFont typeface="Wingdings 2" pitchFamily="18" charset="2"/>
              <a:buNone/>
            </a:pPr>
            <a:r>
              <a:rPr lang="en-US" smtClean="0">
                <a:solidFill>
                  <a:schemeClr val="bg1"/>
                </a:solidFill>
              </a:rPr>
              <a:t>   </a:t>
            </a:r>
            <a:r>
              <a:rPr lang="tt-RU" smtClean="0">
                <a:solidFill>
                  <a:schemeClr val="bg1"/>
                </a:solidFill>
                <a:latin typeface="Book Antiqua" pitchFamily="18" charset="0"/>
              </a:rPr>
              <a:t>дәү бабай </a:t>
            </a:r>
            <a:r>
              <a:rPr lang="en-US" smtClean="0">
                <a:solidFill>
                  <a:schemeClr val="bg1"/>
                </a:solidFill>
              </a:rPr>
              <a:t>                                     grandpa </a:t>
            </a:r>
            <a:endParaRPr lang="ru-RU" smtClean="0">
              <a:solidFill>
                <a:schemeClr val="bg1"/>
              </a:solidFill>
              <a:latin typeface="Book Antiqua" pitchFamily="18" charset="0"/>
            </a:endParaRPr>
          </a:p>
          <a:p>
            <a:pPr>
              <a:buFont typeface="Wingdings 2" pitchFamily="18" charset="2"/>
              <a:buNone/>
            </a:pPr>
            <a:endParaRPr lang="ru-RU" smtClean="0">
              <a:latin typeface="Book Antiqua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857375" y="1000125"/>
            <a:ext cx="1428750" cy="428625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0800000" flipV="1">
            <a:off x="4929188" y="1000125"/>
            <a:ext cx="714375" cy="357188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2500313" y="1643063"/>
            <a:ext cx="785812" cy="285750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000625" y="1714500"/>
            <a:ext cx="642938" cy="214313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214563" y="3571875"/>
            <a:ext cx="1071562" cy="285750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2786063" y="4286250"/>
            <a:ext cx="428625" cy="285750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5000625" y="3571875"/>
            <a:ext cx="714375" cy="285750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000625" y="4143375"/>
            <a:ext cx="857250" cy="357188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602297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endParaRPr lang="en-US" sz="3200" smtClean="0"/>
          </a:p>
          <a:p>
            <a:pPr algn="ctr">
              <a:buFont typeface="Wingdings 2" pitchFamily="18" charset="2"/>
              <a:buNone/>
            </a:pPr>
            <a:endParaRPr lang="en-US" sz="3200" smtClean="0"/>
          </a:p>
          <a:p>
            <a:pPr algn="ctr">
              <a:buFont typeface="Wingdings 2" pitchFamily="18" charset="2"/>
              <a:buNone/>
            </a:pPr>
            <a:endParaRPr lang="en-US" sz="3200" smtClean="0"/>
          </a:p>
          <a:p>
            <a:pPr algn="ctr">
              <a:buFont typeface="Wingdings 2" pitchFamily="18" charset="2"/>
              <a:buNone/>
            </a:pPr>
            <a:r>
              <a:rPr lang="tt-RU" sz="3200" smtClean="0">
                <a:solidFill>
                  <a:schemeClr val="bg1"/>
                </a:solidFill>
                <a:latin typeface="Book Antiqua" pitchFamily="18" charset="0"/>
              </a:rPr>
              <a:t>“Кил, өйрән, и туган, бер башка телне,</a:t>
            </a:r>
            <a:endParaRPr lang="ru-RU" sz="3200" smtClean="0">
              <a:solidFill>
                <a:schemeClr val="bg1"/>
              </a:solidFill>
              <a:latin typeface="Book Antiqua" pitchFamily="18" charset="0"/>
            </a:endParaRPr>
          </a:p>
          <a:p>
            <a:pPr algn="ctr">
              <a:buFont typeface="Wingdings 2" pitchFamily="18" charset="2"/>
              <a:buNone/>
            </a:pPr>
            <a:r>
              <a:rPr lang="tt-RU" sz="3200" smtClean="0">
                <a:solidFill>
                  <a:schemeClr val="bg1"/>
                </a:solidFill>
                <a:latin typeface="Book Antiqua" pitchFamily="18" charset="0"/>
              </a:rPr>
              <a:t>Бүтән телләр белү яхшы һөнәрдер.”</a:t>
            </a:r>
            <a:endParaRPr lang="ru-RU" sz="3200" smtClean="0">
              <a:solidFill>
                <a:schemeClr val="bg1"/>
              </a:solidFill>
              <a:latin typeface="Book Antiqua" pitchFamily="18" charset="0"/>
            </a:endParaRPr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>
              <a:buFont typeface="Wingdings 2" pitchFamily="18" charset="2"/>
              <a:buNone/>
            </a:pPr>
            <a:endParaRPr lang="en-US" smtClean="0"/>
          </a:p>
          <a:p>
            <a:pPr algn="r">
              <a:buFont typeface="Wingdings 2" pitchFamily="18" charset="2"/>
              <a:buNone/>
            </a:pPr>
            <a:r>
              <a:rPr lang="tt-RU" smtClean="0">
                <a:solidFill>
                  <a:schemeClr val="bg1"/>
                </a:solidFill>
              </a:rPr>
              <a:t>Дәрдәмәнд.</a:t>
            </a:r>
            <a:endParaRPr lang="ru-RU" smtClean="0">
              <a:solidFill>
                <a:schemeClr val="bg1"/>
              </a:solidFill>
            </a:endParaRPr>
          </a:p>
          <a:p>
            <a:endParaRPr lang="ru-RU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094412"/>
          </a:xfrm>
        </p:spPr>
        <p:txBody>
          <a:bodyPr/>
          <a:lstStyle/>
          <a:p>
            <a:endParaRPr lang="en-US" u="sng" smtClean="0"/>
          </a:p>
          <a:p>
            <a:endParaRPr lang="en-US" u="sng" smtClean="0"/>
          </a:p>
          <a:p>
            <a:pPr algn="ctr"/>
            <a:endParaRPr lang="en-US" sz="4000" u="sng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r>
              <a:rPr lang="tt-RU" sz="4000" u="sng" smtClean="0">
                <a:solidFill>
                  <a:schemeClr val="bg1"/>
                </a:solidFill>
                <a:latin typeface="Book Antiqua" pitchFamily="18" charset="0"/>
              </a:rPr>
              <a:t>“Иң татлы тел – туган тел,</a:t>
            </a:r>
            <a:endParaRPr lang="ru-RU" sz="4000" smtClean="0">
              <a:solidFill>
                <a:schemeClr val="bg1"/>
              </a:solidFill>
              <a:latin typeface="Book Antiqua" pitchFamily="18" charset="0"/>
            </a:endParaRPr>
          </a:p>
          <a:p>
            <a:pPr algn="ctr">
              <a:buFont typeface="Wingdings 2" pitchFamily="18" charset="2"/>
              <a:buNone/>
            </a:pPr>
            <a:r>
              <a:rPr lang="tt-RU" sz="4000" u="sng" smtClean="0">
                <a:solidFill>
                  <a:schemeClr val="bg1"/>
                </a:solidFill>
                <a:latin typeface="Book Antiqua" pitchFamily="18" charset="0"/>
              </a:rPr>
              <a:t>Анам сөйләп торган тел”</a:t>
            </a:r>
            <a:endParaRPr lang="en-US" sz="4000" u="sng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en-US" sz="4000" u="sng" smtClean="0">
              <a:solidFill>
                <a:schemeClr val="bg1"/>
              </a:solidFill>
            </a:endParaRPr>
          </a:p>
          <a:p>
            <a:pPr algn="ctr">
              <a:buFont typeface="Wingdings 2" pitchFamily="18" charset="2"/>
              <a:buNone/>
            </a:pPr>
            <a:endParaRPr lang="en-US" sz="4000" u="sng" smtClean="0">
              <a:solidFill>
                <a:schemeClr val="bg1"/>
              </a:solidFill>
            </a:endParaRPr>
          </a:p>
          <a:p>
            <a:pPr algn="r">
              <a:buFont typeface="Wingdings 2" pitchFamily="18" charset="2"/>
              <a:buNone/>
            </a:pPr>
            <a:r>
              <a:rPr lang="en-US" sz="3200" smtClean="0">
                <a:solidFill>
                  <a:schemeClr val="bg1"/>
                </a:solidFill>
              </a:rPr>
              <a:t>(</a:t>
            </a:r>
            <a:r>
              <a:rPr lang="ru-RU" sz="3200" smtClean="0">
                <a:solidFill>
                  <a:schemeClr val="bg1"/>
                </a:solidFill>
                <a:latin typeface="Book Antiqua" pitchFamily="18" charset="0"/>
              </a:rPr>
              <a:t>халык </a:t>
            </a:r>
            <a:r>
              <a:rPr lang="tt-RU" sz="3200" smtClean="0">
                <a:solidFill>
                  <a:schemeClr val="bg1"/>
                </a:solidFill>
                <a:latin typeface="Book Antiqua" pitchFamily="18" charset="0"/>
              </a:rPr>
              <a:t>әйтемнәре</a:t>
            </a:r>
            <a:r>
              <a:rPr lang="en-US" sz="3200" smtClean="0">
                <a:solidFill>
                  <a:schemeClr val="bg1"/>
                </a:solidFill>
              </a:rPr>
              <a:t>)</a:t>
            </a:r>
            <a:endParaRPr lang="ru-RU" sz="3200" smtClean="0">
              <a:solidFill>
                <a:schemeClr val="bg1"/>
              </a:solidFill>
              <a:latin typeface="Book Antiqua" pitchFamily="18" charset="0"/>
            </a:endParaRPr>
          </a:p>
          <a:p>
            <a:pPr algn="r">
              <a:buFont typeface="Wingdings 2" pitchFamily="18" charset="2"/>
              <a:buNone/>
            </a:pPr>
            <a:endParaRPr lang="ru-RU" sz="4000" smtClean="0">
              <a:solidFill>
                <a:schemeClr val="bg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168</TotalTime>
  <Words>157</Words>
  <Application>Microsoft Office PowerPoint</Application>
  <PresentationFormat>Экран (4:3)</PresentationFormat>
  <Paragraphs>78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Times New Roman</vt:lpstr>
      <vt:lpstr>Arial</vt:lpstr>
      <vt:lpstr>Wingdings 2</vt:lpstr>
      <vt:lpstr>Wingdings</vt:lpstr>
      <vt:lpstr>Wingdings 3</vt:lpstr>
      <vt:lpstr>Calibri</vt:lpstr>
      <vt:lpstr>Book Antiqua</vt:lpstr>
      <vt:lpstr>Апекс</vt:lpstr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family.</dc:title>
  <dc:creator>Римма</dc:creator>
  <cp:lastModifiedBy>1</cp:lastModifiedBy>
  <cp:revision>15</cp:revision>
  <dcterms:modified xsi:type="dcterms:W3CDTF">2012-10-30T12:33:27Z</dcterms:modified>
</cp:coreProperties>
</file>