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8" r:id="rId3"/>
    <p:sldId id="257" r:id="rId4"/>
    <p:sldId id="278" r:id="rId5"/>
    <p:sldId id="266" r:id="rId6"/>
    <p:sldId id="287" r:id="rId7"/>
    <p:sldId id="277" r:id="rId8"/>
    <p:sldId id="269" r:id="rId9"/>
    <p:sldId id="272" r:id="rId10"/>
    <p:sldId id="286" r:id="rId11"/>
    <p:sldId id="275" r:id="rId12"/>
    <p:sldId id="284" r:id="rId13"/>
    <p:sldId id="271" r:id="rId14"/>
    <p:sldId id="279" r:id="rId15"/>
    <p:sldId id="285" r:id="rId16"/>
    <p:sldId id="27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389"/>
    <a:srgbClr val="001132"/>
    <a:srgbClr val="00277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02" autoAdjust="0"/>
    <p:restoredTop sz="94660"/>
  </p:normalViewPr>
  <p:slideViewPr>
    <p:cSldViewPr>
      <p:cViewPr varScale="1">
        <p:scale>
          <a:sx n="73" d="100"/>
          <a:sy n="73" d="100"/>
        </p:scale>
        <p:origin x="-3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Presentations\ЛЕрмонтов\Безимени-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926" y="3786190"/>
            <a:ext cx="6072198" cy="1184273"/>
          </a:xfrm>
        </p:spPr>
        <p:txBody>
          <a:bodyPr/>
          <a:lstStyle>
            <a:lvl1pPr algn="r">
              <a:defRPr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5000636"/>
            <a:ext cx="4643438" cy="857256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  <a:latin typeface="Monotype Corsiva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66BCF1C-9BC6-4F91-96BE-DA05B9DE1176}" type="datetimeFigureOut">
              <a:rPr lang="ru-RU"/>
              <a:pPr>
                <a:defRPr/>
              </a:pPr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68BED32-01AC-44A6-BFED-1C6F61286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resentations\ЛЕрмонтов\Безимени-2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143000"/>
            <a:ext cx="8229600" cy="498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Bookman Old Style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ookman Old Style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Bookman Old Style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Bookman Old Style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Bookman Old Style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Bookman Old Style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Bookman Old Style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kartiny.ucoz.ru/photo/animacii/nasekomye/strekoza_skachat_besplatno/565-0-19851-" TargetMode="External"/><Relationship Id="rId2" Type="http://schemas.openxmlformats.org/officeDocument/2006/relationships/hyperlink" Target="http://animashky.ucoz.ru/photo/avatary/66/7-0-287-&#1084;&#1072;&#1083;&#1077;&#1085;&#1100;&#1082;&#1080;&#1081;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ool-pictures.su/photo/animacija/dozhd/derevja_pod_dozhdem/99-0-10808-" TargetMode="External"/><Relationship Id="rId5" Type="http://schemas.openxmlformats.org/officeDocument/2006/relationships/hyperlink" Target="http://miranimashek.com/photo/418-0-22043-&#1079;&#1080;&#1084;&#1072;" TargetMode="External"/><Relationship Id="rId4" Type="http://schemas.openxmlformats.org/officeDocument/2006/relationships/hyperlink" Target="http://mobiliv.ru/photo/180-0-12077-&#1083;&#1077;&#1090;&#1072;&#1102;&#1097;&#1080;&#1077;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27352\&#1048;.&#1040;.&#1050;&#1088;&#1099;&#1083;&#1086;&#1074;%20%20&#1057;&#1090;&#1088;&#1077;&#1082;&#1086;&#1079;&#1072;%20&#1080;%20&#1052;&#1091;&#1088;&#1072;&#1074;&#1077;&#1081;\&#1057;&#1090;&#1088;&#1077;&#1082;&#1086;&#1079;&#1072;%20&#1080;%20&#1084;&#1091;&#1088;&#1072;&#1074;&#1077;&#1081;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jpeg"/><Relationship Id="rId7" Type="http://schemas.openxmlformats.org/officeDocument/2006/relationships/image" Target="../media/image19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2928938" y="3356992"/>
            <a:ext cx="6072187" cy="1613471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И.А. Крылов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Басня «Стрекоза и Муравей»</a:t>
            </a: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8" y="5301208"/>
            <a:ext cx="4643437" cy="108012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Microsoft JhengHei" pitchFamily="34" charset="-120"/>
              </a:rPr>
              <a:t>Работу</a:t>
            </a:r>
            <a:r>
              <a:rPr lang="ru-RU" sz="2000" dirty="0" smtClean="0">
                <a:ea typeface="Microsoft JhengHei" pitchFamily="34" charset="-120"/>
              </a:rPr>
              <a:t> выполнила учитель ГБОУ СОШ №484 Петрова  Алла Алексеевна</a:t>
            </a:r>
          </a:p>
          <a:p>
            <a:r>
              <a:rPr lang="ru-RU" sz="2000" dirty="0" smtClean="0">
                <a:solidFill>
                  <a:schemeClr val="bg1"/>
                </a:solidFill>
                <a:ea typeface="Microsoft JhengHei" pitchFamily="34" charset="-120"/>
              </a:rPr>
              <a:t>г.Санкт-Петербург</a:t>
            </a:r>
          </a:p>
        </p:txBody>
      </p:sp>
      <p:pic>
        <p:nvPicPr>
          <p:cNvPr id="17410" name="Picture 2" descr="http://forum.metroland.ru/uploads/post-502-12106964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2276475" cy="2533651"/>
          </a:xfrm>
          <a:prstGeom prst="ellipse">
            <a:avLst/>
          </a:prstGeom>
          <a:noFill/>
        </p:spPr>
      </p:pic>
      <p:pic>
        <p:nvPicPr>
          <p:cNvPr id="1026" name="Picture 2" descr="C:\Users\Алла Алексеевна\Documents\стрекоз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204864"/>
            <a:ext cx="1512168" cy="1512168"/>
          </a:xfrm>
          <a:prstGeom prst="rect">
            <a:avLst/>
          </a:prstGeom>
          <a:noFill/>
        </p:spPr>
      </p:pic>
      <p:pic>
        <p:nvPicPr>
          <p:cNvPr id="12290" name="Picture 2" descr="&amp;acy;&amp;vcy;&amp;acy;&amp;tcy;&amp;acy;&amp;rcy;&amp;kcy;&amp;acy; &amp;mcy;&amp;ucy;&amp;rcy;&amp;acy;&amp;vcy;&amp;softcy;&amp;yacy;"/>
          <p:cNvPicPr>
            <a:picLocks noChangeAspect="1" noChangeArrowheads="1" noCrop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4293096"/>
            <a:ext cx="962025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4644008" cy="692696"/>
          </a:xfrm>
        </p:spPr>
        <p:txBody>
          <a:bodyPr/>
          <a:lstStyle/>
          <a:p>
            <a:r>
              <a:rPr lang="ru-RU" sz="2800" dirty="0" smtClean="0"/>
              <a:t>Помертвело чисто поле -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ла Алексеевна\Documents\5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3"/>
            <a:ext cx="8280920" cy="46085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39552" y="260648"/>
            <a:ext cx="8892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                                             на полях пусто, не поют птицы, насекомые попрятались. 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4464496" cy="548680"/>
          </a:xfrm>
        </p:spPr>
        <p:txBody>
          <a:bodyPr/>
          <a:lstStyle/>
          <a:p>
            <a:r>
              <a:rPr lang="ru-RU" sz="2800" dirty="0" smtClean="0"/>
              <a:t>Злой тоской удручена 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1124744"/>
            <a:ext cx="4608512" cy="79208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400" dirty="0" smtClean="0"/>
              <a:t>Вешние дни -весенние дни, когда журчат ручьи.</a:t>
            </a:r>
          </a:p>
          <a:p>
            <a:pPr>
              <a:buNone/>
            </a:pPr>
            <a:r>
              <a:rPr lang="ru-RU" sz="2400" dirty="0" smtClean="0"/>
              <a:t>    </a:t>
            </a:r>
          </a:p>
          <a:p>
            <a:pPr>
              <a:buNone/>
            </a:pPr>
            <a:endParaRPr lang="ru-RU" sz="3600" dirty="0" smtClean="0"/>
          </a:p>
        </p:txBody>
      </p:sp>
      <p:pic>
        <p:nvPicPr>
          <p:cNvPr id="1028" name="Picture 4" descr="https://encrypted-tbn3.google.com/images?q=tbn:ANd9GcRK1YlXFF7zDiZGWcXKVgimB3az1xrObkbkeTH1NkVatDHY_DCo7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3528" y="692696"/>
            <a:ext cx="3600400" cy="3816424"/>
          </a:xfrm>
          <a:prstGeom prst="cloudCallout">
            <a:avLst/>
          </a:prstGeom>
          <a:noFill/>
        </p:spPr>
      </p:pic>
      <p:pic>
        <p:nvPicPr>
          <p:cNvPr id="1032" name="Picture 8" descr="C:\Users\Алла Алексеевна\Documents\80736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276872"/>
            <a:ext cx="2808312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644008" y="0"/>
            <a:ext cx="38539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расстроена, обижена.</a:t>
            </a:r>
            <a:endParaRPr lang="ru-RU" sz="2800" dirty="0">
              <a:solidFill>
                <a:schemeClr val="bg1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4788024" y="1052736"/>
            <a:ext cx="4355976" cy="1008112"/>
            <a:chOff x="4788024" y="1052736"/>
            <a:chExt cx="4355976" cy="1008112"/>
          </a:xfrm>
          <a:solidFill>
            <a:srgbClr val="002774"/>
          </a:solidFill>
        </p:grpSpPr>
        <p:sp>
          <p:nvSpPr>
            <p:cNvPr id="8" name="Прямоугольник 7"/>
            <p:cNvSpPr/>
            <p:nvPr/>
          </p:nvSpPr>
          <p:spPr>
            <a:xfrm flipV="1">
              <a:off x="6444208" y="1052736"/>
              <a:ext cx="2699792" cy="5760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788024" y="1628800"/>
              <a:ext cx="4355976" cy="4320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395536" y="5301208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Кум, (кумушка)- в те времена так обращались  к знакомому мужчине (женщине)</a:t>
            </a:r>
            <a:endParaRPr lang="ru-RU" sz="2400" dirty="0">
              <a:solidFill>
                <a:schemeClr val="bg1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95536" y="5229196"/>
            <a:ext cx="6696744" cy="1080126"/>
            <a:chOff x="4788024" y="1052730"/>
            <a:chExt cx="4355977" cy="1008118"/>
          </a:xfrm>
          <a:solidFill>
            <a:srgbClr val="001132"/>
          </a:solidFill>
        </p:grpSpPr>
        <p:sp>
          <p:nvSpPr>
            <p:cNvPr id="13" name="Прямоугольник 12"/>
            <p:cNvSpPr/>
            <p:nvPr/>
          </p:nvSpPr>
          <p:spPr>
            <a:xfrm flipV="1">
              <a:off x="6286855" y="1052730"/>
              <a:ext cx="2857146" cy="5760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788024" y="1628800"/>
              <a:ext cx="4355976" cy="4320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Дайте характеристику персонажам басни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32859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</a:t>
            </a:r>
            <a:r>
              <a:rPr lang="ru-RU" dirty="0" err="1" smtClean="0"/>
              <a:t>легкомысленн</a:t>
            </a:r>
            <a:r>
              <a:rPr lang="ru-RU" dirty="0" smtClean="0"/>
              <a:t>…</a:t>
            </a:r>
          </a:p>
          <a:p>
            <a:pPr>
              <a:buNone/>
            </a:pPr>
            <a:r>
              <a:rPr lang="ru-RU" dirty="0" smtClean="0"/>
              <a:t>Муравей          справедлив…</a:t>
            </a:r>
          </a:p>
          <a:p>
            <a:pPr>
              <a:buNone/>
            </a:pPr>
            <a:r>
              <a:rPr lang="ru-RU" dirty="0" smtClean="0"/>
              <a:t>                        </a:t>
            </a:r>
            <a:r>
              <a:rPr lang="ru-RU" dirty="0" err="1" smtClean="0"/>
              <a:t>предусмотрительн</a:t>
            </a:r>
            <a:r>
              <a:rPr lang="ru-RU" dirty="0" smtClean="0"/>
              <a:t>…</a:t>
            </a:r>
          </a:p>
          <a:p>
            <a:pPr>
              <a:buNone/>
            </a:pPr>
            <a:r>
              <a:rPr lang="ru-RU" dirty="0" smtClean="0"/>
              <a:t>                        </a:t>
            </a:r>
            <a:r>
              <a:rPr lang="ru-RU" dirty="0" err="1" smtClean="0"/>
              <a:t>беззаботн</a:t>
            </a:r>
            <a:r>
              <a:rPr lang="ru-RU" dirty="0" smtClean="0"/>
              <a:t>…</a:t>
            </a:r>
          </a:p>
          <a:p>
            <a:pPr>
              <a:buNone/>
            </a:pPr>
            <a:r>
              <a:rPr lang="ru-RU" dirty="0" smtClean="0"/>
              <a:t>                        трудолюбив…</a:t>
            </a:r>
          </a:p>
          <a:p>
            <a:pPr>
              <a:buNone/>
            </a:pPr>
            <a:r>
              <a:rPr lang="ru-RU" dirty="0" smtClean="0"/>
              <a:t>                        </a:t>
            </a:r>
            <a:r>
              <a:rPr lang="ru-RU" dirty="0" err="1" smtClean="0"/>
              <a:t>несерьезн</a:t>
            </a:r>
            <a:r>
              <a:rPr lang="ru-RU" dirty="0" smtClean="0"/>
              <a:t>…</a:t>
            </a:r>
          </a:p>
          <a:p>
            <a:pPr>
              <a:buNone/>
            </a:pPr>
            <a:r>
              <a:rPr lang="ru-RU" dirty="0" smtClean="0"/>
              <a:t>Стрекоза         правдив…</a:t>
            </a:r>
          </a:p>
          <a:p>
            <a:pPr>
              <a:buNone/>
            </a:pPr>
            <a:r>
              <a:rPr lang="ru-RU" dirty="0" smtClean="0"/>
              <a:t>                        </a:t>
            </a:r>
            <a:r>
              <a:rPr lang="ru-RU" dirty="0" err="1" smtClean="0"/>
              <a:t>беспечн</a:t>
            </a:r>
            <a:r>
              <a:rPr lang="ru-RU" dirty="0" smtClean="0"/>
              <a:t>…</a:t>
            </a:r>
          </a:p>
          <a:p>
            <a:pPr>
              <a:buNone/>
            </a:pPr>
            <a:r>
              <a:rPr lang="ru-RU" dirty="0" smtClean="0"/>
              <a:t>                        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699792" y="2060848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699792" y="2060848"/>
            <a:ext cx="1224136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699792" y="2060848"/>
            <a:ext cx="1296144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699792" y="2060848"/>
            <a:ext cx="1224136" cy="28803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699792" y="1412776"/>
            <a:ext cx="1152128" cy="33843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699792" y="4437112"/>
            <a:ext cx="115212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699792" y="4797152"/>
            <a:ext cx="1224136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699792" y="3212976"/>
            <a:ext cx="1224136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7-конечная звезда 57"/>
          <p:cNvSpPr/>
          <p:nvPr/>
        </p:nvSpPr>
        <p:spPr>
          <a:xfrm>
            <a:off x="1979712" y="5661248"/>
            <a:ext cx="864096" cy="576064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32-конечная звезда 56"/>
          <p:cNvSpPr/>
          <p:nvPr/>
        </p:nvSpPr>
        <p:spPr>
          <a:xfrm>
            <a:off x="683568" y="4653136"/>
            <a:ext cx="648072" cy="792088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5-конечная звезда 55"/>
          <p:cNvSpPr/>
          <p:nvPr/>
        </p:nvSpPr>
        <p:spPr>
          <a:xfrm>
            <a:off x="1763688" y="4581128"/>
            <a:ext cx="720080" cy="7200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6-конечная звезда 54"/>
          <p:cNvSpPr/>
          <p:nvPr/>
        </p:nvSpPr>
        <p:spPr>
          <a:xfrm>
            <a:off x="6084168" y="2420888"/>
            <a:ext cx="504056" cy="648072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ятно 1 52"/>
          <p:cNvSpPr/>
          <p:nvPr/>
        </p:nvSpPr>
        <p:spPr>
          <a:xfrm>
            <a:off x="3419872" y="4653136"/>
            <a:ext cx="792088" cy="72008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2" name="6-конечная звезда 51"/>
          <p:cNvSpPr/>
          <p:nvPr/>
        </p:nvSpPr>
        <p:spPr>
          <a:xfrm>
            <a:off x="5076056" y="5373216"/>
            <a:ext cx="720080" cy="72008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6-конечная звезда 50"/>
          <p:cNvSpPr/>
          <p:nvPr/>
        </p:nvSpPr>
        <p:spPr>
          <a:xfrm>
            <a:off x="1547664" y="3140968"/>
            <a:ext cx="648072" cy="648072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3212976"/>
            <a:ext cx="33044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0" name="Пятно 2 49"/>
          <p:cNvSpPr/>
          <p:nvPr/>
        </p:nvSpPr>
        <p:spPr>
          <a:xfrm>
            <a:off x="4211960" y="3068960"/>
            <a:ext cx="936104" cy="864096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ятно 1 48"/>
          <p:cNvSpPr/>
          <p:nvPr/>
        </p:nvSpPr>
        <p:spPr>
          <a:xfrm>
            <a:off x="611560" y="2348880"/>
            <a:ext cx="864096" cy="86409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24-конечная звезда 47"/>
          <p:cNvSpPr/>
          <p:nvPr/>
        </p:nvSpPr>
        <p:spPr>
          <a:xfrm>
            <a:off x="1331640" y="1628800"/>
            <a:ext cx="1152128" cy="720080"/>
          </a:xfrm>
          <a:prstGeom prst="star2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6-конечная звезда 46"/>
          <p:cNvSpPr/>
          <p:nvPr/>
        </p:nvSpPr>
        <p:spPr>
          <a:xfrm>
            <a:off x="2771800" y="1556792"/>
            <a:ext cx="936104" cy="72008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ятно 2 45"/>
          <p:cNvSpPr/>
          <p:nvPr/>
        </p:nvSpPr>
        <p:spPr>
          <a:xfrm>
            <a:off x="3923928" y="1268760"/>
            <a:ext cx="1296144" cy="100811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8-конечная звезда 44"/>
          <p:cNvSpPr/>
          <p:nvPr/>
        </p:nvSpPr>
        <p:spPr>
          <a:xfrm>
            <a:off x="5940152" y="1628800"/>
            <a:ext cx="1008112" cy="792088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ятно 1 42"/>
          <p:cNvSpPr/>
          <p:nvPr/>
        </p:nvSpPr>
        <p:spPr>
          <a:xfrm>
            <a:off x="7668344" y="1844824"/>
            <a:ext cx="1296144" cy="1152128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24-конечная звезда 38"/>
          <p:cNvSpPr/>
          <p:nvPr/>
        </p:nvSpPr>
        <p:spPr>
          <a:xfrm>
            <a:off x="7884368" y="2996952"/>
            <a:ext cx="1259632" cy="936104"/>
          </a:xfrm>
          <a:prstGeom prst="star2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Monotype Corsiva" pitchFamily="66" charset="0"/>
                <a:ea typeface="Microsoft JhengHei" pitchFamily="34" charset="-120"/>
              </a:rPr>
              <a:t> </a:t>
            </a:r>
            <a:r>
              <a:rPr lang="ru-RU" sz="3200" b="1" dirty="0" smtClean="0">
                <a:latin typeface="Microsoft YaHei" pitchFamily="34" charset="-122"/>
                <a:ea typeface="Microsoft YaHei" pitchFamily="34" charset="-122"/>
              </a:rPr>
              <a:t>Какая пословица лучше всего выражает законченную мысль басни?</a:t>
            </a:r>
            <a:r>
              <a:rPr lang="ru-RU" sz="4800" b="1" dirty="0" smtClean="0">
                <a:latin typeface="Microsoft YaHei" pitchFamily="34" charset="-122"/>
                <a:ea typeface="Microsoft YaHei" pitchFamily="34" charset="-122"/>
              </a:rPr>
              <a:t> </a:t>
            </a:r>
            <a:endParaRPr lang="ru-RU" sz="4800" b="1" dirty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72400" y="3212976"/>
            <a:ext cx="792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1628800"/>
            <a:ext cx="31053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3968" y="3284984"/>
            <a:ext cx="4268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1556792"/>
            <a:ext cx="11521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тишь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47865" y="4690304"/>
            <a:ext cx="936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68144" y="2420888"/>
            <a:ext cx="936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35697" y="4721662"/>
            <a:ext cx="576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84168" y="1700808"/>
            <a:ext cx="720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5460326"/>
            <a:ext cx="864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51720" y="5670536"/>
            <a:ext cx="792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43808" y="1484784"/>
            <a:ext cx="7200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596336" y="2060848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жишь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3568" y="2492896"/>
            <a:ext cx="64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1561" y="4721662"/>
            <a:ext cx="792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0" name="10-конечная звезда 39"/>
          <p:cNvSpPr/>
          <p:nvPr/>
        </p:nvSpPr>
        <p:spPr>
          <a:xfrm>
            <a:off x="3203848" y="1916832"/>
            <a:ext cx="45719" cy="45719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 стрелкой 41"/>
          <p:cNvCxnSpPr/>
          <p:nvPr/>
        </p:nvCxnSpPr>
        <p:spPr>
          <a:xfrm flipH="1" flipV="1">
            <a:off x="3347864" y="1916832"/>
            <a:ext cx="3888432" cy="12601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3347864" y="1916832"/>
            <a:ext cx="1224136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flipH="1" flipV="1">
            <a:off x="2195736" y="2348880"/>
            <a:ext cx="216024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V="1">
            <a:off x="2195736" y="1916832"/>
            <a:ext cx="1944216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H="1">
            <a:off x="2051720" y="2132856"/>
            <a:ext cx="1944216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2123728" y="3429000"/>
            <a:ext cx="144016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 flipH="1">
            <a:off x="2267744" y="4797152"/>
            <a:ext cx="1368152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 flipV="1">
            <a:off x="2339752" y="2276872"/>
            <a:ext cx="3600400" cy="2664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 flipH="1">
            <a:off x="5436096" y="2348880"/>
            <a:ext cx="504056" cy="2808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 flipH="1" flipV="1">
            <a:off x="1619672" y="2852936"/>
            <a:ext cx="3816424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>
            <a:off x="1619672" y="2852936"/>
            <a:ext cx="792088" cy="2664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>
            <a:endCxn id="24" idx="3"/>
          </p:cNvCxnSpPr>
          <p:nvPr/>
        </p:nvCxnSpPr>
        <p:spPr>
          <a:xfrm flipH="1" flipV="1">
            <a:off x="1403649" y="4983272"/>
            <a:ext cx="1008111" cy="6059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4" name="Прямая со стрелкой 103"/>
          <p:cNvCxnSpPr>
            <a:stCxn id="24" idx="3"/>
          </p:cNvCxnSpPr>
          <p:nvPr/>
        </p:nvCxnSpPr>
        <p:spPr>
          <a:xfrm flipV="1">
            <a:off x="1403649" y="2636912"/>
            <a:ext cx="6336703" cy="23463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0-конечная звезда 15"/>
          <p:cNvSpPr/>
          <p:nvPr/>
        </p:nvSpPr>
        <p:spPr>
          <a:xfrm>
            <a:off x="6300192" y="5805264"/>
            <a:ext cx="720080" cy="792088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6-конечная звезда 14"/>
          <p:cNvSpPr/>
          <p:nvPr/>
        </p:nvSpPr>
        <p:spPr>
          <a:xfrm>
            <a:off x="2555776" y="4581128"/>
            <a:ext cx="792088" cy="79208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6-конечная звезда 13"/>
          <p:cNvSpPr/>
          <p:nvPr/>
        </p:nvSpPr>
        <p:spPr>
          <a:xfrm>
            <a:off x="6156176" y="1700808"/>
            <a:ext cx="1656184" cy="79208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5940152" y="3573016"/>
            <a:ext cx="936104" cy="57606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6-конечная звезда 11"/>
          <p:cNvSpPr/>
          <p:nvPr/>
        </p:nvSpPr>
        <p:spPr>
          <a:xfrm>
            <a:off x="827584" y="1124744"/>
            <a:ext cx="936104" cy="72008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5220072" y="1196752"/>
            <a:ext cx="936104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6-конечная звезда 9"/>
          <p:cNvSpPr/>
          <p:nvPr/>
        </p:nvSpPr>
        <p:spPr>
          <a:xfrm>
            <a:off x="7452320" y="4581128"/>
            <a:ext cx="864096" cy="79208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ятно 1 8"/>
          <p:cNvSpPr/>
          <p:nvPr/>
        </p:nvSpPr>
        <p:spPr>
          <a:xfrm>
            <a:off x="3851920" y="4509120"/>
            <a:ext cx="1584176" cy="93610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32-конечная звезда 7"/>
          <p:cNvSpPr/>
          <p:nvPr/>
        </p:nvSpPr>
        <p:spPr>
          <a:xfrm>
            <a:off x="1043608" y="4077072"/>
            <a:ext cx="1008112" cy="648072"/>
          </a:xfrm>
          <a:prstGeom prst="star3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6-конечная звезда 6"/>
          <p:cNvSpPr/>
          <p:nvPr/>
        </p:nvSpPr>
        <p:spPr>
          <a:xfrm>
            <a:off x="3347864" y="2780928"/>
            <a:ext cx="864096" cy="936104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10-конечная звезда 5"/>
          <p:cNvSpPr/>
          <p:nvPr/>
        </p:nvSpPr>
        <p:spPr>
          <a:xfrm>
            <a:off x="1979712" y="1196752"/>
            <a:ext cx="1080120" cy="432048"/>
          </a:xfrm>
          <a:prstGeom prst="star10">
            <a:avLst>
              <a:gd name="adj" fmla="val 50000"/>
              <a:gd name="hf" fmla="val 1051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ьная выноска 4"/>
          <p:cNvSpPr/>
          <p:nvPr/>
        </p:nvSpPr>
        <p:spPr>
          <a:xfrm>
            <a:off x="3347864" y="1124744"/>
            <a:ext cx="720080" cy="72008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10-конечная звезда 3"/>
          <p:cNvSpPr/>
          <p:nvPr/>
        </p:nvSpPr>
        <p:spPr>
          <a:xfrm>
            <a:off x="467544" y="2204864"/>
            <a:ext cx="1008112" cy="864096"/>
          </a:xfrm>
          <a:prstGeom prst="star10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err="1" smtClean="0"/>
              <a:t>Ле</a:t>
            </a:r>
            <a:r>
              <a:rPr lang="ru-RU" dirty="0" smtClean="0"/>
              <a:t>     про    </a:t>
            </a:r>
            <a:r>
              <a:rPr lang="ru-RU" dirty="0" err="1" smtClean="0"/>
              <a:t>зи</a:t>
            </a:r>
            <a:r>
              <a:rPr lang="ru-RU" dirty="0" smtClean="0"/>
              <a:t>             с</a:t>
            </a:r>
          </a:p>
          <a:p>
            <a:pPr>
              <a:buNone/>
            </a:pPr>
            <a:r>
              <a:rPr lang="ru-RU" dirty="0" smtClean="0"/>
              <a:t>                                             </a:t>
            </a:r>
            <a:r>
              <a:rPr lang="ru-RU" dirty="0" err="1" smtClean="0"/>
              <a:t>жишь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мой</a:t>
            </a:r>
          </a:p>
          <a:p>
            <a:pPr>
              <a:buNone/>
            </a:pPr>
            <a:r>
              <a:rPr lang="ru-RU" dirty="0" smtClean="0"/>
              <a:t>                       по</a:t>
            </a:r>
          </a:p>
          <a:p>
            <a:pPr>
              <a:buNone/>
            </a:pPr>
            <a:r>
              <a:rPr lang="ru-RU" dirty="0" smtClean="0"/>
              <a:t>                                           су</a:t>
            </a:r>
          </a:p>
          <a:p>
            <a:pPr>
              <a:buNone/>
            </a:pPr>
            <a:r>
              <a:rPr lang="ru-RU" dirty="0" smtClean="0"/>
              <a:t>     мой</a:t>
            </a:r>
          </a:p>
          <a:p>
            <a:pPr>
              <a:buNone/>
            </a:pPr>
            <a:r>
              <a:rPr lang="ru-RU" dirty="0" smtClean="0"/>
              <a:t>                 то      </a:t>
            </a:r>
            <a:r>
              <a:rPr lang="ru-RU" dirty="0" err="1" smtClean="0"/>
              <a:t>жишь</a:t>
            </a:r>
            <a:r>
              <a:rPr lang="ru-RU" dirty="0" smtClean="0"/>
              <a:t>                   </a:t>
            </a:r>
            <a:r>
              <a:rPr lang="ru-RU" dirty="0" err="1" smtClean="0"/>
              <a:t>бе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          </a:t>
            </a:r>
            <a:r>
              <a:rPr lang="ru-RU" dirty="0" err="1" smtClean="0"/>
              <a:t>ле</a:t>
            </a:r>
            <a:endParaRPr lang="ru-RU" dirty="0" smtClean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619672" y="1628800"/>
            <a:ext cx="1152128" cy="30243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771800" y="1628800"/>
            <a:ext cx="144016" cy="30243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915816" y="1628800"/>
            <a:ext cx="3960440" cy="41764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6876256" y="2564904"/>
            <a:ext cx="72008" cy="32403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 flipV="1">
            <a:off x="3995936" y="1844824"/>
            <a:ext cx="2952328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1547664" y="1844824"/>
            <a:ext cx="2448272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1547664" y="1772816"/>
            <a:ext cx="4248472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5868144" y="1772816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5868144" y="1772816"/>
            <a:ext cx="43204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1979712" y="4077072"/>
            <a:ext cx="5400600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H="1">
            <a:off x="5436096" y="4797152"/>
            <a:ext cx="1944216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V="1">
            <a:off x="1979712" y="3717032"/>
            <a:ext cx="180020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3779912" y="3645024"/>
            <a:ext cx="3384376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1835696" y="3789040"/>
            <a:ext cx="424847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Алла Алексеевна\Documents\памятник Крылову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412777"/>
            <a:ext cx="2808312" cy="2448271"/>
          </a:xfrm>
          <a:prstGeom prst="ellipse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23529" y="4317418"/>
            <a:ext cx="30963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12 мая 1855 состоялось открытие в торжественной обстановке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1556792"/>
            <a:ext cx="51845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 время работы над памятником Крылову в доме скульптора  </a:t>
            </a:r>
            <a:r>
              <a:rPr lang="ru-RU" dirty="0" err="1" smtClean="0">
                <a:solidFill>
                  <a:schemeClr val="bg1"/>
                </a:solidFill>
              </a:rPr>
              <a:t>Клодта</a:t>
            </a:r>
            <a:r>
              <a:rPr lang="ru-RU" dirty="0" smtClean="0">
                <a:solidFill>
                  <a:schemeClr val="bg1"/>
                </a:solidFill>
              </a:rPr>
              <a:t> разместился целый зверинец: </a:t>
            </a:r>
            <a:r>
              <a:rPr lang="ru-RU" dirty="0" err="1" smtClean="0">
                <a:solidFill>
                  <a:schemeClr val="bg1"/>
                </a:solidFill>
              </a:rPr>
              <a:t>осёл</a:t>
            </a:r>
            <a:r>
              <a:rPr lang="ru-RU" dirty="0" smtClean="0">
                <a:solidFill>
                  <a:schemeClr val="bg1"/>
                </a:solidFill>
              </a:rPr>
              <a:t>, кот, собаки, волк, обезьяны, овца с ягнятами, лиса, журавль, лягушка и многие другие.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83222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Памятник Крылову в Летнем саду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1" name="Picture 7" descr="https://encrypted-tbn0.google.com/images?q=tbn:ANd9GcRigDe3POItM1Giz7PEd_V-ahKaZaxrvbbKJQlzwJXymXGBWlf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068960"/>
            <a:ext cx="4968552" cy="3456384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  <p:bldP spid="1028" grpId="1"/>
      <p:bldP spid="6" grpId="0"/>
      <p:bldP spid="10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Шаблоны </a:t>
            </a:r>
            <a:r>
              <a:rPr lang="ru-RU" dirty="0" err="1" smtClean="0">
                <a:solidFill>
                  <a:schemeClr val="bg1"/>
                </a:solidFill>
              </a:rPr>
              <a:t>PowerPoint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презентации по культуре и искусству</a:t>
            </a:r>
          </a:p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http://freeppt.ru/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564904"/>
            <a:ext cx="76328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chemeClr val="bg1"/>
                </a:solidFill>
                <a:hlinkClick r:id="rId2"/>
              </a:rPr>
              <a:t>http://animashky.ucoz.ru/photo/avatary/66/7-0-287-</a:t>
            </a:r>
            <a:r>
              <a:rPr lang="ru-RU" dirty="0" smtClean="0">
                <a:solidFill>
                  <a:schemeClr val="bg1"/>
                </a:solidFill>
              </a:rPr>
              <a:t> муравей</a:t>
            </a:r>
          </a:p>
          <a:p>
            <a:r>
              <a:rPr lang="ru-RU" u="sng" dirty="0" smtClean="0">
                <a:solidFill>
                  <a:schemeClr val="bg1"/>
                </a:solidFill>
                <a:hlinkClick r:id="rId3"/>
              </a:rPr>
              <a:t>http://kartiny.ucoz.ru/photo/animacii/nasekomye/strekoza_skachat_besplatno/565-0-19851-</a:t>
            </a:r>
            <a:r>
              <a:rPr lang="ru-RU" dirty="0" smtClean="0">
                <a:solidFill>
                  <a:schemeClr val="bg1"/>
                </a:solidFill>
              </a:rPr>
              <a:t> стрекоза</a:t>
            </a:r>
          </a:p>
          <a:p>
            <a:r>
              <a:rPr lang="ru-RU" u="sng" dirty="0" smtClean="0">
                <a:solidFill>
                  <a:schemeClr val="bg1"/>
                </a:solidFill>
                <a:hlinkClick r:id="rId4"/>
              </a:rPr>
              <a:t>http://mobiliv.ru/photo/180-0-12077-летающие</a:t>
            </a:r>
            <a:r>
              <a:rPr lang="ru-RU" dirty="0" smtClean="0">
                <a:solidFill>
                  <a:schemeClr val="bg1"/>
                </a:solidFill>
              </a:rPr>
              <a:t> стрекозы и цветы</a:t>
            </a:r>
          </a:p>
          <a:p>
            <a:r>
              <a:rPr lang="ru-RU" u="sng" dirty="0" smtClean="0">
                <a:solidFill>
                  <a:schemeClr val="bg1"/>
                </a:solidFill>
                <a:hlinkClick r:id="rId5"/>
              </a:rPr>
              <a:t>http</a:t>
            </a:r>
            <a:r>
              <a:rPr lang="ru-RU" u="sng" smtClean="0">
                <a:solidFill>
                  <a:schemeClr val="bg1"/>
                </a:solidFill>
                <a:hlinkClick r:id="rId5"/>
              </a:rPr>
              <a:t>://miranimashek.com/photo/418-0-22043-зима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u="sng" dirty="0" smtClean="0">
                <a:solidFill>
                  <a:schemeClr val="bg1"/>
                </a:solidFill>
                <a:hlinkClick r:id="rId6"/>
              </a:rPr>
              <a:t>http://cool-pictures.su/photo/animacija/dozhd/derevja_pod_dozhdem/99-0-10808-</a:t>
            </a:r>
            <a:r>
              <a:rPr lang="ru-RU" dirty="0" smtClean="0">
                <a:solidFill>
                  <a:schemeClr val="bg1"/>
                </a:solidFill>
              </a:rPr>
              <a:t> голые деревья, дождь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Прочитай и определи жанр</a:t>
            </a:r>
            <a:endParaRPr lang="ru-RU" dirty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10980712" y="2420888"/>
            <a:ext cx="288032" cy="36004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                                                   </a:t>
            </a:r>
            <a:endParaRPr lang="ru-RU" sz="2000" dirty="0" smtClean="0"/>
          </a:p>
        </p:txBody>
      </p:sp>
      <p:pic>
        <p:nvPicPr>
          <p:cNvPr id="1028" name="Picture 4" descr="http://im4-tub-ru.yandex.net/i?id=307829177-12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2736304" cy="2448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851920" y="980728"/>
            <a:ext cx="3528392" cy="1631216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Ваня, Ваня- простота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Купил лошадь без хвоста.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Сел задом наперед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И поехал в огород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899592" y="2852936"/>
            <a:ext cx="698477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Какой писатель в молодости взял себе такой псевдоним: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i="1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Нави Волырк</a:t>
            </a:r>
            <a:r>
              <a:rPr lang="ru-RU" sz="28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?</a:t>
            </a:r>
            <a:endParaRPr lang="ru-RU" sz="2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043608" y="1700808"/>
            <a:ext cx="67687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Псевдоним -вымышленное имя писателя, артиста, политического деятеля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776" y="4581128"/>
            <a:ext cx="4299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Иван Крылов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10" name="Picture 2" descr="http://forum.metroland.ru/uploads/post-502-12106964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88640"/>
            <a:ext cx="3384376" cy="3766713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 animBg="1"/>
      <p:bldP spid="6" grpId="1" animBg="1"/>
      <p:bldP spid="1030" grpId="0"/>
      <p:bldP spid="1030" grpId="1"/>
      <p:bldP spid="1031" grpId="0"/>
      <p:bldP spid="1031" grpId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55576" y="836712"/>
            <a:ext cx="7632848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Басня – это  короткий ___________,  в котором действуют ___________________________, а подразумеваются _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________</a:t>
            </a:r>
            <a:r>
              <a:rPr lang="ru-RU" sz="2400" b="1" dirty="0" smtClean="0">
                <a:solidFill>
                  <a:schemeClr val="bg1"/>
                </a:solidFill>
              </a:rPr>
              <a:t>______,</a:t>
            </a: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их __________________. </a:t>
            </a: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В баснях высмеиваются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_____________</a:t>
            </a:r>
            <a:r>
              <a:rPr lang="ru-RU" sz="2400" b="1" dirty="0" smtClean="0">
                <a:solidFill>
                  <a:schemeClr val="bg1"/>
                </a:solidFill>
              </a:rPr>
              <a:t>_____ людей: _____________</a:t>
            </a: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___________________________________________.</a:t>
            </a: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Басня содержит нравоучение – </a:t>
            </a:r>
          </a:p>
          <a:p>
            <a:pPr>
              <a:spcBef>
                <a:spcPct val="50000"/>
              </a:spcBef>
            </a:pPr>
            <a:r>
              <a:rPr lang="ru-RU" sz="2800" dirty="0" smtClean="0">
                <a:solidFill>
                  <a:schemeClr val="bg1"/>
                </a:solidFill>
              </a:rPr>
              <a:t>Цель басен -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4283968" y="980728"/>
            <a:ext cx="1655489" cy="2892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рассказ</a:t>
            </a:r>
            <a:endParaRPr lang="ru-RU" sz="3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>
            <a:off x="2627313" y="1341438"/>
            <a:ext cx="4032250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животные, растения</a:t>
            </a:r>
          </a:p>
        </p:txBody>
      </p:sp>
      <p:sp>
        <p:nvSpPr>
          <p:cNvPr id="7175" name="WordArt 7"/>
          <p:cNvSpPr>
            <a:spLocks noChangeArrowheads="1" noChangeShapeType="1" noTextEdit="1"/>
          </p:cNvSpPr>
          <p:nvPr/>
        </p:nvSpPr>
        <p:spPr bwMode="auto">
          <a:xfrm>
            <a:off x="3924300" y="1700213"/>
            <a:ext cx="1150938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люди</a:t>
            </a:r>
          </a:p>
        </p:txBody>
      </p:sp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1331913" y="2276475"/>
            <a:ext cx="2881312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поступки, поведение</a:t>
            </a:r>
            <a:endParaRPr lang="ru-RU" sz="3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177" name="WordArt 9"/>
          <p:cNvSpPr>
            <a:spLocks noChangeArrowheads="1" noChangeShapeType="1" noTextEdit="1"/>
          </p:cNvSpPr>
          <p:nvPr/>
        </p:nvSpPr>
        <p:spPr bwMode="auto">
          <a:xfrm>
            <a:off x="4787900" y="2781300"/>
            <a:ext cx="2016125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недостатки</a:t>
            </a:r>
          </a:p>
        </p:txBody>
      </p:sp>
      <p:sp>
        <p:nvSpPr>
          <p:cNvPr id="7178" name="WordArt 10"/>
          <p:cNvSpPr>
            <a:spLocks noChangeArrowheads="1" noChangeShapeType="1" noTextEdit="1"/>
          </p:cNvSpPr>
          <p:nvPr/>
        </p:nvSpPr>
        <p:spPr bwMode="auto">
          <a:xfrm>
            <a:off x="2051050" y="3068638"/>
            <a:ext cx="1871663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злоба,</a:t>
            </a:r>
            <a:endParaRPr lang="ru-RU" sz="3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179" name="WordArt 11"/>
          <p:cNvSpPr>
            <a:spLocks noChangeArrowheads="1" noChangeShapeType="1" noTextEdit="1"/>
          </p:cNvSpPr>
          <p:nvPr/>
        </p:nvSpPr>
        <p:spPr bwMode="auto">
          <a:xfrm>
            <a:off x="827584" y="3645024"/>
            <a:ext cx="720090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зависть, жадность, лень</a:t>
            </a:r>
            <a:endParaRPr lang="ru-RU" sz="3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7181" name="WordArt 13"/>
          <p:cNvSpPr>
            <a:spLocks noChangeArrowheads="1" noChangeShapeType="1" noTextEdit="1"/>
          </p:cNvSpPr>
          <p:nvPr/>
        </p:nvSpPr>
        <p:spPr bwMode="auto">
          <a:xfrm>
            <a:off x="5795963" y="4221163"/>
            <a:ext cx="2160587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мораль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5576" y="4653136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                    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назвать порок, воспитать                   на отрицательном примере.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 animBg="1"/>
      <p:bldP spid="7174" grpId="0" animBg="1"/>
      <p:bldP spid="7175" grpId="0" animBg="1"/>
      <p:bldP spid="7176" grpId="0" animBg="1"/>
      <p:bldP spid="7177" grpId="0" animBg="1"/>
      <p:bldP spid="7178" grpId="0" animBg="1"/>
      <p:bldP spid="7179" grpId="0" animBg="1"/>
      <p:bldP spid="7181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540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>Отгадай загадку и реши ребус</a:t>
            </a:r>
            <a:endParaRPr lang="ru-RU" sz="2800" dirty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10980712" y="2420888"/>
            <a:ext cx="288032" cy="36004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                                                   </a:t>
            </a:r>
            <a:endParaRPr lang="ru-RU" sz="20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124744"/>
            <a:ext cx="3384376" cy="3046988"/>
          </a:xfrm>
          <a:prstGeom prst="rect">
            <a:avLst/>
          </a:prstGeom>
          <a:solidFill>
            <a:srgbClr val="EBF389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Кто они? Откуда? Чьи?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Льются черные ручьи.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Дружно маленькие точки 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Строят дом себе на кочке.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362" name="Picture 2" descr="C:\Users\Алла Алексеевна\Documents\0_7d838_f9513a23_L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7744" y="4548898"/>
            <a:ext cx="2448272" cy="2309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052736"/>
            <a:ext cx="3744416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C:\Users\Алла Алексеевна\Documents\66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4582509"/>
            <a:ext cx="2448272" cy="2275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2928938" y="3356992"/>
            <a:ext cx="6072187" cy="1613471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И.А. Крылов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Басня «Стрекоза и Муравей»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forum.metroland.ru/uploads/post-502-12106964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2276475" cy="2533651"/>
          </a:xfrm>
          <a:prstGeom prst="ellipse">
            <a:avLst/>
          </a:prstGeom>
          <a:noFill/>
        </p:spPr>
      </p:pic>
      <p:pic>
        <p:nvPicPr>
          <p:cNvPr id="1026" name="Picture 2" descr="C:\Users\Алла Алексеевна\Documents\стрекоза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204864"/>
            <a:ext cx="1512168" cy="1512168"/>
          </a:xfrm>
          <a:prstGeom prst="rect">
            <a:avLst/>
          </a:prstGeom>
          <a:noFill/>
        </p:spPr>
      </p:pic>
      <p:pic>
        <p:nvPicPr>
          <p:cNvPr id="12290" name="Picture 2" descr="&amp;acy;&amp;vcy;&amp;acy;&amp;tcy;&amp;acy;&amp;rcy;&amp;kcy;&amp;acy; &amp;mcy;&amp;ucy;&amp;rcy;&amp;acy;&amp;vcy;&amp;softcy;&amp;yacy;"/>
          <p:cNvPicPr>
            <a:picLocks noChangeAspect="1" noChangeArrowheads="1" noCrop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4293096"/>
            <a:ext cx="962025" cy="76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0-6.05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4398268" cy="4680520"/>
          </a:xfrm>
          <a:prstGeom prst="flowChartAlternateProcess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Крылов позаимствовал идею басни о стрекозе и муравье у баснописца Лафонтена, который в свою очередь подсмотрел сюжет у не менее известного древнегреческого писателя Эзопа.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5229199"/>
            <a:ext cx="3816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Тема: О беспечности и легкомыслии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4338" name="Picture 2" descr="http://im0-tub-ru.yandex.net/i?id=177450671-45-72&amp;n=2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1484784"/>
            <a:ext cx="1800200" cy="1872208"/>
          </a:xfrm>
          <a:prstGeom prst="rect">
            <a:avLst/>
          </a:prstGeom>
          <a:noFill/>
        </p:spPr>
      </p:pic>
      <p:sp>
        <p:nvSpPr>
          <p:cNvPr id="14340" name="AutoShape 4" descr="data:image/jpeg;base64,/9j/4AAQSkZJRgABAQAAAQABAAD/2wCEAAkGBhQSEBMUExMVFRQRFxUXFxQYFREXGBgYFRUVFxcVGBQXHCYeGCUjGhgVHy8mIycpLDgsFx4xNTAqNSgrLCkBCQoKDgwOGg8PFykaHBwpKSkpKSkpKSwpKSkpKSkpKSksKSkpKSkpKSkpKSkpKSkpLCkpKSwpKSkpKSkpKSkpKf/AABEIAHgAUgMBIgACEQEDEQH/xAAcAAAABwEBAAAAAAAAAAAAAAAAAgMEBQYHAQj/xAA0EAACAQIEBAUDAgYDAQAAAAABAgMAEQQSITEFBkFRBxMiYYFxkaEy0TNSscHh8BQjQhX/xAAYAQEBAQEBAAAAAAAAAAAAAAABAgMABP/EAB0RAQEAAwEBAQEBAAAAAAAAAAABAhEhEjEDQRP/2gAMAwEAAhEDEQA/ANCjipdIdaOsdLqleeRtaSENEnmSMXZgKj+I8dVSVUj07m+gI3B71A8c4mTArR2LP+kNuSbi/wAb1pMEXJLvzZAp1JA708w3G4ZNnHzWUcYweIhVbyGSaU6INcotubaW6VFLzC2Hk8qS8jDe1txsNDoKv/OJ9N7jZWF1II7ggj8V0x1hEfiRNHLGIlykt6hcqCNgLHTvretg5T5oTFxkjR00ZO16L+bpkkzHTeSM1I5aSdKz8rlR/lUKeZKFHlWzhE2ppxzECOByTa4Iv9dBUii1T/EDi5hCgxh0IJYE5bdiDV4TdZ5XSg46cRs6mRwbArYg5gfoKRlxZyiz6JchlHpINtDUxy5yYuNiZ1YKxZjms1gbKAmuulj96tHL/hkuHyF5i7LuoUZT8te1eq3GRjNoTgmFEWHzOQXaxaRhc69PfoAPv2qM4rglkByxpGBctK5QG3dQO/0rS5+Xor3UW1vboD1IHSq1x/gXoYgm+upFvzWcsXWQ4vC4QuUV5i22YAkE/Qi5/wB3pzyrxXE4PFxFXEkYbKwDAXDEghr2ItbqKSxpyFo39BDZg2QNlOxUi/Xv7UyxLCRlVwuZDq4uQyke+ugtvW1x3ESvTOCx6SqGRgQbH70sy1mfhxxYtKq9MpUBQQBl29RPq7bA1p7bV5rGsN/JoUa9dqSXQ6fNZ74kRrirRxSWkhPq7a23/FXbjWJaOFmRcxsetYxicVOcQ0rhRl/iEDMFzW0UdTbcmq/Kd2nNq/J2DWDCRpYABR8nqdd7nWpeWcd9qyjGcbhmwhd2ayERxJmZQW/mZRe+ncHYU58N8fLLLZczQZijEhlKMBodd7n0kVdw5bRtNc789HBqFRQ0jmy5r2+thqarZ4/jZYDKySyC1/TFlT4W9/vVn555KE88UgJtHoy9wd7MdjYmx9hUZHyJhvPQtJM2QWEeeUZrHS+w0HameZB1lvFOIGc5mVQ3W3Xtp0P7UbhfDR5cj/qdSpUA2IBGpBIIJ9iK0bnTlXDQYZ5VjRHza7DT3rNY+KxJDqoe2YHUgi5JABsQa0mW4NdTvh1xUDisK5mIlzKc4W4cq1gCo127Vv4rD/BLhqz42bEGOwhUBNb2ZtPrtW35qxz+qgptQrtq5Waxp8IJEKMLhh1rFeeOVJ8KxWMyGN7kkBsvb1G1hW4oaUlwwZSCAQdwdjThl5TlNsw8IuGJ/wAaRnAYhyLlQbCwYjX3t9hV1w2CWImTRFLA62GgvdjsNSfwK43L4wqMcMoUM2Z0JJBBAvY9P807x+BjxWHaOVfS4AZbn8EU5ZeqJNKdzvzhh0ly/wDKKEA+lRnzXGgOlh07VPcNxnn4JJk0LRqwP1Uf5FRC+H+AgGd0DAKP4zjKD3GfQaCjRc44cFYYjGf/ABlRkIUbDanmuOjJ+cuITzv5TaBCTe97i+5+f6VWDABnU9gAe/1rR8fg8xxMlgFW19NbkuQq/F6ouMiAIP8ANYmtsbxLdfDXgYwvD4AFymUZ2PUltRerU9MeGTg4aIjYxpb6FRanBY3+lee/Vz4NmoUShQTyMU6QfimiPe33p3HRj8dfozi4setQfGMKzx+XHJ5bEgZtDYKdTY79KnM1QPNWJeCPz0jMmT9QG9u/vuQfiuxDP8bwuaOYxRQpi2PqeaXPKQW1OgICntt+5OWOR5vPE8wRGLjSyqERDmIVF2ue9WCHxLwAAzM8ZfUqVI1I1uR/aqlzh4qI/wD04INckXkIP4Braek8SHM5j/7oldbZgTa3Ube9qosnC87CwuLge3a/2o/D8Jr62ZmY3JJ3J11q48u4HNIlh1sfY9KbwfWicJw2WGIfyoo+wp05oIthYfagf7bVjVi5q7SVcqVJAbgUsDbc0ySTSlonvRgKclr0DqppEmlFP+/NXQzLxE8NHeTz8IgIYHPHtZu6DseorMJcEIpMrIUlB1VtPsK9RFqhOK8qYWeQSTQI7jTMRV4/rZNVOmG4WJ1YMy6sLDT8D3rUuUuBumV5FINtAfpe9vmrF/8AHgBW0aDy/wBOm3SlpZ1G2pPQb/ipuWzJpwLQYUYGk2qf4pzNXaJnoUOKK9hSsZ1+KbqdNaOpNGLqdLRh0t3/AHpINRHfUEG1qq2aBeXEW1Ow9vak2kLC40+v7UlnNtd7/FGMlTsiyEXsdSBe2wP+61xSfYDoB9e9IzS9Bvp32zDr96IqsdDsANO5sd/tSDnNaiyNSAW2UbkXJP4H9TXXeimOZqFI5/ehRw6KfPaj+bpXKFOIKiXTU0i0+o7HrXaFdleqk4Pn96Gb3oUKpAynrQZ6FCpriDPrSTPQoU64SF6FChWSn//Z"/>
          <p:cNvSpPr>
            <a:spLocks noChangeAspect="1" noChangeArrowheads="1"/>
          </p:cNvSpPr>
          <p:nvPr/>
        </p:nvSpPr>
        <p:spPr bwMode="auto">
          <a:xfrm>
            <a:off x="155575" y="-547688"/>
            <a:ext cx="781050" cy="114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data:image/jpeg;base64,/9j/4AAQSkZJRgABAQAAAQABAAD/2wCEAAkGBhQSEBMUExMVFRQRFxUXFxQYFREXGBgYFRUVFxcVGBQXHCYeGCUjGhgVHy8mIycpLDgsFx4xNTAqNSgrLCkBCQoKDgwOGg8PFykaHBwpKSkpKSkpKSwpKSkpKSkpKSksKSkpKSkpKSkpKSkpKSkpLCkpKSwpKSkpKSkpKSkpKf/AABEIAHgAUgMBIgACEQEDEQH/xAAcAAAABwEBAAAAAAAAAAAAAAAAAgMEBQYHAQj/xAA0EAACAQIEBAUDAgYDAQAAAAABAgMAEQQSITEFBkFRBxMiYYFxkaEy0TNSscHh8BQjQhX/xAAYAQEBAQEBAAAAAAAAAAAAAAABAgMABP/EAB0RAQEAAwEBAQEBAAAAAAAAAAABAhEhEjEDQRP/2gAMAwEAAhEDEQA/ANCjipdIdaOsdLqleeRtaSENEnmSMXZgKj+I8dVSVUj07m+gI3B71A8c4mTArR2LP+kNuSbi/wAb1pMEXJLvzZAp1JA708w3G4ZNnHzWUcYweIhVbyGSaU6INcotubaW6VFLzC2Hk8qS8jDe1txsNDoKv/OJ9N7jZWF1II7ggj8V0x1hEfiRNHLGIlykt6hcqCNgLHTvretg5T5oTFxkjR00ZO16L+bpkkzHTeSM1I5aSdKz8rlR/lUKeZKFHlWzhE2ppxzECOByTa4Iv9dBUii1T/EDi5hCgxh0IJYE5bdiDV4TdZ5XSg46cRs6mRwbArYg5gfoKRlxZyiz6JchlHpINtDUxy5yYuNiZ1YKxZjms1gbKAmuulj96tHL/hkuHyF5i7LuoUZT8te1eq3GRjNoTgmFEWHzOQXaxaRhc69PfoAPv2qM4rglkByxpGBctK5QG3dQO/0rS5+Xor3UW1vboD1IHSq1x/gXoYgm+upFvzWcsXWQ4vC4QuUV5i22YAkE/Qi5/wB3pzyrxXE4PFxFXEkYbKwDAXDEghr2ItbqKSxpyFo39BDZg2QNlOxUi/Xv7UyxLCRlVwuZDq4uQyke+ugtvW1x3ESvTOCx6SqGRgQbH70sy1mfhxxYtKq9MpUBQQBl29RPq7bA1p7bV5rGsN/JoUa9dqSXQ6fNZ74kRrirRxSWkhPq7a23/FXbjWJaOFmRcxsetYxicVOcQ0rhRl/iEDMFzW0UdTbcmq/Kd2nNq/J2DWDCRpYABR8nqdd7nWpeWcd9qyjGcbhmwhd2ayERxJmZQW/mZRe+ncHYU58N8fLLLZczQZijEhlKMBodd7n0kVdw5bRtNc789HBqFRQ0jmy5r2+thqarZ4/jZYDKySyC1/TFlT4W9/vVn555KE88UgJtHoy9wd7MdjYmx9hUZHyJhvPQtJM2QWEeeUZrHS+w0HameZB1lvFOIGc5mVQ3W3Xtp0P7UbhfDR5cj/qdSpUA2IBGpBIIJ9iK0bnTlXDQYZ5VjRHza7DT3rNY+KxJDqoe2YHUgi5JABsQa0mW4NdTvh1xUDisK5mIlzKc4W4cq1gCo127Vv4rD/BLhqz42bEGOwhUBNb2ZtPrtW35qxz+qgptQrtq5Waxp8IJEKMLhh1rFeeOVJ8KxWMyGN7kkBsvb1G1hW4oaUlwwZSCAQdwdjThl5TlNsw8IuGJ/wAaRnAYhyLlQbCwYjX3t9hV1w2CWImTRFLA62GgvdjsNSfwK43L4wqMcMoUM2Z0JJBBAvY9P807x+BjxWHaOVfS4AZbn8EU5ZeqJNKdzvzhh0ly/wDKKEA+lRnzXGgOlh07VPcNxnn4JJk0LRqwP1Uf5FRC+H+AgGd0DAKP4zjKD3GfQaCjRc44cFYYjGf/ABlRkIUbDanmuOjJ+cuITzv5TaBCTe97i+5+f6VWDABnU9gAe/1rR8fg8xxMlgFW19NbkuQq/F6ouMiAIP8ANYmtsbxLdfDXgYwvD4AFymUZ2PUltRerU9MeGTg4aIjYxpb6FRanBY3+lee/Vz4NmoUShQTyMU6QfimiPe33p3HRj8dfozi4setQfGMKzx+XHJ5bEgZtDYKdTY79KnM1QPNWJeCPz0jMmT9QG9u/vuQfiuxDP8bwuaOYxRQpi2PqeaXPKQW1OgICntt+5OWOR5vPE8wRGLjSyqERDmIVF2ue9WCHxLwAAzM8ZfUqVI1I1uR/aqlzh4qI/wD04INckXkIP4Braek8SHM5j/7oldbZgTa3Ube9qosnC87CwuLge3a/2o/D8Jr62ZmY3JJ3J11q48u4HNIlh1sfY9KbwfWicJw2WGIfyoo+wp05oIthYfagf7bVjVi5q7SVcqVJAbgUsDbc0ySTSlonvRgKclr0DqppEmlFP+/NXQzLxE8NHeTz8IgIYHPHtZu6DseorMJcEIpMrIUlB1VtPsK9RFqhOK8qYWeQSTQI7jTMRV4/rZNVOmG4WJ1YMy6sLDT8D3rUuUuBumV5FINtAfpe9vmrF/8AHgBW0aDy/wBOm3SlpZ1G2pPQb/ipuWzJpwLQYUYGk2qf4pzNXaJnoUOKK9hSsZ1+KbqdNaOpNGLqdLRh0t3/AHpINRHfUEG1qq2aBeXEW1Ow9vak2kLC40+v7UlnNtd7/FGMlTsiyEXsdSBe2wP+61xSfYDoB9e9IzS9Bvp32zDr96IqsdDsANO5sd/tSDnNaiyNSAW2UbkXJP4H9TXXeimOZqFI5/ehRw6KfPaj+bpXKFOIKiXTU0i0+o7HrXaFdleqk4Pn96Gb3oUKpAynrQZ6FCpriDPrSTPQoU64SF6FChWSn//Z"/>
          <p:cNvSpPr>
            <a:spLocks noChangeAspect="1" noChangeArrowheads="1"/>
          </p:cNvSpPr>
          <p:nvPr/>
        </p:nvSpPr>
        <p:spPr bwMode="auto">
          <a:xfrm>
            <a:off x="155575" y="-547688"/>
            <a:ext cx="781050" cy="114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data:image/jpeg;base64,/9j/4AAQSkZJRgABAQAAAQABAAD/2wCEAAkGBhQSEBMUExMVFRQRFxUXFxQYFREXGBgYFRUVFxcVGBQXHCYeGCUjGhgVHy8mIycpLDgsFx4xNTAqNSgrLCkBCQoKDgwOGg8PFykaHBwpKSkpKSkpKSwpKSkpKSkpKSksKSkpKSkpKSkpKSkpKSkpLCkpKSwpKSkpKSkpKSkpKf/AABEIAHgAUgMBIgACEQEDEQH/xAAcAAAABwEBAAAAAAAAAAAAAAAAAgMEBQYHAQj/xAA0EAACAQIEBAUDAgYDAQAAAAABAgMAEQQSITEFBkFRBxMiYYFxkaEy0TNSscHh8BQjQhX/xAAYAQEBAQEBAAAAAAAAAAAAAAABAgMABP/EAB0RAQEAAwEBAQEBAAAAAAAAAAABAhEhEjEDQRP/2gAMAwEAAhEDEQA/ANCjipdIdaOsdLqleeRtaSENEnmSMXZgKj+I8dVSVUj07m+gI3B71A8c4mTArR2LP+kNuSbi/wAb1pMEXJLvzZAp1JA708w3G4ZNnHzWUcYweIhVbyGSaU6INcotubaW6VFLzC2Hk8qS8jDe1txsNDoKv/OJ9N7jZWF1II7ggj8V0x1hEfiRNHLGIlykt6hcqCNgLHTvretg5T5oTFxkjR00ZO16L+bpkkzHTeSM1I5aSdKz8rlR/lUKeZKFHlWzhE2ppxzECOByTa4Iv9dBUii1T/EDi5hCgxh0IJYE5bdiDV4TdZ5XSg46cRs6mRwbArYg5gfoKRlxZyiz6JchlHpINtDUxy5yYuNiZ1YKxZjms1gbKAmuulj96tHL/hkuHyF5i7LuoUZT8te1eq3GRjNoTgmFEWHzOQXaxaRhc69PfoAPv2qM4rglkByxpGBctK5QG3dQO/0rS5+Xor3UW1vboD1IHSq1x/gXoYgm+upFvzWcsXWQ4vC4QuUV5i22YAkE/Qi5/wB3pzyrxXE4PFxFXEkYbKwDAXDEghr2ItbqKSxpyFo39BDZg2QNlOxUi/Xv7UyxLCRlVwuZDq4uQyke+ugtvW1x3ESvTOCx6SqGRgQbH70sy1mfhxxYtKq9MpUBQQBl29RPq7bA1p7bV5rGsN/JoUa9dqSXQ6fNZ74kRrirRxSWkhPq7a23/FXbjWJaOFmRcxsetYxicVOcQ0rhRl/iEDMFzW0UdTbcmq/Kd2nNq/J2DWDCRpYABR8nqdd7nWpeWcd9qyjGcbhmwhd2ayERxJmZQW/mZRe+ncHYU58N8fLLLZczQZijEhlKMBodd7n0kVdw5bRtNc789HBqFRQ0jmy5r2+thqarZ4/jZYDKySyC1/TFlT4W9/vVn555KE88UgJtHoy9wd7MdjYmx9hUZHyJhvPQtJM2QWEeeUZrHS+w0HameZB1lvFOIGc5mVQ3W3Xtp0P7UbhfDR5cj/qdSpUA2IBGpBIIJ9iK0bnTlXDQYZ5VjRHza7DT3rNY+KxJDqoe2YHUgi5JABsQa0mW4NdTvh1xUDisK5mIlzKc4W4cq1gCo127Vv4rD/BLhqz42bEGOwhUBNb2ZtPrtW35qxz+qgptQrtq5Waxp8IJEKMLhh1rFeeOVJ8KxWMyGN7kkBsvb1G1hW4oaUlwwZSCAQdwdjThl5TlNsw8IuGJ/wAaRnAYhyLlQbCwYjX3t9hV1w2CWImTRFLA62GgvdjsNSfwK43L4wqMcMoUM2Z0JJBBAvY9P807x+BjxWHaOVfS4AZbn8EU5ZeqJNKdzvzhh0ly/wDKKEA+lRnzXGgOlh07VPcNxnn4JJk0LRqwP1Uf5FRC+H+AgGd0DAKP4zjKD3GfQaCjRc44cFYYjGf/ABlRkIUbDanmuOjJ+cuITzv5TaBCTe97i+5+f6VWDABnU9gAe/1rR8fg8xxMlgFW19NbkuQq/F6ouMiAIP8ANYmtsbxLdfDXgYwvD4AFymUZ2PUltRerU9MeGTg4aIjYxpb6FRanBY3+lee/Vz4NmoUShQTyMU6QfimiPe33p3HRj8dfozi4setQfGMKzx+XHJ5bEgZtDYKdTY79KnM1QPNWJeCPz0jMmT9QG9u/vuQfiuxDP8bwuaOYxRQpi2PqeaXPKQW1OgICntt+5OWOR5vPE8wRGLjSyqERDmIVF2ue9WCHxLwAAzM8ZfUqVI1I1uR/aqlzh4qI/wD04INckXkIP4Braek8SHM5j/7oldbZgTa3Ube9qosnC87CwuLge3a/2o/D8Jr62ZmY3JJ3J11q48u4HNIlh1sfY9KbwfWicJw2WGIfyoo+wp05oIthYfagf7bVjVi5q7SVcqVJAbgUsDbc0ySTSlonvRgKclr0DqppEmlFP+/NXQzLxE8NHeTz8IgIYHPHtZu6DseorMJcEIpMrIUlB1VtPsK9RFqhOK8qYWeQSTQI7jTMRV4/rZNVOmG4WJ1YMy6sLDT8D3rUuUuBumV5FINtAfpe9vmrF/8AHgBW0aDy/wBOm3SlpZ1G2pPQb/ipuWzJpwLQYUYGk2qf4pzNXaJnoUOKK9hSsZ1+KbqdNaOpNGLqdLRh0t3/AHpINRHfUEG1qq2aBeXEW1Ow9vak2kLC40+v7UlnNtd7/FGMlTsiyEXsdSBe2wP+61xSfYDoB9e9IzS9Bvp32zDr96IqsdDsANO5sd/tSDnNaiyNSAW2UbkXJP4H9TXXeimOZqFI5/ehRw6KfPaj+bpXKFOIKiXTU0i0+o7HrXaFdleqk4Pn96Gb3oUKpAynrQZ6FCpriDPrSTPQoU64SF6FChWSn//Z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274638"/>
            <a:ext cx="9144000" cy="939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3600" dirty="0"/>
          </a:p>
        </p:txBody>
      </p:sp>
      <p:sp>
        <p:nvSpPr>
          <p:cNvPr id="14346" name="AutoShape 10" descr="data:image/jpeg;base64,/9j/4AAQSkZJRgABAQAAAQABAAD/2wCEAAkGBhQSEBMUExMVFRQRFxUXFxQYFREXGBgYFRUVFxcVGBQXHCYeGCUjGhgVHy8mIycpLDgsFx4xNTAqNSgrLCkBCQoKDgwOGg8PFykaHBwpKSkpKSkpKSwpKSkpKSkpKSksKSkpKSkpKSkpKSkpKSkpLCkpKSwpKSkpKSkpKSkpKf/AABEIAHgAUgMBIgACEQEDEQH/xAAcAAAABwEBAAAAAAAAAAAAAAAAAgMEBQYHAQj/xAA0EAACAQIEBAUDAgYDAQAAAAABAgMAEQQSITEFBkFRBxMiYYFxkaEy0TNSscHh8BQjQhX/xAAYAQEBAQEBAAAAAAAAAAAAAAABAgMABP/EAB0RAQEAAwEBAQEBAAAAAAAAAAABAhEhEjEDQRP/2gAMAwEAAhEDEQA/ANCjipdIdaOsdLqleeRtaSENEnmSMXZgKj+I8dVSVUj07m+gI3B71A8c4mTArR2LP+kNuSbi/wAb1pMEXJLvzZAp1JA708w3G4ZNnHzWUcYweIhVbyGSaU6INcotubaW6VFLzC2Hk8qS8jDe1txsNDoKv/OJ9N7jZWF1II7ggj8V0x1hEfiRNHLGIlykt6hcqCNgLHTvretg5T5oTFxkjR00ZO16L+bpkkzHTeSM1I5aSdKz8rlR/lUKeZKFHlWzhE2ppxzECOByTa4Iv9dBUii1T/EDi5hCgxh0IJYE5bdiDV4TdZ5XSg46cRs6mRwbArYg5gfoKRlxZyiz6JchlHpINtDUxy5yYuNiZ1YKxZjms1gbKAmuulj96tHL/hkuHyF5i7LuoUZT8te1eq3GRjNoTgmFEWHzOQXaxaRhc69PfoAPv2qM4rglkByxpGBctK5QG3dQO/0rS5+Xor3UW1vboD1IHSq1x/gXoYgm+upFvzWcsXWQ4vC4QuUV5i22YAkE/Qi5/wB3pzyrxXE4PFxFXEkYbKwDAXDEghr2ItbqKSxpyFo39BDZg2QNlOxUi/Xv7UyxLCRlVwuZDq4uQyke+ugtvW1x3ESvTOCx6SqGRgQbH70sy1mfhxxYtKq9MpUBQQBl29RPq7bA1p7bV5rGsN/JoUa9dqSXQ6fNZ74kRrirRxSWkhPq7a23/FXbjWJaOFmRcxsetYxicVOcQ0rhRl/iEDMFzW0UdTbcmq/Kd2nNq/J2DWDCRpYABR8nqdd7nWpeWcd9qyjGcbhmwhd2ayERxJmZQW/mZRe+ncHYU58N8fLLLZczQZijEhlKMBodd7n0kVdw5bRtNc789HBqFRQ0jmy5r2+thqarZ4/jZYDKySyC1/TFlT4W9/vVn555KE88UgJtHoy9wd7MdjYmx9hUZHyJhvPQtJM2QWEeeUZrHS+w0HameZB1lvFOIGc5mVQ3W3Xtp0P7UbhfDR5cj/qdSpUA2IBGpBIIJ9iK0bnTlXDQYZ5VjRHza7DT3rNY+KxJDqoe2YHUgi5JABsQa0mW4NdTvh1xUDisK5mIlzKc4W4cq1gCo127Vv4rD/BLhqz42bEGOwhUBNb2ZtPrtW35qxz+qgptQrtq5Waxp8IJEKMLhh1rFeeOVJ8KxWMyGN7kkBsvb1G1hW4oaUlwwZSCAQdwdjThl5TlNsw8IuGJ/wAaRnAYhyLlQbCwYjX3t9hV1w2CWImTRFLA62GgvdjsNSfwK43L4wqMcMoUM2Z0JJBBAvY9P807x+BjxWHaOVfS4AZbn8EU5ZeqJNKdzvzhh0ly/wDKKEA+lRnzXGgOlh07VPcNxnn4JJk0LRqwP1Uf5FRC+H+AgGd0DAKP4zjKD3GfQaCjRc44cFYYjGf/ABlRkIUbDanmuOjJ+cuITzv5TaBCTe97i+5+f6VWDABnU9gAe/1rR8fg8xxMlgFW19NbkuQq/F6ouMiAIP8ANYmtsbxLdfDXgYwvD4AFymUZ2PUltRerU9MeGTg4aIjYxpb6FRanBY3+lee/Vz4NmoUShQTyMU6QfimiPe33p3HRj8dfozi4setQfGMKzx+XHJ5bEgZtDYKdTY79KnM1QPNWJeCPz0jMmT9QG9u/vuQfiuxDP8bwuaOYxRQpi2PqeaXPKQW1OgICntt+5OWOR5vPE8wRGLjSyqERDmIVF2ue9WCHxLwAAzM8ZfUqVI1I1uR/aqlzh4qI/wD04INckXkIP4Braek8SHM5j/7oldbZgTa3Ube9qosnC87CwuLge3a/2o/D8Jr62ZmY3JJ3J11q48u4HNIlh1sfY9KbwfWicJw2WGIfyoo+wp05oIthYfagf7bVjVi5q7SVcqVJAbgUsDbc0ySTSlonvRgKclr0DqppEmlFP+/NXQzLxE8NHeTz8IgIYHPHtZu6DseorMJcEIpMrIUlB1VtPsK9RFqhOK8qYWeQSTQI7jTMRV4/rZNVOmG4WJ1YMy6sLDT8D3rUuUuBumV5FINtAfpe9vmrF/8AHgBW0aDy/wBOm3SlpZ1G2pPQb/ipuWzJpwLQYUYGk2qf4pzNXaJnoUOKK9hSsZ1+KbqdNaOpNGLqdLRh0t3/AHpINRHfUEG1qq2aBeXEW1Ow9vak2kLC40+v7UlnNtd7/FGMlTsiyEXsdSBe2wP+61xSfYDoB9e9IzS9Bvp32zDr96IqsdDsANO5sd/tSDnNaiyNSAW2UbkXJP4H9TXXeimOZqFI5/ehRw6KfPaj+bpXKFOIKiXTU0i0+o7HrXaFdleqk4Pn96Gb3oUKpAynrQZ6FCpriDPrSTPQoU64SF6FChWSn//Z"/>
          <p:cNvSpPr>
            <a:spLocks noChangeAspect="1" noChangeArrowheads="1"/>
          </p:cNvSpPr>
          <p:nvPr/>
        </p:nvSpPr>
        <p:spPr bwMode="auto">
          <a:xfrm>
            <a:off x="155575" y="-547688"/>
            <a:ext cx="781050" cy="114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8" name="AutoShape 12" descr="data:image/jpeg;base64,/9j/4AAQSkZJRgABAQAAAQABAAD/2wCEAAkGBhQSEBMUExMVFRQRFxUXFxQYFREXGBgYFRUVFxcVGBQXHCYeGCUjGhgVHy8mIycpLDgsFx4xNTAqNSgrLCkBCQoKDgwOGg8PFykaHBwpKSkpKSkpKSwpKSkpKSkpKSksKSkpKSkpKSkpKSkpKSkpLCkpKSwpKSkpKSkpKSkpKf/AABEIAHgAUgMBIgACEQEDEQH/xAAcAAAABwEBAAAAAAAAAAAAAAAAAgMEBQYHAQj/xAA0EAACAQIEBAUDAgYDAQAAAAABAgMAEQQSITEFBkFRBxMiYYFxkaEy0TNSscHh8BQjQhX/xAAYAQEBAQEBAAAAAAAAAAAAAAABAgMABP/EAB0RAQEAAwEBAQEBAAAAAAAAAAABAhEhEjEDQRP/2gAMAwEAAhEDEQA/ANCjipdIdaOsdLqleeRtaSENEnmSMXZgKj+I8dVSVUj07m+gI3B71A8c4mTArR2LP+kNuSbi/wAb1pMEXJLvzZAp1JA708w3G4ZNnHzWUcYweIhVbyGSaU6INcotubaW6VFLzC2Hk8qS8jDe1txsNDoKv/OJ9N7jZWF1II7ggj8V0x1hEfiRNHLGIlykt6hcqCNgLHTvretg5T5oTFxkjR00ZO16L+bpkkzHTeSM1I5aSdKz8rlR/lUKeZKFHlWzhE2ppxzECOByTa4Iv9dBUii1T/EDi5hCgxh0IJYE5bdiDV4TdZ5XSg46cRs6mRwbArYg5gfoKRlxZyiz6JchlHpINtDUxy5yYuNiZ1YKxZjms1gbKAmuulj96tHL/hkuHyF5i7LuoUZT8te1eq3GRjNoTgmFEWHzOQXaxaRhc69PfoAPv2qM4rglkByxpGBctK5QG3dQO/0rS5+Xor3UW1vboD1IHSq1x/gXoYgm+upFvzWcsXWQ4vC4QuUV5i22YAkE/Qi5/wB3pzyrxXE4PFxFXEkYbKwDAXDEghr2ItbqKSxpyFo39BDZg2QNlOxUi/Xv7UyxLCRlVwuZDq4uQyke+ugtvW1x3ESvTOCx6SqGRgQbH70sy1mfhxxYtKq9MpUBQQBl29RPq7bA1p7bV5rGsN/JoUa9dqSXQ6fNZ74kRrirRxSWkhPq7a23/FXbjWJaOFmRcxsetYxicVOcQ0rhRl/iEDMFzW0UdTbcmq/Kd2nNq/J2DWDCRpYABR8nqdd7nWpeWcd9qyjGcbhmwhd2ayERxJmZQW/mZRe+ncHYU58N8fLLLZczQZijEhlKMBodd7n0kVdw5bRtNc789HBqFRQ0jmy5r2+thqarZ4/jZYDKySyC1/TFlT4W9/vVn555KE88UgJtHoy9wd7MdjYmx9hUZHyJhvPQtJM2QWEeeUZrHS+w0HameZB1lvFOIGc5mVQ3W3Xtp0P7UbhfDR5cj/qdSpUA2IBGpBIIJ9iK0bnTlXDQYZ5VjRHza7DT3rNY+KxJDqoe2YHUgi5JABsQa0mW4NdTvh1xUDisK5mIlzKc4W4cq1gCo127Vv4rD/BLhqz42bEGOwhUBNb2ZtPrtW35qxz+qgptQrtq5Waxp8IJEKMLhh1rFeeOVJ8KxWMyGN7kkBsvb1G1hW4oaUlwwZSCAQdwdjThl5TlNsw8IuGJ/wAaRnAYhyLlQbCwYjX3t9hV1w2CWImTRFLA62GgvdjsNSfwK43L4wqMcMoUM2Z0JJBBAvY9P807x+BjxWHaOVfS4AZbn8EU5ZeqJNKdzvzhh0ly/wDKKEA+lRnzXGgOlh07VPcNxnn4JJk0LRqwP1Uf5FRC+H+AgGd0DAKP4zjKD3GfQaCjRc44cFYYjGf/ABlRkIUbDanmuOjJ+cuITzv5TaBCTe97i+5+f6VWDABnU9gAe/1rR8fg8xxMlgFW19NbkuQq/F6ouMiAIP8ANYmtsbxLdfDXgYwvD4AFymUZ2PUltRerU9MeGTg4aIjYxpb6FRanBY3+lee/Vz4NmoUShQTyMU6QfimiPe33p3HRj8dfozi4setQfGMKzx+XHJ5bEgZtDYKdTY79KnM1QPNWJeCPz0jMmT9QG9u/vuQfiuxDP8bwuaOYxRQpi2PqeaXPKQW1OgICntt+5OWOR5vPE8wRGLjSyqERDmIVF2ue9WCHxLwAAzM8ZfUqVI1I1uR/aqlzh4qI/wD04INckXkIP4Braek8SHM5j/7oldbZgTa3Ube9qosnC87CwuLge3a/2o/D8Jr62ZmY3JJ3J11q48u4HNIlh1sfY9KbwfWicJw2WGIfyoo+wp05oIthYfagf7bVjVi5q7SVcqVJAbgUsDbc0ySTSlonvRgKclr0DqppEmlFP+/NXQzLxE8NHeTz8IgIYHPHtZu6DseorMJcEIpMrIUlB1VtPsK9RFqhOK8qYWeQSTQI7jTMRV4/rZNVOmG4WJ1YMy6sLDT8D3rUuUuBumV5FINtAfpe9vmrF/8AHgBW0aDy/wBOm3SlpZ1G2pPQb/ipuWzJpwLQYUYGk2qf4pzNXaJnoUOKK9hSsZ1+KbqdNaOpNGLqdLRh0t3/AHpINRHfUEG1qq2aBeXEW1Ow9vak2kLC40+v7UlnNtd7/FGMlTsiyEXsdSBe2wP+61xSfYDoB9e9IzS9Bvp32zDr96IqsdDsANO5sd/tSDnNaiyNSAW2UbkXJP4H9TXXeimOZqFI5/ehRw6KfPaj+bpXKFOIKiXTU0i0+o7HrXaFdleqk4Pn96Gb3oUKpAynrQZ6FCpriDPrSTPQoU64SF6FChWSn//Z"/>
          <p:cNvSpPr>
            <a:spLocks noChangeAspect="1" noChangeArrowheads="1"/>
          </p:cNvSpPr>
          <p:nvPr/>
        </p:nvSpPr>
        <p:spPr bwMode="auto">
          <a:xfrm>
            <a:off x="155575" y="-547688"/>
            <a:ext cx="781050" cy="114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52" name="Picture 16" descr="https://encrypted-tbn1.google.com/images?q=tbn:ANd9GcTnpGwN2cvZXeX76dMnMn-8_z6VP8-Z6se531X9wfo8HB7WUH_uDw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1C2426"/>
              </a:clrFrom>
              <a:clrTo>
                <a:srgbClr val="1C242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304" y="2852936"/>
            <a:ext cx="1440160" cy="2016224"/>
          </a:xfrm>
          <a:prstGeom prst="rect">
            <a:avLst/>
          </a:prstGeom>
          <a:noFill/>
        </p:spPr>
      </p:pic>
      <p:pic>
        <p:nvPicPr>
          <p:cNvPr id="13" name="Стрекоза и мурав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467544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944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sz="2800" dirty="0" smtClean="0"/>
              <a:t>Установи последовательность иллюстраций и подбери фрагменты из басни</a:t>
            </a:r>
            <a:endParaRPr lang="ru-RU" sz="2800" dirty="0"/>
          </a:p>
        </p:txBody>
      </p:sp>
      <p:pic>
        <p:nvPicPr>
          <p:cNvPr id="4" name="Содержимое 3" descr="http://im3-tub-ru.yandex.net/i?id=430899659-33-72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052736"/>
            <a:ext cx="2088232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Содержимое 3" descr="http://img1.liveinternet.ru/images/attach/c/4/79/451/79451089_3453311_scrn_big_1.jpg"/>
          <p:cNvPicPr>
            <a:picLocks/>
          </p:cNvPicPr>
          <p:nvPr/>
        </p:nvPicPr>
        <p:blipFill>
          <a:blip r:embed="rId3" cstate="email">
            <a:lum contrast="20000"/>
          </a:blip>
          <a:srcRect b="-6049"/>
          <a:stretch>
            <a:fillRect/>
          </a:stretch>
        </p:blipFill>
        <p:spPr bwMode="auto">
          <a:xfrm>
            <a:off x="6156176" y="3284984"/>
            <a:ext cx="2664296" cy="309634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8" name="Picture 5" descr="Картинка 88 из 66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293096"/>
            <a:ext cx="2304256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" descr="C:\Users\Алла Алексеевна\Documents\для Аси\nasekomoe-66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2160" y="980728"/>
            <a:ext cx="2664296" cy="2232248"/>
          </a:xfrm>
          <a:prstGeom prst="rect">
            <a:avLst/>
          </a:prstGeom>
          <a:noFill/>
        </p:spPr>
      </p:pic>
      <p:pic>
        <p:nvPicPr>
          <p:cNvPr id="11" name="Picture 2" descr="http://im3-tub-ru.yandex.net/i?id=410385105-05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717032"/>
            <a:ext cx="2304256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Алла Алексеевна\Videos\66492772_2748155cef27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5536" y="1196752"/>
            <a:ext cx="2232247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 descr="C:\Users\Алла Алексеевна\Documents\966558409.jpg.gif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00192" y="908720"/>
            <a:ext cx="1008112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5405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Объясни лексическое значение слов и выражений</a:t>
            </a:r>
            <a:endParaRPr lang="ru-RU" sz="2800" dirty="0"/>
          </a:p>
        </p:txBody>
      </p:sp>
      <p:pic>
        <p:nvPicPr>
          <p:cNvPr id="3074" name="Picture 2" descr="C:\Users\Алла Алексеевна\Documents\priroda-2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560840" cy="3888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55576" y="5373217"/>
            <a:ext cx="83884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 зима катит в глаза -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707904" y="5301208"/>
            <a:ext cx="51480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зима наступила стремительно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theme/theme1.xml><?xml version="1.0" encoding="utf-8"?>
<a:theme xmlns:a="http://schemas.openxmlformats.org/drawingml/2006/main" name="V_Ogidanii_Muzy">
  <a:themeElements>
    <a:clrScheme name="Другая 6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FFFF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1024</TotalTime>
  <Words>400</Words>
  <Application>Microsoft Office PowerPoint</Application>
  <PresentationFormat>Экран (4:3)</PresentationFormat>
  <Paragraphs>90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V_Ogidanii_Muzy</vt:lpstr>
      <vt:lpstr>И.А. Крылов  Басня «Стрекоза и Муравей»</vt:lpstr>
      <vt:lpstr>Слайд 2</vt:lpstr>
      <vt:lpstr>Прочитай и определи жанр</vt:lpstr>
      <vt:lpstr>Слайд 4</vt:lpstr>
      <vt:lpstr>Отгадай загадку и реши ребус</vt:lpstr>
      <vt:lpstr>И.А. Крылов  Басня «Стрекоза и Муравей»</vt:lpstr>
      <vt:lpstr>Слайд 7</vt:lpstr>
      <vt:lpstr>Установи последовательность иллюстраций и подбери фрагменты из басни</vt:lpstr>
      <vt:lpstr>Объясни лексическое значение слов и выражений</vt:lpstr>
      <vt:lpstr>Помертвело чисто поле -</vt:lpstr>
      <vt:lpstr>Злой тоской удручена -</vt:lpstr>
      <vt:lpstr>Дайте характеристику персонажам басни</vt:lpstr>
      <vt:lpstr> Какая пословица лучше всего выражает законченную мысль басни? </vt:lpstr>
      <vt:lpstr>Слайд 14</vt:lpstr>
      <vt:lpstr>Слайд 15</vt:lpstr>
      <vt:lpstr>Слайд 16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И.А. Крылов  Басня «Стрекоза и Муравей»</dc:title>
  <dc:subject>Шаблон PowerPoint</dc:subject>
  <dc:creator>Алла Алексеевна</dc:creator>
  <dc:description>Шаблоны PowerPoint, презентации по культуре и искусству http://freeppt.ru/</dc:description>
  <cp:lastModifiedBy>Tata</cp:lastModifiedBy>
  <cp:revision>115</cp:revision>
  <dcterms:created xsi:type="dcterms:W3CDTF">2012-06-07T16:48:29Z</dcterms:created>
  <dcterms:modified xsi:type="dcterms:W3CDTF">2013-01-14T22:36:06Z</dcterms:modified>
</cp:coreProperties>
</file>