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326" r:id="rId3"/>
    <p:sldId id="256" r:id="rId4"/>
    <p:sldId id="311" r:id="rId5"/>
    <p:sldId id="257" r:id="rId6"/>
    <p:sldId id="258" r:id="rId7"/>
    <p:sldId id="262" r:id="rId8"/>
    <p:sldId id="259" r:id="rId9"/>
    <p:sldId id="263" r:id="rId10"/>
    <p:sldId id="260" r:id="rId11"/>
    <p:sldId id="261" r:id="rId12"/>
    <p:sldId id="270" r:id="rId13"/>
    <p:sldId id="272" r:id="rId14"/>
    <p:sldId id="269" r:id="rId15"/>
    <p:sldId id="277" r:id="rId16"/>
    <p:sldId id="268" r:id="rId17"/>
    <p:sldId id="264" r:id="rId18"/>
    <p:sldId id="273" r:id="rId19"/>
    <p:sldId id="266" r:id="rId20"/>
    <p:sldId id="274" r:id="rId21"/>
    <p:sldId id="297" r:id="rId22"/>
    <p:sldId id="275" r:id="rId23"/>
    <p:sldId id="278" r:id="rId24"/>
    <p:sldId id="279" r:id="rId25"/>
    <p:sldId id="327" r:id="rId26"/>
    <p:sldId id="310" r:id="rId27"/>
    <p:sldId id="328" r:id="rId28"/>
    <p:sldId id="321" r:id="rId29"/>
    <p:sldId id="329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9655" autoAdjust="0"/>
    <p:restoredTop sz="95763" autoAdjust="0"/>
  </p:normalViewPr>
  <p:slideViewPr>
    <p:cSldViewPr>
      <p:cViewPr varScale="1">
        <p:scale>
          <a:sx n="69" d="100"/>
          <a:sy n="69" d="100"/>
        </p:scale>
        <p:origin x="-11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338AD-F582-4C1A-81F2-8D3D06BF3F5E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67B3D-B01C-4472-A581-5D31A23ED1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C9D9B-2FFB-462E-85FB-9DBB1BAD36A8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D1556-B660-4EE2-A873-502563F0C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3664E-6ECB-40C6-9787-66F6EB71FA0D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F8157-A4B3-42B1-B8B7-F5C6897BA8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C996D-68CB-446A-AF52-EDB0AF225272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4A7B-7E24-4E1D-81DD-5F5730F80E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EB7F2-B98E-47A8-9AFA-926B5F282FE6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86672-A814-4A99-BDDE-69D14F5563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A1CD4-86FA-49B6-9DDD-46FB9C05A47B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CEDD-2E96-4394-A9A8-D5BDF54BB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622D9-C3A6-4A5B-85BF-8BE654B821D0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5D6A6-30B9-42AA-A7CF-2D1D826109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2ED70-AB0E-4AAF-BA70-92CD2A252FDA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CE73A-D02F-46EE-9D7E-3AEDE915E0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E0DD6-9740-498D-888C-AC7A3EB0CDB5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20631-125C-4376-B922-9129DD8E0A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2DE93-FD92-4D11-AE26-ACEAFD790B1C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D0B3C-9EB2-4B29-87BB-F21F5BBE44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E7763-29E1-43F3-8A91-8E3BEA343D07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B49E-12F1-465D-A967-BA2204DB6D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971A273-E21C-4276-A23F-367AB8476D9E}" type="datetimeFigureOut">
              <a:rPr lang="ru-RU"/>
              <a:pPr>
                <a:defRPr/>
              </a:pPr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6CA9C4-E339-4640-8666-97CEF4A2FF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imo.oblcit.ru/news_images/2006n/10_06/P9250281.jp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hyperlink" Target="http://www.knigisosklada.ru/images/books/29/big/29731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read.ru/covers_rr/big/557142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bookstube.ru/images/tnv_tubes/small/98170-cover.jpg" TargetMode="Externa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Картинка 5 из 24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357188"/>
            <a:ext cx="3398837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4" descr="Картинка 15 из 297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38" y="357188"/>
            <a:ext cx="325120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6" descr="Картинка 35 из 3105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38" y="357188"/>
            <a:ext cx="2571750" cy="35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8" descr="Картинка 23 из 3105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00688" y="1500188"/>
            <a:ext cx="28384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0" y="5572125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Calibri" pitchFamily="34" charset="0"/>
              </a:rPr>
              <a:t>www.ecosystema.ru</a:t>
            </a:r>
            <a:endParaRPr lang="ru-RU" sz="3600" b="1">
              <a:latin typeface="Calibri" pitchFamily="34" charset="0"/>
            </a:endParaRPr>
          </a:p>
          <a:p>
            <a:pPr algn="ctr"/>
            <a:r>
              <a:rPr lang="en-US" sz="3600" b="1">
                <a:latin typeface="Calibri" pitchFamily="34" charset="0"/>
              </a:rPr>
              <a:t>www.edu.ru</a:t>
            </a:r>
            <a:endParaRPr lang="ru-RU" sz="36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25"/>
            <a:ext cx="9145588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688" y="428625"/>
            <a:ext cx="7770812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142875"/>
            <a:ext cx="7286625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813"/>
            <a:ext cx="91852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14313"/>
            <a:ext cx="7072312" cy="630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813"/>
            <a:ext cx="914400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 l="14648" t="18750" r="15039" b="14687"/>
          <a:stretch>
            <a:fillRect/>
          </a:stretch>
        </p:blipFill>
        <p:spPr bwMode="auto">
          <a:xfrm>
            <a:off x="0" y="714375"/>
            <a:ext cx="91757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571500"/>
            <a:ext cx="9164638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38" y="357188"/>
            <a:ext cx="7772400" cy="23574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900" b="1" dirty="0" smtClean="0"/>
              <a:t>Географическое положение России</a:t>
            </a:r>
            <a:endParaRPr lang="ru-RU" sz="4900" b="1" dirty="0"/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3886200"/>
            <a:ext cx="8358188" cy="2614613"/>
          </a:xfrm>
        </p:spPr>
        <p:txBody>
          <a:bodyPr/>
          <a:lstStyle/>
          <a:p>
            <a:r>
              <a:rPr lang="ru-RU" sz="4000" b="1" i="1" smtClean="0">
                <a:solidFill>
                  <a:schemeClr val="tx1"/>
                </a:solidFill>
              </a:rPr>
              <a:t>Цель:</a:t>
            </a:r>
            <a:r>
              <a:rPr lang="ru-RU" sz="4000" i="1" smtClean="0">
                <a:solidFill>
                  <a:schemeClr val="tx1"/>
                </a:solidFill>
              </a:rPr>
              <a:t> изучить особенности физико-географического положения России.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 l="15234" t="18750" r="16211" b="14687"/>
          <a:stretch>
            <a:fillRect/>
          </a:stretch>
        </p:blipFill>
        <p:spPr bwMode="auto">
          <a:xfrm>
            <a:off x="0" y="357188"/>
            <a:ext cx="91821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 l="15234" t="18750" r="15039" b="14687"/>
          <a:stretch>
            <a:fillRect/>
          </a:stretch>
        </p:blipFill>
        <p:spPr bwMode="auto">
          <a:xfrm>
            <a:off x="0" y="357188"/>
            <a:ext cx="9220200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 l="14648" t="18750" r="15039" b="14687"/>
          <a:stretch>
            <a:fillRect/>
          </a:stretch>
        </p:blipFill>
        <p:spPr bwMode="auto">
          <a:xfrm>
            <a:off x="0" y="357188"/>
            <a:ext cx="91757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 l="14648" t="18750" r="15039" b="14687"/>
          <a:stretch>
            <a:fillRect/>
          </a:stretch>
        </p:blipFill>
        <p:spPr bwMode="auto">
          <a:xfrm>
            <a:off x="0" y="428625"/>
            <a:ext cx="91757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28750" y="5357813"/>
            <a:ext cx="685800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j-lt"/>
              </a:rPr>
              <a:t>Найдите их на карте.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j-lt"/>
              </a:rPr>
              <a:t>Какие моря не подписаны на картосхеме?</a:t>
            </a:r>
            <a:endParaRPr lang="ru-RU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 l="15234" t="18750" r="15039" b="14687"/>
          <a:stretch>
            <a:fillRect/>
          </a:stretch>
        </p:blipFill>
        <p:spPr bwMode="auto">
          <a:xfrm>
            <a:off x="0" y="571500"/>
            <a:ext cx="9144000" cy="54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500063" y="6143625"/>
            <a:ext cx="800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Какие горы и реки России расположены вдоль ее границы?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01125" cy="5826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/>
              <a:t>Характер границ: проследите по физической карте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7890" name="Содержимое 2"/>
          <p:cNvSpPr>
            <a:spLocks noGrp="1"/>
          </p:cNvSpPr>
          <p:nvPr>
            <p:ph idx="1"/>
          </p:nvPr>
        </p:nvSpPr>
        <p:spPr>
          <a:xfrm>
            <a:off x="214313" y="571500"/>
            <a:ext cx="8786812" cy="6286500"/>
          </a:xfrm>
        </p:spPr>
        <p:txBody>
          <a:bodyPr/>
          <a:lstStyle/>
          <a:p>
            <a:r>
              <a:rPr lang="ru-RU" sz="1800" b="1" smtClean="0"/>
              <a:t>Западная граница</a:t>
            </a:r>
            <a:r>
              <a:rPr lang="ru-RU" sz="1800" smtClean="0"/>
              <a:t> не имеет отчетливо выраженных природных рубежей.</a:t>
            </a:r>
          </a:p>
          <a:p>
            <a:pPr>
              <a:buFont typeface="Arial" charset="0"/>
              <a:buNone/>
            </a:pPr>
            <a:r>
              <a:rPr lang="ru-RU" sz="1800" smtClean="0"/>
              <a:t>Начинается она на побережье Баренцева моря и подходит к Финскому заливу . </a:t>
            </a:r>
          </a:p>
          <a:p>
            <a:pPr>
              <a:buFont typeface="Arial" charset="0"/>
              <a:buNone/>
            </a:pPr>
            <a:r>
              <a:rPr lang="ru-RU" sz="1800" smtClean="0"/>
              <a:t>Далее граница идет по низким равнинам и возвышенностям (верховье рек Западной Двины, Днепра, Десны) до Таганрогского залива Азовского моря. </a:t>
            </a:r>
          </a:p>
          <a:p>
            <a:r>
              <a:rPr lang="ru-RU" sz="1800" b="1" smtClean="0"/>
              <a:t>Южная граница</a:t>
            </a:r>
            <a:r>
              <a:rPr lang="ru-RU" sz="1800" smtClean="0"/>
              <a:t> четко фиксируется естественными, природными рубежами.</a:t>
            </a:r>
          </a:p>
          <a:p>
            <a:pPr>
              <a:buFont typeface="Arial" charset="0"/>
              <a:buNone/>
            </a:pPr>
            <a:r>
              <a:rPr lang="ru-RU" sz="1800" smtClean="0"/>
              <a:t>Она начинается от Керченского пролива и проходит по территориальным водам Черного моря до устья реки Псоу, где начинается сухопутная граница. Она проходит по Главному, или Водораздельному, хребту Большого Кавказа. </a:t>
            </a:r>
          </a:p>
          <a:p>
            <a:pPr>
              <a:buFont typeface="Arial" charset="0"/>
              <a:buNone/>
            </a:pPr>
            <a:r>
              <a:rPr lang="ru-RU" sz="1800" smtClean="0"/>
              <a:t>Далее граница России проходит по акватории Каспийского моря, от побережья которого проходит по Прикаспийской низменности и южной части Западной Сибири, и почти не фиксированная естественными рубежами. </a:t>
            </a:r>
          </a:p>
          <a:p>
            <a:r>
              <a:rPr lang="ru-RU" sz="1800" b="1" smtClean="0"/>
              <a:t>Восточная часть</a:t>
            </a:r>
            <a:r>
              <a:rPr lang="ru-RU" sz="1800" smtClean="0"/>
              <a:t> границы – орографически отчетливо выражена. </a:t>
            </a:r>
          </a:p>
          <a:p>
            <a:pPr>
              <a:buFont typeface="Arial" charset="0"/>
              <a:buNone/>
            </a:pPr>
            <a:r>
              <a:rPr lang="ru-RU" sz="1800" smtClean="0"/>
              <a:t>Сухопутная часть проходит от Алтая до Тихого океана проходит по горам Восточного Саяна и Забайкалья, по рекам Аргунь, Амур, Уссури. </a:t>
            </a:r>
          </a:p>
          <a:p>
            <a:pPr>
              <a:buFont typeface="Arial" charset="0"/>
              <a:buNone/>
            </a:pPr>
            <a:r>
              <a:rPr lang="ru-RU" sz="1800" smtClean="0"/>
              <a:t>Морская восточная граница России проходит по водным просторам Тихого океана и его морей </a:t>
            </a:r>
            <a:r>
              <a:rPr lang="ru-RU" sz="1800" b="1" smtClean="0"/>
              <a:t>– </a:t>
            </a:r>
            <a:r>
              <a:rPr lang="ru-RU" sz="1800" smtClean="0"/>
              <a:t>Японского, Охотского и Берингова, по морским проливам Лаперуза, Кунаширскому, Берингову. </a:t>
            </a:r>
          </a:p>
          <a:p>
            <a:r>
              <a:rPr lang="ru-RU" sz="1800" b="1" smtClean="0"/>
              <a:t>Северная граница </a:t>
            </a:r>
            <a:r>
              <a:rPr lang="ru-RU" sz="1800" smtClean="0"/>
              <a:t>– морская идет по морям Северного Ледовитого океана. </a:t>
            </a:r>
          </a:p>
          <a:p>
            <a:pPr>
              <a:buFont typeface="Arial" charset="0"/>
              <a:buNone/>
            </a:pPr>
            <a:r>
              <a:rPr lang="ru-RU" sz="1800" smtClean="0"/>
              <a:t>От острова Ратманова и от полуострова Рыбачий на Кольском полуострове границы "полярных владений" России идут по меридианам к Северному полюсу.</a:t>
            </a:r>
          </a:p>
          <a:p>
            <a:pPr>
              <a:buFont typeface="Arial" charset="0"/>
              <a:buNone/>
            </a:pPr>
            <a:endParaRPr lang="ru-RU" sz="140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/>
          <a:srcRect l="14648" t="9375" r="15039" b="17500"/>
          <a:stretch>
            <a:fillRect/>
          </a:stretch>
        </p:blipFill>
        <p:spPr bwMode="auto">
          <a:xfrm>
            <a:off x="0" y="0"/>
            <a:ext cx="912177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428625" y="6027738"/>
            <a:ext cx="8143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</a:rPr>
              <a:t>Какие особенности природы России зависят от её географического положения?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2800" b="1" smtClean="0"/>
              <a:t>Влияние географического положения и размеров территории на особенности природы и хозяйство страны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1071563"/>
            <a:ext cx="8858250" cy="5572125"/>
          </a:xfrm>
        </p:spPr>
        <p:txBody>
          <a:bodyPr rtlCol="0">
            <a:noAutofit/>
          </a:bodyPr>
          <a:lstStyle/>
          <a:p>
            <a:pPr marL="742950" indent="-74295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Россия расположена в самой северной части материка. </a:t>
            </a:r>
          </a:p>
          <a:p>
            <a:pPr marL="742950" indent="-74295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Большая часть ее территории лежит севернее 60° </a:t>
            </a:r>
            <a:r>
              <a:rPr lang="ru-RU" sz="2000" dirty="0" err="1" smtClean="0"/>
              <a:t>с.ш</a:t>
            </a:r>
            <a:r>
              <a:rPr lang="ru-RU" sz="2000" dirty="0" smtClean="0"/>
              <a:t>. </a:t>
            </a:r>
          </a:p>
          <a:p>
            <a:pPr marL="742950" indent="-74295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Южнее 50° </a:t>
            </a:r>
            <a:r>
              <a:rPr lang="ru-RU" sz="2000" dirty="0" err="1" smtClean="0"/>
              <a:t>с.ш</a:t>
            </a:r>
            <a:r>
              <a:rPr lang="ru-RU" sz="2000" dirty="0" smtClean="0"/>
              <a:t>. находится лишь около 5% территории России.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 65% территории расположено в зоне многолетней мерзлоты.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Берега омывают преимущественно ледовитые северные моря. </a:t>
            </a:r>
          </a:p>
          <a:p>
            <a:pPr marL="742950" indent="-74295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 Дополнительные денежные вложения при ведении хозяйства *</a:t>
            </a:r>
          </a:p>
          <a:p>
            <a:pPr marL="742950" indent="-74295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Необходимость строить утепленные отапливаемые жилища, затрачивать дополнительные запасы топлива для работы производств при низких температурах.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 </a:t>
            </a:r>
            <a:r>
              <a:rPr lang="ru-RU" sz="2000" b="1" dirty="0" smtClean="0"/>
              <a:t>Большие ограничения в развитии сельского хозяйства </a:t>
            </a:r>
            <a:br>
              <a:rPr lang="ru-RU" sz="2000" b="1" dirty="0" smtClean="0"/>
            </a:br>
            <a:r>
              <a:rPr lang="ru-RU" sz="2000" b="1" dirty="0" smtClean="0"/>
              <a:t>                                  (зона рискованного земледелия).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Недостаток тепла на севере и влаги в южной части </a:t>
            </a:r>
            <a:r>
              <a:rPr lang="ru-RU" sz="2000" b="1" dirty="0" smtClean="0"/>
              <a:t>– </a:t>
            </a:r>
            <a:r>
              <a:rPr lang="ru-RU" sz="2000" dirty="0" smtClean="0"/>
              <a:t>обычное для нашего земледелия явление. Каждое десятилетие случаются крупные неурожаи. </a:t>
            </a:r>
          </a:p>
          <a:p>
            <a:pPr marL="742950" indent="-74295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Богатство природных условий и ресурсов.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* </a:t>
            </a:r>
            <a:r>
              <a:rPr lang="ru-RU" sz="1800" dirty="0" smtClean="0"/>
              <a:t>Для того чтобы не замерзнуть за одну зиму жители России сжигают не менее 500 млн. тонн топлива (40 млрд. долларов).</a:t>
            </a:r>
            <a:endParaRPr lang="ru-RU" sz="2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Литература для домашнего изучения: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Раковская Э.М. Давыдова М.И. Физическая география России: учебник для ВУЗов.  - М.: Владос, 2003.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Атлас. География России: 8 класс. – М.: Дрофа, 2012.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Пармузин Ю.П., Карпов Г.В.. Словарь по физической географии. – М.: Просвещение, 1994 – 367 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Содержимое 2"/>
          <p:cNvSpPr>
            <a:spLocks noGrp="1"/>
          </p:cNvSpPr>
          <p:nvPr>
            <p:ph idx="1"/>
          </p:nvPr>
        </p:nvSpPr>
        <p:spPr>
          <a:xfrm>
            <a:off x="457200" y="571500"/>
            <a:ext cx="8229600" cy="5554663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Презентация составлена на основе учебных материалов, размещенных на сайте</a:t>
            </a:r>
          </a:p>
          <a:p>
            <a:pPr algn="ctr">
              <a:buFont typeface="Arial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www.edu.ru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Соединительная линия уступом 17"/>
          <p:cNvCxnSpPr/>
          <p:nvPr/>
        </p:nvCxnSpPr>
        <p:spPr>
          <a:xfrm rot="5400000">
            <a:off x="-1036637" y="2751137"/>
            <a:ext cx="3144838" cy="214313"/>
          </a:xfrm>
          <a:prstGeom prst="bentConnector3">
            <a:avLst>
              <a:gd name="adj1" fmla="val -79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/>
          <p:nvPr/>
        </p:nvCxnSpPr>
        <p:spPr>
          <a:xfrm rot="5400000">
            <a:off x="142875" y="1928813"/>
            <a:ext cx="1571625" cy="285750"/>
          </a:xfrm>
          <a:prstGeom prst="bentConnector3">
            <a:avLst>
              <a:gd name="adj1" fmla="val -80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85750" y="5357813"/>
            <a:ext cx="871537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57188"/>
            <a:ext cx="9144000" cy="6143625"/>
          </a:xfrm>
        </p:spPr>
      </p:pic>
      <p:sp>
        <p:nvSpPr>
          <p:cNvPr id="6" name="TextBox 5"/>
          <p:cNvSpPr txBox="1"/>
          <p:nvPr/>
        </p:nvSpPr>
        <p:spPr>
          <a:xfrm>
            <a:off x="4000500" y="2786063"/>
            <a:ext cx="20002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j-lt"/>
              </a:rPr>
              <a:t>9 млн.км</a:t>
            </a:r>
            <a:r>
              <a:rPr lang="ru-RU" sz="2400" b="1" baseline="30000" dirty="0">
                <a:latin typeface="+mj-lt"/>
              </a:rPr>
              <a:t>2</a:t>
            </a:r>
            <a:endParaRPr lang="ru-RU" sz="2400" b="1" baseline="300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" y="2000250"/>
            <a:ext cx="20002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j-lt"/>
              </a:rPr>
              <a:t>17,8 млн. км</a:t>
            </a:r>
            <a:r>
              <a:rPr lang="ru-RU" sz="2400" b="1" baseline="30000" dirty="0">
                <a:latin typeface="+mj-lt"/>
              </a:rPr>
              <a:t>2</a:t>
            </a:r>
            <a:endParaRPr lang="ru-RU" sz="2400" b="1" baseline="30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Определите по физической карте России: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>
                <a:latin typeface="+mn-lt"/>
              </a:rPr>
              <a:t>Как расположена территория России относительно Северного полярного круга, Северного тропика, экватора, Нулевого меридиана?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dirty="0">
                <a:latin typeface="+mn-lt"/>
              </a:rPr>
              <a:t>Какие крайние точки ограничивают Россию?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9144000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422</Words>
  <Application>Microsoft Office PowerPoint</Application>
  <PresentationFormat>Экран (4:3)</PresentationFormat>
  <Paragraphs>45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Calibri</vt:lpstr>
      <vt:lpstr>Arial</vt:lpstr>
      <vt:lpstr>Times New Roman</vt:lpstr>
      <vt:lpstr>Тема Office</vt:lpstr>
      <vt:lpstr>Слайд 1</vt:lpstr>
      <vt:lpstr>  Географическое положение России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Характер границ: проследите по физической карте  </vt:lpstr>
      <vt:lpstr>Слайд 26</vt:lpstr>
      <vt:lpstr>Влияние географического положения и размеров территории на особенности природы и хозяйство страны </vt:lpstr>
      <vt:lpstr>Литература для домашнего изучения:  </vt:lpstr>
      <vt:lpstr>Слайд 29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97</cp:revision>
  <dcterms:created xsi:type="dcterms:W3CDTF">2012-02-23T14:33:18Z</dcterms:created>
  <dcterms:modified xsi:type="dcterms:W3CDTF">2012-12-15T15:06:03Z</dcterms:modified>
</cp:coreProperties>
</file>