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71" r:id="rId2"/>
    <p:sldId id="256" r:id="rId3"/>
    <p:sldId id="258" r:id="rId4"/>
    <p:sldId id="257" r:id="rId5"/>
    <p:sldId id="259" r:id="rId6"/>
    <p:sldId id="260" r:id="rId7"/>
    <p:sldId id="261" r:id="rId8"/>
    <p:sldId id="262" r:id="rId9"/>
    <p:sldId id="263" r:id="rId10"/>
    <p:sldId id="265" r:id="rId11"/>
    <p:sldId id="266" r:id="rId12"/>
    <p:sldId id="281" r:id="rId13"/>
    <p:sldId id="267" r:id="rId14"/>
    <p:sldId id="268" r:id="rId15"/>
    <p:sldId id="269" r:id="rId16"/>
    <p:sldId id="270" r:id="rId17"/>
    <p:sldId id="272" r:id="rId18"/>
    <p:sldId id="273" r:id="rId19"/>
    <p:sldId id="274" r:id="rId20"/>
    <p:sldId id="280" r:id="rId21"/>
    <p:sldId id="282" r:id="rId22"/>
    <p:sldId id="275" r:id="rId23"/>
    <p:sldId id="283" r:id="rId24"/>
    <p:sldId id="284" r:id="rId25"/>
    <p:sldId id="277" r:id="rId26"/>
    <p:sldId id="278" r:id="rId27"/>
    <p:sldId id="279" r:id="rId2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20" y="-2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3" d="100"/>
          <a:sy n="83" d="100"/>
        </p:scale>
        <p:origin x="-2040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6FB3B7C2-07F4-4CDD-B46D-BC6D961062DB}" type="datetimeFigureOut">
              <a:rPr lang="ru-RU"/>
              <a:pPr>
                <a:defRPr/>
              </a:pPr>
              <a:t>15.12.2012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AACB2A83-4FC2-4D28-9099-F2D3E6EB38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525F9064-D429-4DA0-A4F8-8673B3B8567A}" type="datetimeFigureOut">
              <a:rPr lang="ru-RU"/>
              <a:pPr>
                <a:defRPr/>
              </a:pPr>
              <a:t>15.12.2012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7E29E39C-1359-4A3D-8BE3-38D69FBFB5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499C9D-EA17-48CA-BABD-1120016B4458}" type="datetimeFigureOut">
              <a:rPr lang="ru-RU"/>
              <a:pPr>
                <a:defRPr/>
              </a:pPr>
              <a:t>15.12.2012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35EB03-CAA8-476B-B860-E3081A2C629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A4EAE0-FFA0-40D5-BFD0-8C6DABBDDE16}" type="datetimeFigureOut">
              <a:rPr lang="ru-RU"/>
              <a:pPr>
                <a:defRPr/>
              </a:pPr>
              <a:t>15.12.2012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A98A78-E410-465B-AB85-C53014ED46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F8A7B2-AF22-4D48-925C-42402EF43B16}" type="datetimeFigureOut">
              <a:rPr lang="ru-RU"/>
              <a:pPr>
                <a:defRPr/>
              </a:pPr>
              <a:t>15.12.2012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A3B2C2-5421-4135-8C95-44B93265423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326A74-DD37-4028-B2B3-B94553AEB39A}" type="datetimeFigureOut">
              <a:rPr lang="ru-RU"/>
              <a:pPr>
                <a:defRPr/>
              </a:pPr>
              <a:t>15.12.2012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F31806-2A12-4303-919E-7B18D0064E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202E14-D370-4A9E-8757-18C0CE4B1BAA}" type="datetimeFigureOut">
              <a:rPr lang="ru-RU"/>
              <a:pPr>
                <a:defRPr/>
              </a:pPr>
              <a:t>15.12.2012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C4FE2-3C3E-427C-B2CF-A9956B4634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A17E47-5EFE-48D9-BC42-53D18F9A49B0}" type="datetimeFigureOut">
              <a:rPr lang="ru-RU"/>
              <a:pPr>
                <a:defRPr/>
              </a:pPr>
              <a:t>15.12.2012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1F0D83-E8BA-4559-AAD8-87D8598197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DC1377-452C-4CC0-A30D-BAF2E9F06D77}" type="datetimeFigureOut">
              <a:rPr lang="ru-RU"/>
              <a:pPr>
                <a:defRPr/>
              </a:pPr>
              <a:t>15.12.2012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DCF225-2F0F-4E33-A169-BA8D38F189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14FFC9-C2F1-433E-82F9-90672DD42BA5}" type="datetimeFigureOut">
              <a:rPr lang="ru-RU"/>
              <a:pPr>
                <a:defRPr/>
              </a:pPr>
              <a:t>15.12.2012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96D24E-3227-4916-A5B8-97F3A76EAC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17FBB6-2D6F-4FBD-9406-64BA5C05F244}" type="datetimeFigureOut">
              <a:rPr lang="ru-RU"/>
              <a:pPr>
                <a:defRPr/>
              </a:pPr>
              <a:t>15.12.2012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EA5D62-0AAE-4030-8CB6-EDBD031C82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229D00-0EB3-44CD-876F-4F81F8C9C093}" type="datetimeFigureOut">
              <a:rPr lang="ru-RU"/>
              <a:pPr>
                <a:defRPr/>
              </a:pPr>
              <a:t>15.12.2012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DDF9C7-862A-496D-AFDD-0AFA86D784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9CE8A2-101A-4F74-B250-44D02D26C8A9}" type="datetimeFigureOut">
              <a:rPr lang="ru-RU"/>
              <a:pPr>
                <a:defRPr/>
              </a:pPr>
              <a:t>15.12.2012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E3DB89-E417-4655-9F68-4E864CB19E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DCE09FD-5B28-424F-88E2-683EBBB08611}" type="datetimeFigureOut">
              <a:rPr lang="ru-RU"/>
              <a:pPr>
                <a:defRPr/>
              </a:pPr>
              <a:t>15.12.2012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C6F5879-418F-4180-A076-92A0616AEC4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slide" Target="slide19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8.xml"/><Relationship Id="rId5" Type="http://schemas.openxmlformats.org/officeDocument/2006/relationships/slide" Target="slide17.xml"/><Relationship Id="rId4" Type="http://schemas.openxmlformats.org/officeDocument/2006/relationships/slide" Target="slide1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slide" Target="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slide" Target="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slide" Target="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slide" Target="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download-sounds.ru/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onlain-films5.ucoz.ru/publ/knizhki_animashki/9" TargetMode="External"/><Relationship Id="rId4" Type="http://schemas.openxmlformats.org/officeDocument/2006/relationships/hyperlink" Target="http://download-sounds.ru/ovacii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Documents%20and%20Settings\Admin\&#1056;&#1072;&#1073;&#1086;&#1095;&#1080;&#1081;%20&#1089;&#1090;&#1086;&#1083;\&#1050;&#1086;&#1085;&#1082;&#1091;&#1088;&#1089;&#1099;%20&#1085;&#1086;&#1074;&#1099;&#1077;\&#1054;&#1084;&#1077;&#1083;&#1100;&#1095;&#1091;&#1082;%20&#1045;&#1048;-&#1088;&#1091;&#1089;&#1089;&#1082;&#1080;&#1081;%20&#1103;&#1079;&#1099;&#1082;-8%20&#1082;&#1083;&#1072;&#1089;&#1089;\Crowds_Applause__01636301.mp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683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МБОУ «</a:t>
            </a:r>
            <a:r>
              <a:rPr lang="ru-RU" sz="2400" b="1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Клюквинская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СОШИ»</a:t>
            </a:r>
            <a:endParaRPr lang="ru-RU" sz="24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4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Русский язык, 8 класс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0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ea typeface="Kozuka Gothic Pro B" pitchFamily="34" charset="-128"/>
                <a:cs typeface="Times New Roman" pitchFamily="18" charset="0"/>
              </a:rPr>
              <a:t>Главные члены предложения. </a:t>
            </a: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0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ea typeface="Kozuka Gothic Pro B" pitchFamily="34" charset="-128"/>
                <a:cs typeface="Times New Roman" pitchFamily="18" charset="0"/>
              </a:rPr>
              <a:t>Подлежащее.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algn="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4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Учитель </a:t>
            </a:r>
            <a:r>
              <a:rPr lang="ru-RU" sz="24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Омельчук</a:t>
            </a:r>
            <a:r>
              <a:rPr lang="ru-RU" sz="24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Е.И.</a:t>
            </a:r>
            <a:endParaRPr lang="ru-RU" sz="2400" b="1" i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Какое сочетание слов не является словосочетанием? Почему?</a:t>
            </a:r>
            <a:endParaRPr lang="ru-RU" sz="9600" b="1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Черемуха душистая с весною расцвела.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                                                         </a:t>
            </a:r>
            <a:r>
              <a:rPr lang="ru-RU" sz="9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sz="9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Прямоугольник с одним вырезанным углом 3"/>
          <p:cNvSpPr/>
          <p:nvPr/>
        </p:nvSpPr>
        <p:spPr>
          <a:xfrm>
            <a:off x="214313" y="2428875"/>
            <a:ext cx="4214812" cy="1071563"/>
          </a:xfrm>
          <a:prstGeom prst="snip1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а)черемуха душистая</a:t>
            </a:r>
            <a:endParaRPr lang="ru-RU" sz="32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с одним вырезанным углом 4"/>
          <p:cNvSpPr/>
          <p:nvPr/>
        </p:nvSpPr>
        <p:spPr>
          <a:xfrm>
            <a:off x="285750" y="4643438"/>
            <a:ext cx="4214813" cy="1071562"/>
          </a:xfrm>
          <a:prstGeom prst="snip1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б)черемуха расцвела</a:t>
            </a:r>
            <a:endParaRPr lang="ru-RU" sz="32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с одним вырезанным углом 6"/>
          <p:cNvSpPr/>
          <p:nvPr/>
        </p:nvSpPr>
        <p:spPr>
          <a:xfrm>
            <a:off x="4714875" y="2500313"/>
            <a:ext cx="4143375" cy="1071562"/>
          </a:xfrm>
          <a:prstGeom prst="snip1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в)расцвела с весною</a:t>
            </a:r>
            <a:endParaRPr lang="ru-RU" sz="32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Picture 2" descr="http://www.artsides.ru/big/item_385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71688" y="642938"/>
            <a:ext cx="4762500" cy="389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25603" name="Содержимое 2"/>
          <p:cNvSpPr>
            <a:spLocks noGrp="1"/>
          </p:cNvSpPr>
          <p:nvPr>
            <p:ph idx="1"/>
          </p:nvPr>
        </p:nvSpPr>
        <p:spPr>
          <a:xfrm>
            <a:off x="457200" y="357188"/>
            <a:ext cx="8229600" cy="5768975"/>
          </a:xfrm>
        </p:spPr>
        <p:txBody>
          <a:bodyPr/>
          <a:lstStyle/>
          <a:p>
            <a:pPr algn="ctr">
              <a:buFont typeface="Arial" charset="0"/>
              <a:buNone/>
            </a:pPr>
            <a:endParaRPr lang="ru-RU" sz="4400" b="1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Arial" charset="0"/>
              <a:buNone/>
            </a:pPr>
            <a:r>
              <a:rPr lang="ru-RU" sz="44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Главные члены </a:t>
            </a:r>
          </a:p>
          <a:p>
            <a:pPr algn="ctr">
              <a:buFont typeface="Arial" charset="0"/>
              <a:buNone/>
            </a:pPr>
            <a:r>
              <a:rPr lang="ru-RU" sz="44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предложения.</a:t>
            </a:r>
          </a:p>
          <a:p>
            <a:pPr algn="ctr">
              <a:buFont typeface="Arial" charset="0"/>
              <a:buNone/>
            </a:pPr>
            <a:r>
              <a:rPr lang="ru-RU" sz="44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Подлежащее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Главные члены предложения</a:t>
            </a:r>
            <a:endParaRPr lang="ru-RU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трелка вниз 4"/>
          <p:cNvSpPr/>
          <p:nvPr/>
        </p:nvSpPr>
        <p:spPr>
          <a:xfrm>
            <a:off x="1928794" y="1428736"/>
            <a:ext cx="1428760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Стрелка вниз 5"/>
          <p:cNvSpPr/>
          <p:nvPr/>
        </p:nvSpPr>
        <p:spPr>
          <a:xfrm>
            <a:off x="6143636" y="1428736"/>
            <a:ext cx="1285884" cy="357190"/>
          </a:xfrm>
          <a:prstGeom prst="downArrow">
            <a:avLst>
              <a:gd name="adj1" fmla="val 50000"/>
              <a:gd name="adj2" fmla="val 62048"/>
            </a:avLst>
          </a:prstGeom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Содержимое 12"/>
          <p:cNvSpPr>
            <a:spLocks noGrp="1"/>
          </p:cNvSpPr>
          <p:nvPr>
            <p:ph idx="1"/>
          </p:nvPr>
        </p:nvSpPr>
        <p:spPr>
          <a:xfrm>
            <a:off x="500063" y="1785938"/>
            <a:ext cx="3786187" cy="714375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одержимое 12"/>
          <p:cNvSpPr txBox="1">
            <a:spLocks/>
          </p:cNvSpPr>
          <p:nvPr/>
        </p:nvSpPr>
        <p:spPr>
          <a:xfrm>
            <a:off x="4714875" y="1785938"/>
            <a:ext cx="4000500" cy="714375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ru-RU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857500" y="2500313"/>
            <a:ext cx="3286125" cy="428625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называет</a:t>
            </a:r>
            <a:endParaRPr lang="ru-RU" sz="32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14313" y="3000375"/>
            <a:ext cx="3929062" cy="142875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786313" y="3000375"/>
            <a:ext cx="3929062" cy="142875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928938" y="4500563"/>
            <a:ext cx="3286125" cy="500062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отвечает</a:t>
            </a:r>
            <a:endParaRPr lang="ru-RU" sz="32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85750" y="5072063"/>
            <a:ext cx="3929063" cy="142875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786313" y="5072063"/>
            <a:ext cx="3929062" cy="142875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714375" y="500063"/>
            <a:ext cx="7715250" cy="78581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Главные члены предложения</a:t>
            </a:r>
            <a:endParaRPr lang="ru-RU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857750" y="1571625"/>
            <a:ext cx="4143375" cy="714375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сказуемое</a:t>
            </a:r>
            <a:endParaRPr lang="ru-RU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Содержимое 12"/>
          <p:cNvSpPr>
            <a:spLocks noGrp="1"/>
          </p:cNvSpPr>
          <p:nvPr>
            <p:ph idx="1"/>
          </p:nvPr>
        </p:nvSpPr>
        <p:spPr>
          <a:xfrm>
            <a:off x="142875" y="1571625"/>
            <a:ext cx="4000500" cy="714375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подлежащее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Стрелка вниз 13"/>
          <p:cNvSpPr/>
          <p:nvPr/>
        </p:nvSpPr>
        <p:spPr>
          <a:xfrm>
            <a:off x="2000232" y="1285860"/>
            <a:ext cx="1428760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7" name="Стрелка вниз 16"/>
          <p:cNvSpPr/>
          <p:nvPr/>
        </p:nvSpPr>
        <p:spPr>
          <a:xfrm>
            <a:off x="6143636" y="1285860"/>
            <a:ext cx="1285884" cy="357190"/>
          </a:xfrm>
          <a:prstGeom prst="downArrow">
            <a:avLst>
              <a:gd name="adj1" fmla="val 50000"/>
              <a:gd name="adj2" fmla="val 62048"/>
            </a:avLst>
          </a:prstGeom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2857500" y="2500313"/>
            <a:ext cx="3286125" cy="428625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называет</a:t>
            </a:r>
            <a:endParaRPr lang="ru-RU" sz="32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14313" y="3000375"/>
            <a:ext cx="3929062" cy="142875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 ком или о чем говорится в предложении</a:t>
            </a:r>
            <a:endParaRPr lang="ru-RU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5000625" y="3143250"/>
            <a:ext cx="3929063" cy="11430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Что говорится о подлежащем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2928938" y="4500563"/>
            <a:ext cx="3286125" cy="500062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отвечает</a:t>
            </a:r>
            <a:endParaRPr lang="ru-RU" sz="32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357188" y="5286375"/>
            <a:ext cx="3714750" cy="121443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Кто?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Что?</a:t>
            </a:r>
            <a:endParaRPr lang="ru-RU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5072063" y="5072063"/>
            <a:ext cx="3714750" cy="164306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что делает предмет? каков он? что он такое?</a:t>
            </a:r>
            <a:endParaRPr lang="ru-RU" sz="3200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Способы выражения подлежащего</a:t>
            </a:r>
            <a:endParaRPr lang="ru-RU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трелка вниз 4"/>
          <p:cNvSpPr/>
          <p:nvPr/>
        </p:nvSpPr>
        <p:spPr>
          <a:xfrm>
            <a:off x="4071934" y="1428736"/>
            <a:ext cx="928694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57200" y="1714500"/>
            <a:ext cx="8229600" cy="5715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1.Имя существительное в именительном падеже</a:t>
            </a:r>
            <a:endParaRPr lang="ru-RU" sz="24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28625" y="2571750"/>
            <a:ext cx="8215313" cy="785813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2. Местоимение, числительное в именительном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падеже</a:t>
            </a:r>
            <a:endParaRPr lang="ru-RU" sz="24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28625" y="3571875"/>
            <a:ext cx="8215313" cy="785813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3.Любая часть речи в значении существительного</a:t>
            </a:r>
            <a:endParaRPr lang="ru-RU" sz="24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28625" y="4572000"/>
            <a:ext cx="8215313" cy="785813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4.Инфинитив</a:t>
            </a:r>
            <a:endParaRPr lang="ru-RU" sz="24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>
            <a:hlinkClick r:id="rId2" action="ppaction://hlinksldjump"/>
          </p:cNvPr>
          <p:cNvSpPr/>
          <p:nvPr/>
        </p:nvSpPr>
        <p:spPr>
          <a:xfrm>
            <a:off x="428625" y="5643563"/>
            <a:ext cx="8215313" cy="78581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5. Неделимое словосочетание</a:t>
            </a:r>
            <a:endParaRPr lang="ru-RU" sz="24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Стрелка вправо 14">
            <a:hlinkClick r:id="rId3" action="ppaction://hlinksldjump"/>
          </p:cNvPr>
          <p:cNvSpPr/>
          <p:nvPr/>
        </p:nvSpPr>
        <p:spPr>
          <a:xfrm>
            <a:off x="7429500" y="1857375"/>
            <a:ext cx="1143000" cy="428625"/>
          </a:xfrm>
          <a:prstGeom prst="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6" name="Стрелка вправо 15">
            <a:hlinkClick r:id="rId4" action="ppaction://hlinksldjump"/>
          </p:cNvPr>
          <p:cNvSpPr/>
          <p:nvPr/>
        </p:nvSpPr>
        <p:spPr>
          <a:xfrm>
            <a:off x="7358063" y="2714625"/>
            <a:ext cx="1143000" cy="428625"/>
          </a:xfrm>
          <a:prstGeom prst="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7" name="Стрелка вправо 16">
            <a:hlinkClick r:id="rId5" action="ppaction://hlinksldjump"/>
          </p:cNvPr>
          <p:cNvSpPr/>
          <p:nvPr/>
        </p:nvSpPr>
        <p:spPr>
          <a:xfrm>
            <a:off x="7500938" y="3786188"/>
            <a:ext cx="1143000" cy="428625"/>
          </a:xfrm>
          <a:prstGeom prst="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8" name="Стрелка вправо 17">
            <a:hlinkClick r:id="rId6" action="ppaction://hlinksldjump"/>
          </p:cNvPr>
          <p:cNvSpPr/>
          <p:nvPr/>
        </p:nvSpPr>
        <p:spPr>
          <a:xfrm>
            <a:off x="7429500" y="4714875"/>
            <a:ext cx="1143000" cy="428625"/>
          </a:xfrm>
          <a:prstGeom prst="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9" name="Стрелка вправо 18">
            <a:hlinkClick r:id="rId2" action="ppaction://hlinksldjump"/>
          </p:cNvPr>
          <p:cNvSpPr/>
          <p:nvPr/>
        </p:nvSpPr>
        <p:spPr>
          <a:xfrm>
            <a:off x="7429500" y="5857875"/>
            <a:ext cx="1143000" cy="428625"/>
          </a:xfrm>
          <a:prstGeom prst="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642938" y="1714500"/>
            <a:ext cx="7929562" cy="2786063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Поезд</a:t>
            </a:r>
            <a:r>
              <a:rPr lang="ru-RU" sz="3600" b="1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мчался в неясную даль.</a:t>
            </a:r>
            <a:endParaRPr lang="ru-RU" sz="3600" b="1" i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1571625" y="3357563"/>
            <a:ext cx="11430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Стрелка влево 8">
            <a:hlinkClick r:id="rId2" action="ppaction://hlinksldjump"/>
          </p:cNvPr>
          <p:cNvSpPr/>
          <p:nvPr/>
        </p:nvSpPr>
        <p:spPr>
          <a:xfrm>
            <a:off x="428625" y="4857750"/>
            <a:ext cx="1357313" cy="428625"/>
          </a:xfrm>
          <a:prstGeom prst="lef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3" name="Стрелка вправо 12">
            <a:hlinkClick r:id="rId3" action="ppaction://hlinksldjump"/>
          </p:cNvPr>
          <p:cNvSpPr/>
          <p:nvPr/>
        </p:nvSpPr>
        <p:spPr>
          <a:xfrm>
            <a:off x="7072313" y="4857750"/>
            <a:ext cx="1357312" cy="428625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255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28625" y="642938"/>
            <a:ext cx="8229600" cy="307181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6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Все утомились за день до изнеможения.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6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Двое уже обогнали меня.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6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Что это такое?</a:t>
            </a:r>
            <a:endParaRPr lang="ru-RU" sz="3600" b="1" i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642938" y="1500188"/>
            <a:ext cx="642937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571500" y="2714625"/>
            <a:ext cx="1000125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Стрелка влево 10">
            <a:hlinkClick r:id="rId2" action="ppaction://hlinksldjump"/>
          </p:cNvPr>
          <p:cNvSpPr/>
          <p:nvPr/>
        </p:nvSpPr>
        <p:spPr>
          <a:xfrm>
            <a:off x="428625" y="4286250"/>
            <a:ext cx="1357313" cy="428625"/>
          </a:xfrm>
          <a:prstGeom prst="lef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714375" y="3357563"/>
            <a:ext cx="85725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Стрелка вправо 12">
            <a:hlinkClick r:id="rId3" action="ppaction://hlinksldjump"/>
          </p:cNvPr>
          <p:cNvSpPr/>
          <p:nvPr/>
        </p:nvSpPr>
        <p:spPr>
          <a:xfrm>
            <a:off x="7072313" y="4357688"/>
            <a:ext cx="1357312" cy="428625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255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57200" y="857250"/>
            <a:ext cx="8229600" cy="428625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6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Вот </a:t>
            </a:r>
            <a:r>
              <a:rPr lang="ru-RU" sz="36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раздалося</a:t>
            </a:r>
            <a:r>
              <a:rPr lang="ru-RU" sz="36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ау вдалеке.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6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Слабенькое гав-гав собачонки никого не пугало.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6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 время детского чая большие сидели на балконе.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6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Танцующие теснились и толкали друг друга.</a:t>
            </a:r>
            <a:endParaRPr lang="en-US" sz="3600" b="1" i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3600" b="1" i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5000625" y="2928938"/>
            <a:ext cx="1643063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642938" y="3929063"/>
            <a:ext cx="2357437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3500438" y="1428750"/>
            <a:ext cx="5715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Стрелка влево 11">
            <a:hlinkClick r:id="rId2" action="ppaction://hlinksldjump"/>
          </p:cNvPr>
          <p:cNvSpPr/>
          <p:nvPr/>
        </p:nvSpPr>
        <p:spPr>
          <a:xfrm>
            <a:off x="428625" y="5429250"/>
            <a:ext cx="1357313" cy="428625"/>
          </a:xfrm>
          <a:prstGeom prst="lef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2928938" y="1928813"/>
            <a:ext cx="1285875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Стрелка вправо 14">
            <a:hlinkClick r:id="rId3" action="ppaction://hlinksldjump"/>
          </p:cNvPr>
          <p:cNvSpPr/>
          <p:nvPr/>
        </p:nvSpPr>
        <p:spPr>
          <a:xfrm>
            <a:off x="7143750" y="5500688"/>
            <a:ext cx="1357313" cy="428625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642938" y="500063"/>
            <a:ext cx="8229600" cy="314325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6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Врага уничтожить – большая заслуга, а друга спасти – это высшая честь.</a:t>
            </a:r>
            <a:endParaRPr lang="ru-RU" sz="3600" b="1" i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трелка влево 4">
            <a:hlinkClick r:id="rId2" action="ppaction://hlinksldjump"/>
          </p:cNvPr>
          <p:cNvSpPr/>
          <p:nvPr/>
        </p:nvSpPr>
        <p:spPr>
          <a:xfrm>
            <a:off x="571500" y="4286250"/>
            <a:ext cx="1357313" cy="428625"/>
          </a:xfrm>
          <a:prstGeom prst="lef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2428875" y="1785938"/>
            <a:ext cx="2714625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4357688" y="2286000"/>
            <a:ext cx="142875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Стрелка вправо 11">
            <a:hlinkClick r:id="rId3" action="ppaction://hlinksldjump"/>
          </p:cNvPr>
          <p:cNvSpPr/>
          <p:nvPr/>
        </p:nvSpPr>
        <p:spPr>
          <a:xfrm>
            <a:off x="7358063" y="4286250"/>
            <a:ext cx="1357312" cy="428625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255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" name="Содержимое 3"/>
          <p:cNvSpPr>
            <a:spLocks noGrp="1"/>
          </p:cNvSpPr>
          <p:nvPr>
            <p:ph idx="1"/>
          </p:nvPr>
        </p:nvSpPr>
        <p:spPr>
          <a:xfrm>
            <a:off x="428625" y="357188"/>
            <a:ext cx="8229600" cy="3786187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6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Две капли брызнули в стекло.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6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Мы с приятелем вдвоем замечательно живем.</a:t>
            </a:r>
            <a:endParaRPr lang="ru-RU" sz="3600" b="1" i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трелка влево 5">
            <a:hlinkClick r:id="rId2" action="ppaction://hlinksldjump"/>
          </p:cNvPr>
          <p:cNvSpPr/>
          <p:nvPr/>
        </p:nvSpPr>
        <p:spPr>
          <a:xfrm>
            <a:off x="571500" y="4929188"/>
            <a:ext cx="1357313" cy="428625"/>
          </a:xfrm>
          <a:prstGeom prst="lef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000125" y="1857375"/>
            <a:ext cx="200025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928688" y="2500313"/>
            <a:ext cx="34290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Стрелка вправо 12"/>
          <p:cNvSpPr/>
          <p:nvPr/>
        </p:nvSpPr>
        <p:spPr>
          <a:xfrm>
            <a:off x="6643688" y="4929188"/>
            <a:ext cx="1357312" cy="428625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http://www.artsides.ru/big/item_385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00250" y="1714500"/>
            <a:ext cx="4762500" cy="389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Повторение.</a:t>
            </a:r>
            <a:br>
              <a:rPr lang="ru-RU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«Виды связи </a:t>
            </a:r>
            <a:br>
              <a:rPr lang="ru-RU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 словосочетании»</a:t>
            </a:r>
            <a:endParaRPr lang="ru-RU" sz="32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571500" y="1714500"/>
            <a:ext cx="8001000" cy="28575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Дополни таблицу </a:t>
            </a: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«Способы выражения подлежащего» примерами, пользуясь материалом упражнений </a:t>
            </a: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§ 11(№115-119).</a:t>
            </a:r>
            <a:endParaRPr lang="ru-RU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Задание для самостоятельной работы</a:t>
            </a:r>
            <a:endParaRPr lang="ru-RU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4820" name="Picture 12" descr="Рисунок7">
            <a:hlinkClick r:id="" action="ppaction://hlinkshowjump?jump=firstslide"/>
          </p:cNvPr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86625" y="4857750"/>
            <a:ext cx="1066800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500063" y="1714500"/>
            <a:ext cx="8001000" cy="3357563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71500" y="285750"/>
            <a:ext cx="7929563" cy="11430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Подчеркните подлежащее и дополнение</a:t>
            </a:r>
            <a:b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88" y="1643063"/>
            <a:ext cx="8229600" cy="4525962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b="1" i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1.Хороший снежок урожай сбережет.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2.Проспект засыпал снег.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3.Кленовый лист срывает ветер сильный.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Заголовок 1"/>
          <p:cNvSpPr>
            <a:spLocks noGrp="1"/>
          </p:cNvSpPr>
          <p:nvPr>
            <p:ph type="title"/>
          </p:nvPr>
        </p:nvSpPr>
        <p:spPr>
          <a:xfrm>
            <a:off x="428625" y="285750"/>
            <a:ext cx="8429625" cy="785813"/>
          </a:xfrm>
        </p:spPr>
        <p:txBody>
          <a:bodyPr/>
          <a:lstStyle/>
          <a:p>
            <a:endParaRPr lang="ru-RU" smtClean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71500" y="285750"/>
            <a:ext cx="8001000" cy="928688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Проверка</a:t>
            </a:r>
            <a:endParaRPr lang="ru-RU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85750" y="1571625"/>
            <a:ext cx="8501063" cy="485775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1.Хороший снежок урожай сбережет.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200" b="1" i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2.Проспект засыпал снег.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200" b="1" i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3.Кленовый лист срывает ветер сильный.</a:t>
            </a:r>
          </a:p>
          <a:p>
            <a:pPr marL="342900" indent="-342900"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200" dirty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2714625" y="3000375"/>
            <a:ext cx="1285875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5715000" y="3000375"/>
            <a:ext cx="1785938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5715000" y="3071813"/>
            <a:ext cx="1785938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429125" y="4000500"/>
            <a:ext cx="714375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2786063" y="4000500"/>
            <a:ext cx="142875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2786063" y="4071938"/>
            <a:ext cx="142875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5429250" y="4929188"/>
            <a:ext cx="1000125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3857625" y="5000625"/>
            <a:ext cx="1500188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3857625" y="4929188"/>
            <a:ext cx="1500188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4214813" y="3000375"/>
            <a:ext cx="1357312" cy="0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857250" y="4000500"/>
            <a:ext cx="1857375" cy="0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2786063" y="4929188"/>
            <a:ext cx="1000125" cy="0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Как мы усвоили урок?</a:t>
            </a:r>
            <a:b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Найди подлежащее</a:t>
            </a:r>
            <a:b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285750" y="1600200"/>
            <a:ext cx="8401050" cy="4900613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>
            <a:normAutofit fontScale="850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1.Гости приехали утром.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2.Он был в музее.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3.Старшие помогали младшим.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4.Желающие могли покататься на лодке.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5.Два да два – четыре.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6.Курить- здоровью вредить.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7.Завтра не наступит никогда.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8.Га-га-га слышалось на лугу.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9.Мы с сестрой радовались возвращению домой.</a:t>
            </a:r>
            <a:endParaRPr lang="ru-RU" b="1" i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Проверка</a:t>
            </a:r>
            <a:b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4" name="Содержимое 4"/>
          <p:cNvSpPr>
            <a:spLocks noGrp="1"/>
          </p:cNvSpPr>
          <p:nvPr>
            <p:ph idx="1"/>
          </p:nvPr>
        </p:nvSpPr>
        <p:spPr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>
            <a:normAutofit fontScale="850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1.Гости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2.Он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3.Старшие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4.Желающие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5.Два да два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6.Курить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7.Завтра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8.Га-га-га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9.Мы с сестрой</a:t>
            </a:r>
            <a:endParaRPr lang="ru-RU" b="1" i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Домашнее задание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   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§ 11, упражнение 119. Подчеркнуть подлежащие, указать способ выражения подлежащего.</a:t>
            </a:r>
            <a:endParaRPr lang="ru-RU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9939" name="Picture 12" descr="Рисунок7">
            <a:hlinkClick r:id="" action="ppaction://hlinkshowjump?jump=firstslide"/>
          </p:cNvPr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15188" y="3214688"/>
            <a:ext cx="1066800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Итоги урока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Что нового вы узнали о подлежащем?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Какими частями речи может быть выражено подлежащее?</a:t>
            </a:r>
          </a:p>
        </p:txBody>
      </p:sp>
      <p:pic>
        <p:nvPicPr>
          <p:cNvPr id="4" name="Picture 4" descr="C:\Documents and Settings\Наталия\Application Data\Microsoft\Media Catalog\Downloaded Clips\cl0\AG00315_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86625" y="3643313"/>
            <a:ext cx="1500188" cy="169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Ресурсы Интернет</a:t>
            </a:r>
          </a:p>
        </p:txBody>
      </p:sp>
      <p:pic>
        <p:nvPicPr>
          <p:cNvPr id="41986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643188" y="3130550"/>
            <a:ext cx="4400550" cy="2798763"/>
          </a:xfrm>
        </p:spPr>
      </p:pic>
      <p:sp>
        <p:nvSpPr>
          <p:cNvPr id="41987" name="Прямоугольник 5"/>
          <p:cNvSpPr>
            <a:spLocks noChangeArrowheads="1"/>
          </p:cNvSpPr>
          <p:nvPr/>
        </p:nvSpPr>
        <p:spPr bwMode="auto">
          <a:xfrm>
            <a:off x="1357313" y="1785938"/>
            <a:ext cx="5857875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latin typeface="Calibri" pitchFamily="34" charset="0"/>
                <a:hlinkClick r:id="rId3"/>
              </a:rPr>
              <a:t>download-sounds.ru</a:t>
            </a:r>
            <a:r>
              <a:rPr lang="en-US" sz="2400" b="1">
                <a:latin typeface="Calibri" pitchFamily="34" charset="0"/>
              </a:rPr>
              <a:t>›</a:t>
            </a:r>
            <a:r>
              <a:rPr lang="en-US" sz="2400" b="1" u="sng">
                <a:latin typeface="Calibri" pitchFamily="34" charset="0"/>
                <a:hlinkClick r:id="rId4"/>
              </a:rPr>
              <a:t>ovacii/</a:t>
            </a:r>
            <a:endParaRPr lang="ru-RU" sz="2400" b="1" u="sng">
              <a:latin typeface="Calibri" pitchFamily="34" charset="0"/>
            </a:endParaRPr>
          </a:p>
          <a:p>
            <a:endParaRPr lang="ru-RU" sz="2400" b="1">
              <a:latin typeface="Calibri" pitchFamily="34" charset="0"/>
            </a:endParaRPr>
          </a:p>
        </p:txBody>
      </p:sp>
      <p:sp>
        <p:nvSpPr>
          <p:cNvPr id="41988" name="Прямоугольник 6"/>
          <p:cNvSpPr>
            <a:spLocks noChangeArrowheads="1"/>
          </p:cNvSpPr>
          <p:nvPr/>
        </p:nvSpPr>
        <p:spPr bwMode="auto">
          <a:xfrm>
            <a:off x="1428750" y="2428875"/>
            <a:ext cx="6786563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latin typeface="Calibri" pitchFamily="34" charset="0"/>
                <a:hlinkClick r:id="rId5"/>
              </a:rPr>
              <a:t>http://onlain-films5.ucoz.ru/publ/knizhki_animashki/9</a:t>
            </a:r>
            <a:endParaRPr lang="ru-RU" sz="2400" b="1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142875" y="1285875"/>
            <a:ext cx="2571750" cy="714375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Виды связи слов в словосочетании</a:t>
            </a:r>
            <a:endParaRPr lang="ru-RU" b="1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1" name="Содержимое 2"/>
          <p:cNvSpPr>
            <a:spLocks noGrp="1"/>
          </p:cNvSpPr>
          <p:nvPr>
            <p:ph idx="1"/>
          </p:nvPr>
        </p:nvSpPr>
        <p:spPr>
          <a:xfrm>
            <a:off x="142875" y="1214438"/>
            <a:ext cx="8858250" cy="5500687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согласование</a:t>
            </a:r>
          </a:p>
          <a:p>
            <a:pPr>
              <a:buFont typeface="Arial" charset="0"/>
              <a:buNone/>
            </a:pPr>
            <a:endParaRPr lang="ru-RU" smtClean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214688" y="1285875"/>
            <a:ext cx="2714625" cy="714375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управление</a:t>
            </a:r>
            <a:endParaRPr lang="ru-RU" sz="3200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357938" y="1285875"/>
            <a:ext cx="2571750" cy="714375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примыкание</a:t>
            </a:r>
            <a:endParaRPr lang="ru-RU" sz="3200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трелка вниз 9"/>
          <p:cNvSpPr/>
          <p:nvPr/>
        </p:nvSpPr>
        <p:spPr>
          <a:xfrm>
            <a:off x="4071934" y="2071678"/>
            <a:ext cx="642942" cy="642942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>
            <a:off x="1000100" y="2071678"/>
            <a:ext cx="642942" cy="642942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Стрелка вниз 11"/>
          <p:cNvSpPr/>
          <p:nvPr/>
        </p:nvSpPr>
        <p:spPr>
          <a:xfrm>
            <a:off x="7358082" y="2071678"/>
            <a:ext cx="642942" cy="642942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142875" y="2786063"/>
            <a:ext cx="2571750" cy="335756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зависимое слово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отвечает на вопросы 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КАКОЙ? КОТОРЫЙ? ЧЕЙ?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согласуется с главным в роде, числе, падеже 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214688" y="2786063"/>
            <a:ext cx="2571750" cy="335756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зависимое слово отвечает на  вопросы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падежей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357938" y="2786063"/>
            <a:ext cx="2571750" cy="335756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зависимое слово – неизменяемая часть речи: </a:t>
            </a:r>
            <a:r>
              <a:rPr lang="ru-RU" sz="240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наречие, деепричастие, инфинитив, притяжательное местоимение: </a:t>
            </a:r>
            <a:r>
              <a:rPr lang="ru-RU" sz="2400" i="1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её, его, их</a:t>
            </a:r>
            <a:endParaRPr lang="ru-RU" sz="2400" i="1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18434" name="Содержимое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endParaRPr lang="ru-RU" smtClean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00063" y="357188"/>
            <a:ext cx="8215312" cy="928687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1.В каком словосочетании вид связи – управление?</a:t>
            </a:r>
            <a:endParaRPr lang="ru-RU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с одним вырезанным скругленным углом 7">
            <a:hlinkClick r:id="rId2" action="ppaction://hlinksldjump"/>
          </p:cNvPr>
          <p:cNvSpPr/>
          <p:nvPr/>
        </p:nvSpPr>
        <p:spPr>
          <a:xfrm>
            <a:off x="500063" y="1857375"/>
            <a:ext cx="4500562" cy="642938"/>
          </a:xfrm>
          <a:prstGeom prst="snip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а) запах</a:t>
            </a: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черемухи</a:t>
            </a:r>
            <a:endParaRPr lang="ru-RU" sz="32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с одним вырезанным скругленным углом 12"/>
          <p:cNvSpPr/>
          <p:nvPr/>
        </p:nvSpPr>
        <p:spPr>
          <a:xfrm>
            <a:off x="500063" y="4214813"/>
            <a:ext cx="4500562" cy="642937"/>
          </a:xfrm>
          <a:prstGeom prst="snip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в) приятный запах</a:t>
            </a:r>
            <a:endParaRPr lang="ru-RU" sz="32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с одним вырезанным скругленным углом 15"/>
          <p:cNvSpPr/>
          <p:nvPr/>
        </p:nvSpPr>
        <p:spPr>
          <a:xfrm>
            <a:off x="500063" y="3000375"/>
            <a:ext cx="4500562" cy="714375"/>
          </a:xfrm>
          <a:prstGeom prst="snip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б) цветочный аромат</a:t>
            </a:r>
            <a:endParaRPr lang="ru-RU" sz="32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2.Определите вид связи в словосочетании </a:t>
            </a:r>
            <a:r>
              <a:rPr lang="ru-RU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приятный запах </a:t>
            </a:r>
            <a:endParaRPr lang="ru-RU" sz="32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857375"/>
            <a:ext cx="4614863" cy="642938"/>
          </a:xfrm>
          <a:prstGeom prst="snip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а) управление</a:t>
            </a:r>
            <a:endParaRPr lang="ru-RU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с одним вырезанным скругленным углом 9"/>
          <p:cNvSpPr/>
          <p:nvPr/>
        </p:nvSpPr>
        <p:spPr>
          <a:xfrm>
            <a:off x="428625" y="3214688"/>
            <a:ext cx="4643438" cy="714375"/>
          </a:xfrm>
          <a:prstGeom prst="snip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б) согласование</a:t>
            </a:r>
            <a:endParaRPr lang="ru-RU" sz="32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с одним вырезанным скругленным углом 10"/>
          <p:cNvSpPr/>
          <p:nvPr/>
        </p:nvSpPr>
        <p:spPr>
          <a:xfrm>
            <a:off x="428625" y="4572000"/>
            <a:ext cx="4643438" cy="714375"/>
          </a:xfrm>
          <a:prstGeom prst="snip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в) примыкание</a:t>
            </a:r>
            <a:endParaRPr lang="ru-RU" sz="32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3.В каком словосочетании связь – согласование?</a:t>
            </a:r>
            <a:endParaRPr lang="ru-RU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457200" y="1928813"/>
            <a:ext cx="4614863" cy="785812"/>
          </a:xfrm>
          <a:prstGeom prst="snip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а) душистая черемуха</a:t>
            </a:r>
            <a:endParaRPr lang="ru-RU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с одним вырезанным скругленным углом 8"/>
          <p:cNvSpPr/>
          <p:nvPr/>
        </p:nvSpPr>
        <p:spPr>
          <a:xfrm>
            <a:off x="428625" y="3357563"/>
            <a:ext cx="5357813" cy="714375"/>
          </a:xfrm>
          <a:prstGeom prst="snip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б) наслаждается красотой</a:t>
            </a:r>
            <a:endParaRPr lang="ru-RU" sz="32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с одним вырезанным скругленным углом 9"/>
          <p:cNvSpPr/>
          <p:nvPr/>
        </p:nvSpPr>
        <p:spPr>
          <a:xfrm>
            <a:off x="428625" y="4714875"/>
            <a:ext cx="4500563" cy="714375"/>
          </a:xfrm>
          <a:prstGeom prst="snip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в) любуясь цветами</a:t>
            </a:r>
            <a:endParaRPr lang="ru-RU" sz="32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4.В каком словосочетании связь – управление?</a:t>
            </a:r>
            <a:endParaRPr lang="ru-RU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Содержимое 16"/>
          <p:cNvSpPr>
            <a:spLocks noGrp="1"/>
          </p:cNvSpPr>
          <p:nvPr>
            <p:ph idx="1"/>
          </p:nvPr>
        </p:nvSpPr>
        <p:spPr>
          <a:xfrm>
            <a:off x="457200" y="1928813"/>
            <a:ext cx="5043488" cy="714375"/>
          </a:xfrm>
          <a:prstGeom prst="snip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а) цветущие сады </a:t>
            </a:r>
            <a:endParaRPr lang="ru-RU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с одним вырезанным скругленным углом 17"/>
          <p:cNvSpPr/>
          <p:nvPr/>
        </p:nvSpPr>
        <p:spPr>
          <a:xfrm>
            <a:off x="500063" y="4643438"/>
            <a:ext cx="5000625" cy="714375"/>
          </a:xfrm>
          <a:prstGeom prst="snip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в) ветка черемухи</a:t>
            </a:r>
            <a:endParaRPr lang="ru-RU" sz="32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Прямоугольник с одним вырезанным скругленным углом 18"/>
          <p:cNvSpPr/>
          <p:nvPr/>
        </p:nvSpPr>
        <p:spPr>
          <a:xfrm>
            <a:off x="500063" y="3286125"/>
            <a:ext cx="5000625" cy="714375"/>
          </a:xfrm>
          <a:prstGeom prst="snip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б) чудесный букет</a:t>
            </a:r>
            <a:endParaRPr lang="ru-RU" sz="32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5.Укажи «третье лишнее»</a:t>
            </a:r>
            <a:endParaRPr lang="ru-RU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57200" y="2000250"/>
            <a:ext cx="4972050" cy="785813"/>
          </a:xfrm>
          <a:prstGeom prst="snip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а) ветка сирени</a:t>
            </a:r>
            <a:endParaRPr lang="ru-RU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с одним вырезанным скругленным углом 6"/>
          <p:cNvSpPr/>
          <p:nvPr/>
        </p:nvSpPr>
        <p:spPr>
          <a:xfrm>
            <a:off x="500063" y="4857750"/>
            <a:ext cx="4929187" cy="714375"/>
          </a:xfrm>
          <a:prstGeom prst="snip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в) наш подъезд</a:t>
            </a:r>
            <a:endParaRPr lang="ru-RU" sz="32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с одним вырезанным скругленным углом 7"/>
          <p:cNvSpPr/>
          <p:nvPr/>
        </p:nvSpPr>
        <p:spPr>
          <a:xfrm>
            <a:off x="500063" y="3500438"/>
            <a:ext cx="4929187" cy="714375"/>
          </a:xfrm>
          <a:prstGeom prst="snip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б) стать читателем</a:t>
            </a:r>
            <a:endParaRPr lang="ru-RU" sz="32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6.В каком словосочетании связь – примыкание?</a:t>
            </a:r>
            <a:endParaRPr lang="ru-RU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57200" y="2071688"/>
            <a:ext cx="5114925" cy="785812"/>
          </a:xfrm>
          <a:prstGeom prst="snip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а) написать диктант </a:t>
            </a:r>
            <a:endParaRPr lang="ru-RU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с одним вырезанным скругленным углом 6"/>
          <p:cNvSpPr/>
          <p:nvPr/>
        </p:nvSpPr>
        <p:spPr>
          <a:xfrm>
            <a:off x="571500" y="5143500"/>
            <a:ext cx="4929188" cy="714375"/>
          </a:xfrm>
          <a:prstGeom prst="snip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в) хорошая оценка</a:t>
            </a:r>
            <a:endParaRPr lang="ru-RU" sz="32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с одним вырезанным скругленным углом 7"/>
          <p:cNvSpPr/>
          <p:nvPr/>
        </p:nvSpPr>
        <p:spPr>
          <a:xfrm>
            <a:off x="500063" y="3714750"/>
            <a:ext cx="5072062" cy="785813"/>
          </a:xfrm>
          <a:prstGeom prst="snip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б) </a:t>
            </a:r>
            <a:r>
              <a:rPr lang="ru-RU" sz="32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написать отлично</a:t>
            </a:r>
            <a:endParaRPr lang="ru-RU" sz="32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000875" y="1714500"/>
            <a:ext cx="714375" cy="292893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Код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1.а)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2.б)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3.а)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4.в)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5.в)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6.б)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" name="Пятно 2 9"/>
          <p:cNvSpPr/>
          <p:nvPr/>
        </p:nvSpPr>
        <p:spPr>
          <a:xfrm>
            <a:off x="5643563" y="4786313"/>
            <a:ext cx="2928937" cy="1643062"/>
          </a:xfrm>
          <a:prstGeom prst="irregularSeal2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FF0000"/>
                </a:solidFill>
              </a:rPr>
              <a:t>Молодцы!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11" name="Crowds_Applause__01636301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8572500" y="5715000"/>
            <a:ext cx="233363" cy="233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0" dur="4190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audio>
              <p:cMediaNode>
                <p:cTn id="2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</p:childTnLst>
        </p:cTn>
      </p:par>
    </p:tnLst>
    <p:bldLst>
      <p:bldP spid="9" grpId="0" animBg="1"/>
      <p:bldP spid="10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632</TotalTime>
  <Words>426</Words>
  <PresentationFormat>Экран (4:3)</PresentationFormat>
  <Paragraphs>157</Paragraphs>
  <Slides>27</Slides>
  <Notes>0</Notes>
  <HiddenSlides>0</HiddenSlides>
  <MMClips>1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2" baseType="lpstr">
      <vt:lpstr>Calibri</vt:lpstr>
      <vt:lpstr>Arial</vt:lpstr>
      <vt:lpstr>Times New Roman</vt:lpstr>
      <vt:lpstr>Kozuka Gothic Pro B</vt:lpstr>
      <vt:lpstr>Тема Office</vt:lpstr>
      <vt:lpstr>МБОУ «Клюквинская СОШИ»</vt:lpstr>
      <vt:lpstr>Повторение. «Виды связи  в словосочетании»</vt:lpstr>
      <vt:lpstr>Виды связи слов в словосочетании</vt:lpstr>
      <vt:lpstr>Слайд 4</vt:lpstr>
      <vt:lpstr>2.Определите вид связи в словосочетании приятный запах </vt:lpstr>
      <vt:lpstr>3.В каком словосочетании связь – согласование?</vt:lpstr>
      <vt:lpstr>4.В каком словосочетании связь – управление?</vt:lpstr>
      <vt:lpstr>5.Укажи «третье лишнее»</vt:lpstr>
      <vt:lpstr>6.В каком словосочетании связь – примыкание?</vt:lpstr>
      <vt:lpstr>Какое сочетание слов не является словосочетанием? Почему?</vt:lpstr>
      <vt:lpstr>Слайд 11</vt:lpstr>
      <vt:lpstr>Главные члены предложения</vt:lpstr>
      <vt:lpstr>Слайд 13</vt:lpstr>
      <vt:lpstr>Способы выражения подлежащего</vt:lpstr>
      <vt:lpstr>Слайд 15</vt:lpstr>
      <vt:lpstr>Слайд 16</vt:lpstr>
      <vt:lpstr>Слайд 17</vt:lpstr>
      <vt:lpstr>Слайд 18</vt:lpstr>
      <vt:lpstr>Слайд 19</vt:lpstr>
      <vt:lpstr>Задание для самостоятельной работы</vt:lpstr>
      <vt:lpstr> Подчеркните подлежащее и дополнение </vt:lpstr>
      <vt:lpstr>Слайд 22</vt:lpstr>
      <vt:lpstr> Как мы усвоили урок? Найди подлежащее </vt:lpstr>
      <vt:lpstr>Проверка </vt:lpstr>
      <vt:lpstr>Домашнее задание</vt:lpstr>
      <vt:lpstr>Итоги урока</vt:lpstr>
      <vt:lpstr>Ресурсы Интернет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МБОУ «Клюквинская СОШИ»</dc:title>
  <cp:lastModifiedBy>User</cp:lastModifiedBy>
  <cp:revision>70</cp:revision>
  <dcterms:modified xsi:type="dcterms:W3CDTF">2012-12-15T15:23:30Z</dcterms:modified>
</cp:coreProperties>
</file>