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2B"/>
    <a:srgbClr val="0022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8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Химический диктант в 8 классе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000264"/>
          </a:xfrm>
        </p:spPr>
        <p:txBody>
          <a:bodyPr>
            <a:normAutofit/>
          </a:bodyPr>
          <a:lstStyle/>
          <a:p>
            <a:r>
              <a:rPr lang="ru-RU" b="1" dirty="0" smtClean="0"/>
              <a:t>«Строение атома и периодическая система»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Какие открытия сделали ученые?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88100"/>
          </a:xfrm>
        </p:spPr>
        <p:txBody>
          <a:bodyPr/>
          <a:lstStyle/>
          <a:p>
            <a:pPr marL="514350" lvl="0" indent="-514350" algn="ctr">
              <a:buNone/>
            </a:pPr>
            <a:r>
              <a:rPr lang="ru-RU" dirty="0" smtClean="0"/>
              <a:t>1. </a:t>
            </a:r>
            <a:r>
              <a:rPr lang="ru-RU" b="1" dirty="0" smtClean="0"/>
              <a:t>И.В. </a:t>
            </a:r>
            <a:r>
              <a:rPr lang="ru-RU" b="1" dirty="0" err="1" smtClean="0"/>
              <a:t>Деберейнер</a:t>
            </a:r>
            <a:endParaRPr lang="ru-RU" b="1" dirty="0" smtClean="0"/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А. </a:t>
            </a:r>
            <a:r>
              <a:rPr lang="ru-RU" b="1" dirty="0" err="1" smtClean="0">
                <a:solidFill>
                  <a:srgbClr val="002060"/>
                </a:solidFill>
              </a:rPr>
              <a:t>Шанкуртуа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3. Л. Мейер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4. Д. </a:t>
            </a:r>
            <a:r>
              <a:rPr lang="ru-RU" b="1" dirty="0" err="1" smtClean="0">
                <a:solidFill>
                  <a:srgbClr val="00602B"/>
                </a:solidFill>
              </a:rPr>
              <a:t>Ньюлендс</a:t>
            </a:r>
            <a:endParaRPr lang="ru-RU" b="1" dirty="0" smtClean="0">
              <a:solidFill>
                <a:srgbClr val="00602B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5. М. </a:t>
            </a:r>
            <a:r>
              <a:rPr lang="ru-RU" b="1" dirty="0" err="1" smtClean="0">
                <a:solidFill>
                  <a:srgbClr val="C00000"/>
                </a:solidFill>
              </a:rPr>
              <a:t>Складовская</a:t>
            </a:r>
            <a:r>
              <a:rPr lang="ru-RU" b="1" dirty="0" smtClean="0">
                <a:solidFill>
                  <a:srgbClr val="C00000"/>
                </a:solidFill>
              </a:rPr>
              <a:t> - Кюри</a:t>
            </a:r>
          </a:p>
          <a:p>
            <a:pPr algn="ctr">
              <a:buNone/>
            </a:pPr>
            <a:r>
              <a:rPr lang="ru-RU" b="1" dirty="0" smtClean="0"/>
              <a:t>6. А. Беккерель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7. Э. Резерфорд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8. Н. Бор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9. Дж. Томсон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10. Д.И. Менделеев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Дайте правильные определения: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16662"/>
          </a:xfrm>
        </p:spPr>
        <p:txBody>
          <a:bodyPr/>
          <a:lstStyle/>
          <a:p>
            <a:pPr lvl="0" algn="ctr">
              <a:buNone/>
            </a:pPr>
            <a:r>
              <a:rPr lang="ru-RU" b="1" dirty="0" smtClean="0"/>
              <a:t>1. Металл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Неметалл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3. Массовое число атома</a:t>
            </a:r>
          </a:p>
          <a:p>
            <a:pPr marL="514350" lvl="0" indent="-514350"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4. Атом </a:t>
            </a:r>
          </a:p>
          <a:p>
            <a:pPr marL="514350" lvl="0" indent="-51435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5. Период</a:t>
            </a:r>
          </a:p>
          <a:p>
            <a:pPr marL="514350" indent="-514350" algn="ctr">
              <a:buNone/>
            </a:pPr>
            <a:r>
              <a:rPr lang="ru-RU" b="1" dirty="0" smtClean="0"/>
              <a:t>6. Группа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7. Изотоп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8.Протон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9. Нейтрон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10. Электрон 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Дайте правильные определения: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b="1" dirty="0" smtClean="0"/>
              <a:t>11. </a:t>
            </a:r>
            <a:r>
              <a:rPr lang="en-US" b="1" dirty="0" smtClean="0"/>
              <a:t>S</a:t>
            </a:r>
            <a:r>
              <a:rPr lang="ru-RU" b="1" dirty="0" smtClean="0"/>
              <a:t> - </a:t>
            </a:r>
            <a:r>
              <a:rPr lang="ru-RU" b="1" dirty="0" err="1" smtClean="0"/>
              <a:t>орбиталь</a:t>
            </a:r>
            <a:endParaRPr lang="ru-RU" b="1" dirty="0" smtClean="0"/>
          </a:p>
          <a:p>
            <a:pPr lvl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12. </a:t>
            </a:r>
            <a:r>
              <a:rPr lang="ru-RU" b="1" dirty="0" err="1" smtClean="0">
                <a:solidFill>
                  <a:srgbClr val="002060"/>
                </a:solidFill>
              </a:rPr>
              <a:t>р</a:t>
            </a:r>
            <a:r>
              <a:rPr lang="ru-RU" b="1" dirty="0" smtClean="0">
                <a:solidFill>
                  <a:srgbClr val="002060"/>
                </a:solidFill>
              </a:rPr>
              <a:t> – </a:t>
            </a:r>
            <a:r>
              <a:rPr lang="ru-RU" b="1" dirty="0" err="1" smtClean="0">
                <a:solidFill>
                  <a:srgbClr val="002060"/>
                </a:solidFill>
              </a:rPr>
              <a:t>орбиталь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13. </a:t>
            </a:r>
            <a:r>
              <a:rPr lang="en-US" b="1" dirty="0" smtClean="0">
                <a:solidFill>
                  <a:srgbClr val="7030A0"/>
                </a:solidFill>
              </a:rPr>
              <a:t>d -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орбиталь</a:t>
            </a:r>
            <a:endParaRPr lang="ru-RU" b="1" dirty="0" smtClean="0">
              <a:solidFill>
                <a:srgbClr val="7030A0"/>
              </a:solidFill>
            </a:endParaRPr>
          </a:p>
          <a:p>
            <a:pPr lvl="0"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14. Квант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15. Химический элемент</a:t>
            </a:r>
          </a:p>
          <a:p>
            <a:pPr lvl="0" algn="ctr">
              <a:buNone/>
            </a:pPr>
            <a:r>
              <a:rPr lang="ru-RU" b="1" dirty="0" smtClean="0"/>
              <a:t>16. Порядковый номер элемента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17. Номер группы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18. Электронная оболочка</a:t>
            </a:r>
          </a:p>
          <a:p>
            <a:pPr marL="514350" lvl="0" indent="-514350" algn="ctr">
              <a:buNone/>
            </a:pPr>
            <a:r>
              <a:rPr lang="ru-RU" b="1" dirty="0" smtClean="0">
                <a:solidFill>
                  <a:srgbClr val="00602B"/>
                </a:solidFill>
              </a:rPr>
              <a:t>19. Номер периода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20. </a:t>
            </a:r>
            <a:r>
              <a:rPr lang="en-US" b="1" dirty="0" smtClean="0">
                <a:solidFill>
                  <a:srgbClr val="C00000"/>
                </a:solidFill>
              </a:rPr>
              <a:t>N = 2n</a:t>
            </a:r>
            <a:r>
              <a:rPr lang="en-US" b="1" baseline="30000" dirty="0" smtClean="0">
                <a:solidFill>
                  <a:srgbClr val="C00000"/>
                </a:solidFill>
              </a:rPr>
              <a:t>2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514350" lvl="0" indent="-514350">
              <a:buNone/>
            </a:pPr>
            <a:endParaRPr lang="ru-RU" dirty="0" smtClean="0"/>
          </a:p>
          <a:p>
            <a:pPr marL="514350" indent="-514350">
              <a:buAutoNum type="arabicPeriod" startAt="17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Сформулируйте законы: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b="1" dirty="0" smtClean="0"/>
              <a:t>1. Определение периодического закона:</a:t>
            </a:r>
          </a:p>
          <a:p>
            <a:pPr algn="ctr"/>
            <a:r>
              <a:rPr lang="ru-RU" b="1" dirty="0" smtClean="0"/>
              <a:t>Формулировка Д.И. Менделеева</a:t>
            </a:r>
          </a:p>
          <a:p>
            <a:pPr algn="ctr"/>
            <a:r>
              <a:rPr lang="ru-RU" b="1" dirty="0" smtClean="0"/>
              <a:t>Современное определение</a:t>
            </a:r>
          </a:p>
          <a:p>
            <a:pPr lvl="0" algn="ctr">
              <a:buNone/>
            </a:pPr>
            <a:r>
              <a:rPr lang="ru-RU" b="1" dirty="0" smtClean="0"/>
              <a:t>2. Сущность периодического закона</a:t>
            </a:r>
          </a:p>
          <a:p>
            <a:pPr lvl="0" algn="ctr">
              <a:buNone/>
            </a:pPr>
            <a:r>
              <a:rPr lang="ru-RU" b="1" dirty="0" smtClean="0"/>
              <a:t>3. Принцип Паули</a:t>
            </a:r>
          </a:p>
          <a:p>
            <a:pPr lvl="0" algn="ctr">
              <a:buNone/>
            </a:pPr>
            <a:r>
              <a:rPr lang="ru-RU" b="1" dirty="0" smtClean="0"/>
              <a:t>4. Правило </a:t>
            </a:r>
            <a:r>
              <a:rPr lang="ru-RU" b="1" dirty="0" err="1" smtClean="0"/>
              <a:t>Хунда</a:t>
            </a:r>
            <a:endParaRPr lang="ru-RU" b="1" dirty="0" smtClean="0"/>
          </a:p>
          <a:p>
            <a:pPr lvl="0" algn="ctr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Расшифруйте понятия: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1. Элементарные частицы (какие?)</a:t>
            </a:r>
          </a:p>
          <a:p>
            <a:pPr algn="ctr">
              <a:buNone/>
            </a:pPr>
            <a:r>
              <a:rPr lang="ru-RU" b="1" dirty="0" smtClean="0"/>
              <a:t>2.Квантовые числа электрона (краткая характеристика).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Характеристика </a:t>
            </a:r>
            <a:r>
              <a:rPr lang="ru-RU" b="1" smtClean="0"/>
              <a:t>элемента </a:t>
            </a:r>
            <a:br>
              <a:rPr lang="ru-RU" b="1" smtClean="0"/>
            </a:br>
            <a:r>
              <a:rPr lang="ru-RU" b="1" smtClean="0"/>
              <a:t>по </a:t>
            </a:r>
            <a:r>
              <a:rPr lang="ru-RU" b="1" dirty="0" smtClean="0"/>
              <a:t>положению в ПСХЭ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03920" cy="5143536"/>
          </a:xfrm>
        </p:spPr>
        <p:txBody>
          <a:bodyPr>
            <a:normAutofit fontScale="77500" lnSpcReduction="200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baseline="30000" dirty="0" smtClean="0"/>
              <a:t>31</a:t>
            </a:r>
            <a:r>
              <a:rPr lang="ru-RU" b="1" baseline="-25000" dirty="0" smtClean="0"/>
              <a:t>15</a:t>
            </a:r>
            <a:r>
              <a:rPr lang="ru-RU" b="1" dirty="0" smtClean="0"/>
              <a:t> Р – 3 период, </a:t>
            </a:r>
            <a:r>
              <a:rPr lang="en-US" b="1" dirty="0" smtClean="0"/>
              <a:t>VA </a:t>
            </a:r>
            <a:r>
              <a:rPr lang="ru-RU" b="1" dirty="0" smtClean="0"/>
              <a:t>группа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endParaRPr lang="ru-RU" b="1" baseline="30000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baseline="30000" dirty="0" smtClean="0"/>
              <a:t>31</a:t>
            </a:r>
            <a:r>
              <a:rPr lang="ru-RU" b="1" baseline="-25000" dirty="0" smtClean="0"/>
              <a:t>15</a:t>
            </a:r>
            <a:r>
              <a:rPr lang="ru-RU" b="1" dirty="0" smtClean="0"/>
              <a:t> Р · +15 )</a:t>
            </a:r>
            <a:r>
              <a:rPr lang="ru-RU" b="1" baseline="-25000" dirty="0" smtClean="0"/>
              <a:t>2 </a:t>
            </a:r>
            <a:r>
              <a:rPr lang="ru-RU" b="1" dirty="0" smtClean="0"/>
              <a:t>)</a:t>
            </a:r>
            <a:r>
              <a:rPr lang="ru-RU" b="1" baseline="-25000" dirty="0" smtClean="0"/>
              <a:t>8 </a:t>
            </a:r>
            <a:r>
              <a:rPr lang="ru-RU" b="1" dirty="0" smtClean="0"/>
              <a:t>)</a:t>
            </a:r>
            <a:r>
              <a:rPr lang="ru-RU" b="1" baseline="-25000" dirty="0" smtClean="0"/>
              <a:t>5</a:t>
            </a:r>
            <a:r>
              <a:rPr lang="ru-RU" b="1" dirty="0" smtClean="0"/>
              <a:t>  1</a:t>
            </a:r>
            <a:r>
              <a:rPr lang="en-US" b="1" dirty="0" smtClean="0"/>
              <a:t>S</a:t>
            </a:r>
            <a:r>
              <a:rPr lang="ru-RU" b="1" dirty="0" smtClean="0"/>
              <a:t>²</a:t>
            </a:r>
            <a:r>
              <a:rPr lang="en-US" b="1" dirty="0" smtClean="0"/>
              <a:t> 2S</a:t>
            </a:r>
            <a:r>
              <a:rPr lang="ru-RU" b="1" dirty="0" smtClean="0"/>
              <a:t>² </a:t>
            </a:r>
            <a:r>
              <a:rPr lang="en-US" b="1" dirty="0" smtClean="0"/>
              <a:t>2p⁶ </a:t>
            </a:r>
            <a:r>
              <a:rPr lang="en-US" b="1" u="sng" dirty="0" smtClean="0"/>
              <a:t>3S² 3p</a:t>
            </a:r>
            <a:r>
              <a:rPr lang="ru-RU" b="1" u="sng" baseline="30000" dirty="0" smtClean="0"/>
              <a:t>3</a:t>
            </a:r>
            <a:r>
              <a:rPr lang="ru-RU" b="1" u="sng" dirty="0" smtClean="0"/>
              <a:t> 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dirty="0" smtClean="0"/>
              <a:t> 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b="1" dirty="0" smtClean="0"/>
              <a:t>B = III, V, ē = 15, </a:t>
            </a:r>
            <a:r>
              <a:rPr lang="en-US" b="1" dirty="0" smtClean="0">
                <a:latin typeface="Cambria"/>
              </a:rPr>
              <a:t>¹₁</a:t>
            </a:r>
            <a:r>
              <a:rPr lang="en-US" b="1" dirty="0" smtClean="0"/>
              <a:t>p = 15, </a:t>
            </a:r>
            <a:r>
              <a:rPr lang="en-US" b="1" dirty="0" smtClean="0">
                <a:latin typeface="Cambria"/>
              </a:rPr>
              <a:t>⁰₁</a:t>
            </a:r>
            <a:r>
              <a:rPr lang="en-US" b="1" dirty="0" smtClean="0"/>
              <a:t>n= 16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endParaRPr lang="ru-RU" b="1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Неметалл 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dirty="0" smtClean="0"/>
              <a:t> 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Высший оксид – </a:t>
            </a:r>
            <a:r>
              <a:rPr lang="ru-RU" b="1" dirty="0" smtClean="0">
                <a:solidFill>
                  <a:srgbClr val="C00000"/>
                </a:solidFill>
              </a:rPr>
              <a:t>Р</a:t>
            </a:r>
            <a:r>
              <a:rPr lang="ru-RU" b="1" baseline="-25000" dirty="0" smtClean="0">
                <a:solidFill>
                  <a:srgbClr val="C00000"/>
                </a:solidFill>
              </a:rPr>
              <a:t>2</a:t>
            </a:r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b="1" baseline="-25000" dirty="0" smtClean="0">
                <a:solidFill>
                  <a:srgbClr val="C00000"/>
                </a:solidFill>
              </a:rPr>
              <a:t>5</a:t>
            </a:r>
            <a:r>
              <a:rPr lang="ru-RU" b="1" dirty="0" smtClean="0"/>
              <a:t> – </a:t>
            </a:r>
            <a:r>
              <a:rPr lang="ru-RU" dirty="0" smtClean="0"/>
              <a:t>кислотный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err="1" smtClean="0"/>
              <a:t>Гидроксид</a:t>
            </a:r>
            <a:r>
              <a:rPr lang="ru-RU" b="1" dirty="0" smtClean="0"/>
              <a:t> – </a:t>
            </a:r>
            <a:r>
              <a:rPr lang="ru-RU" b="1" dirty="0" smtClean="0">
                <a:solidFill>
                  <a:srgbClr val="C00000"/>
                </a:solidFill>
              </a:rPr>
              <a:t>Н</a:t>
            </a:r>
            <a:r>
              <a:rPr lang="ru-RU" b="1" baseline="-25000" dirty="0" smtClean="0">
                <a:solidFill>
                  <a:srgbClr val="C00000"/>
                </a:solidFill>
              </a:rPr>
              <a:t>3</a:t>
            </a:r>
            <a:r>
              <a:rPr lang="ru-RU" b="1" dirty="0" smtClean="0">
                <a:solidFill>
                  <a:srgbClr val="C00000"/>
                </a:solidFill>
              </a:rPr>
              <a:t>РО</a:t>
            </a:r>
            <a:r>
              <a:rPr lang="ru-RU" b="1" baseline="-25000" dirty="0" smtClean="0">
                <a:solidFill>
                  <a:srgbClr val="C00000"/>
                </a:solidFill>
              </a:rPr>
              <a:t>4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– фосфорная кислота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Важнейшие соли – </a:t>
            </a:r>
            <a:r>
              <a:rPr lang="ru-RU" b="1" dirty="0" smtClean="0">
                <a:solidFill>
                  <a:srgbClr val="C00000"/>
                </a:solidFill>
              </a:rPr>
              <a:t>Са</a:t>
            </a:r>
            <a:r>
              <a:rPr lang="ru-RU" b="1" baseline="-25000" dirty="0" smtClean="0">
                <a:solidFill>
                  <a:srgbClr val="C00000"/>
                </a:solidFill>
              </a:rPr>
              <a:t>3</a:t>
            </a:r>
            <a:r>
              <a:rPr lang="ru-RU" b="1" dirty="0" smtClean="0">
                <a:solidFill>
                  <a:srgbClr val="C00000"/>
                </a:solidFill>
              </a:rPr>
              <a:t>(РО</a:t>
            </a:r>
            <a:r>
              <a:rPr lang="ru-RU" b="1" baseline="-25000" dirty="0" smtClean="0">
                <a:solidFill>
                  <a:srgbClr val="C00000"/>
                </a:solidFill>
              </a:rPr>
              <a:t>4</a:t>
            </a:r>
            <a:r>
              <a:rPr lang="ru-RU" b="1" dirty="0" smtClean="0">
                <a:solidFill>
                  <a:srgbClr val="C00000"/>
                </a:solidFill>
              </a:rPr>
              <a:t>)</a:t>
            </a:r>
            <a:r>
              <a:rPr lang="ru-RU" b="1" baseline="-25000" dirty="0" smtClean="0">
                <a:solidFill>
                  <a:srgbClr val="C00000"/>
                </a:solidFill>
              </a:rPr>
              <a:t>2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– </a:t>
            </a:r>
            <a:r>
              <a:rPr lang="ru-RU" dirty="0" smtClean="0"/>
              <a:t>фосфаты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Летучее водородное соединение  - </a:t>
            </a:r>
            <a:r>
              <a:rPr lang="ru-RU" b="1" dirty="0" smtClean="0">
                <a:solidFill>
                  <a:srgbClr val="C00000"/>
                </a:solidFill>
              </a:rPr>
              <a:t>РН</a:t>
            </a:r>
            <a:r>
              <a:rPr lang="ru-RU" b="1" baseline="-25000" dirty="0" smtClean="0">
                <a:solidFill>
                  <a:srgbClr val="C00000"/>
                </a:solidFill>
              </a:rPr>
              <a:t>3</a:t>
            </a:r>
            <a:r>
              <a:rPr lang="ru-RU" b="1" baseline="-25000" dirty="0" smtClean="0"/>
              <a:t> </a:t>
            </a:r>
            <a:r>
              <a:rPr lang="ru-RU" b="1" dirty="0" smtClean="0"/>
              <a:t>- </a:t>
            </a:r>
            <a:r>
              <a:rPr lang="ru-RU" dirty="0" err="1" smtClean="0"/>
              <a:t>фосфин</a:t>
            </a:r>
            <a:endParaRPr lang="ru-RU" dirty="0" smtClean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86446" y="1928802"/>
            <a:ext cx="485772" cy="414334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286512" y="1714488"/>
            <a:ext cx="485772" cy="414334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1714488"/>
            <a:ext cx="485772" cy="4286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286644" y="1714488"/>
            <a:ext cx="485772" cy="4286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5750727" y="2107397"/>
            <a:ext cx="35798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5965438" y="2107000"/>
            <a:ext cx="357190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0"/>
            <a:endCxn id="5" idx="2"/>
          </p:cNvCxnSpPr>
          <p:nvPr/>
        </p:nvCxnSpPr>
        <p:spPr>
          <a:xfrm rot="16200000" flipH="1">
            <a:off x="6322231" y="1921655"/>
            <a:ext cx="41433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0"/>
            <a:endCxn id="6" idx="2"/>
          </p:cNvCxnSpPr>
          <p:nvPr/>
        </p:nvCxnSpPr>
        <p:spPr>
          <a:xfrm rot="16200000" flipH="1">
            <a:off x="6815150" y="192880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0"/>
            <a:endCxn id="7" idx="2"/>
          </p:cNvCxnSpPr>
          <p:nvPr/>
        </p:nvCxnSpPr>
        <p:spPr>
          <a:xfrm rot="16200000" flipH="1">
            <a:off x="7315216" y="192880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155</TotalTime>
  <Words>227</Words>
  <PresentationFormat>Экран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«Строение атома и периодическая система»</vt:lpstr>
      <vt:lpstr>Какие открытия сделали ученые?</vt:lpstr>
      <vt:lpstr>Дайте правильные определения:</vt:lpstr>
      <vt:lpstr>Дайте правильные определения:</vt:lpstr>
      <vt:lpstr>Сформулируйте законы:</vt:lpstr>
      <vt:lpstr>Расшифруйте понятия:</vt:lpstr>
      <vt:lpstr>Характеристика элемента  по положению в ПСХЭ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«Строение атома и периодическая система»</dc:title>
  <cp:lastModifiedBy>Budaeva</cp:lastModifiedBy>
  <cp:revision>8</cp:revision>
  <dcterms:modified xsi:type="dcterms:W3CDTF">2009-12-08T10:16:44Z</dcterms:modified>
</cp:coreProperties>
</file>