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BBC8A1-C035-4119-8AF4-40DE6BBA1D42}" type="datetimeFigureOut">
              <a:rPr lang="ru-RU" smtClean="0"/>
              <a:t>13.11.2012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45688E-ACC1-4080-B07B-57D643E3F1DA}" type="slidenum">
              <a:rPr lang="ru-RU" smtClean="0"/>
              <a:t>‹#›</a:t>
            </a:fld>
            <a:endParaRPr lang="ru-RU"/>
          </a:p>
        </p:txBody>
      </p:sp>
    </p:spTree>
    <p:extLst>
      <p:ext uri="{BB962C8B-B14F-4D97-AF65-F5344CB8AC3E}">
        <p14:creationId xmlns:p14="http://schemas.microsoft.com/office/powerpoint/2010/main" val="111956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13.11.2012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13.11.2012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13.11.2012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13.11.2012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13.11.2012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13.11.2012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13.11.2012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13.11.2012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13.11.2012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13.11.2012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13.11.2012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13.11.2012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1368151"/>
          </a:xfrm>
        </p:spPr>
        <p:txBody>
          <a:bodyPr>
            <a:noAutofit/>
          </a:bodyPr>
          <a:lstStyle/>
          <a:p>
            <a:r>
              <a:rPr lang="ru-RU" sz="1800" dirty="0">
                <a:solidFill>
                  <a:schemeClr val="accent3">
                    <a:lumMod val="75000"/>
                  </a:schemeClr>
                </a:solidFill>
                <a:latin typeface="Times New Roman"/>
                <a:ea typeface="Times New Roman"/>
              </a:rPr>
              <a:t>Государственное бюджетное общеобразовательное учреждение Самарской области средняя общеобразовательная школа</a:t>
            </a:r>
            <a:br>
              <a:rPr lang="ru-RU" sz="1800" dirty="0">
                <a:solidFill>
                  <a:schemeClr val="accent3">
                    <a:lumMod val="75000"/>
                  </a:schemeClr>
                </a:solidFill>
                <a:latin typeface="Times New Roman"/>
                <a:ea typeface="Times New Roman"/>
              </a:rPr>
            </a:br>
            <a:r>
              <a:rPr lang="ru-RU" sz="1800" dirty="0">
                <a:solidFill>
                  <a:schemeClr val="accent3">
                    <a:lumMod val="75000"/>
                  </a:schemeClr>
                </a:solidFill>
                <a:latin typeface="Times New Roman"/>
                <a:ea typeface="Times New Roman"/>
              </a:rPr>
              <a:t>«Образовательный центр» с. Утевка муниципального района Нефтегорский Самарской области</a:t>
            </a:r>
            <a:r>
              <a:rPr lang="ru-RU" sz="1800" dirty="0">
                <a:latin typeface="Times New Roman"/>
                <a:ea typeface="Times New Roman"/>
              </a:rPr>
              <a:t/>
            </a:r>
            <a:br>
              <a:rPr lang="ru-RU" sz="1800" dirty="0">
                <a:latin typeface="Times New Roman"/>
                <a:ea typeface="Times New Roman"/>
              </a:rPr>
            </a:br>
            <a:endParaRPr lang="ru-RU" sz="1800" dirty="0"/>
          </a:p>
        </p:txBody>
      </p:sp>
      <p:sp>
        <p:nvSpPr>
          <p:cNvPr id="3" name="Подзаголовок 2"/>
          <p:cNvSpPr>
            <a:spLocks noGrp="1"/>
          </p:cNvSpPr>
          <p:nvPr>
            <p:ph type="subTitle" idx="1"/>
          </p:nvPr>
        </p:nvSpPr>
        <p:spPr>
          <a:xfrm>
            <a:off x="1371600" y="1700808"/>
            <a:ext cx="6400800" cy="3937992"/>
          </a:xfrm>
        </p:spPr>
        <p:txBody>
          <a:bodyPr>
            <a:normAutofit/>
          </a:bodyPr>
          <a:lstStyle/>
          <a:p>
            <a:pPr indent="228600">
              <a:lnSpc>
                <a:spcPct val="150000"/>
              </a:lnSpc>
            </a:pPr>
            <a:r>
              <a:rPr lang="ru-RU" sz="4000" b="1" dirty="0">
                <a:solidFill>
                  <a:srgbClr val="002060"/>
                </a:solidFill>
                <a:latin typeface="Times New Roman"/>
              </a:rPr>
              <a:t>Роль отца в воспитании и социализации детей</a:t>
            </a:r>
          </a:p>
          <a:p>
            <a:endParaRPr lang="ru-RU" sz="2000" dirty="0"/>
          </a:p>
          <a:p>
            <a:r>
              <a:rPr lang="ru-RU" sz="2000" dirty="0" smtClean="0">
                <a:solidFill>
                  <a:srgbClr val="002060"/>
                </a:solidFill>
                <a:latin typeface="Times New Roman" pitchFamily="18" charset="0"/>
                <a:cs typeface="Times New Roman" pitchFamily="18" charset="0"/>
              </a:rPr>
              <a:t>Бяшарова Наталья Николаевна</a:t>
            </a:r>
          </a:p>
          <a:p>
            <a:r>
              <a:rPr lang="ru-RU" sz="2000" dirty="0" smtClean="0">
                <a:solidFill>
                  <a:srgbClr val="002060"/>
                </a:solidFill>
                <a:latin typeface="Times New Roman" pitchFamily="18" charset="0"/>
                <a:cs typeface="Times New Roman" pitchFamily="18" charset="0"/>
              </a:rPr>
              <a:t>Учитель начальных классов, социальный педагог</a:t>
            </a:r>
          </a:p>
          <a:p>
            <a:r>
              <a:rPr lang="ru-RU" sz="2000" dirty="0" smtClean="0">
                <a:solidFill>
                  <a:srgbClr val="002060"/>
                </a:solidFill>
                <a:latin typeface="Times New Roman" pitchFamily="18" charset="0"/>
                <a:cs typeface="Times New Roman" pitchFamily="18" charset="0"/>
              </a:rPr>
              <a:t>2012 – 2013 учебный год</a:t>
            </a:r>
            <a:endParaRPr lang="ru-RU" sz="2000" dirty="0">
              <a:solidFill>
                <a:srgbClr val="002060"/>
              </a:solidFill>
              <a:latin typeface="Times New Roman" pitchFamily="18" charset="0"/>
              <a:cs typeface="Times New Roman" pitchFamily="18" charset="0"/>
            </a:endParaRPr>
          </a:p>
        </p:txBody>
      </p:sp>
      <p:pic>
        <p:nvPicPr>
          <p:cNvPr id="4098" name="Picture 2" descr="C:\Users\ава\Desktop\Всё с ФЛЕШ\анимация\HOMEANIM\AG00013_.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97152"/>
            <a:ext cx="2112318" cy="177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3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772816"/>
            <a:ext cx="6923112" cy="4824536"/>
          </a:xfrm>
        </p:spPr>
        <p:txBody>
          <a:bodyPr>
            <a:normAutofit fontScale="92500"/>
          </a:bodyPr>
          <a:lstStyle/>
          <a:p>
            <a:pPr marL="109728" indent="0">
              <a:buNone/>
            </a:pPr>
            <a:r>
              <a:rPr lang="ru-RU" sz="3200" b="1" dirty="0">
                <a:solidFill>
                  <a:srgbClr val="FF0000"/>
                </a:solidFill>
              </a:rPr>
              <a:t>эмоциональной отгороженности и родительского авторитаризма,</a:t>
            </a:r>
            <a:r>
              <a:rPr lang="ru-RU" sz="3200" b="1" dirty="0"/>
              <a:t> </a:t>
            </a:r>
            <a:endParaRPr lang="ru-RU" sz="3200" b="1" dirty="0" smtClean="0"/>
          </a:p>
          <a:p>
            <a:pPr marL="109728" indent="0">
              <a:buNone/>
            </a:pPr>
            <a:r>
              <a:rPr lang="ru-RU" sz="2800" b="1" dirty="0" smtClean="0"/>
              <a:t>имеющих</a:t>
            </a:r>
            <a:r>
              <a:rPr lang="ru-RU" sz="2800" b="1" dirty="0"/>
              <a:t>, как ни странно, одинаковые последствия. Дети, чувствующие отчужденность родителей, обычно преследуют скорее цель достижения личного превосходства, чем превосходства, основанного на социальном интересе. Родительский авторитаризм также приводит к дефектному стилю жизни. </a:t>
            </a:r>
          </a:p>
        </p:txBody>
      </p:sp>
      <p:sp>
        <p:nvSpPr>
          <p:cNvPr id="3" name="Заголовок 2"/>
          <p:cNvSpPr>
            <a:spLocks noGrp="1"/>
          </p:cNvSpPr>
          <p:nvPr>
            <p:ph type="title"/>
          </p:nvPr>
        </p:nvSpPr>
        <p:spPr/>
        <p:txBody>
          <a:bodyPr>
            <a:normAutofit fontScale="90000"/>
          </a:bodyPr>
          <a:lstStyle/>
          <a:p>
            <a:r>
              <a:rPr lang="ru-RU" dirty="0"/>
              <a:t>Отец должен избегать двух ошибок: </a:t>
            </a:r>
          </a:p>
        </p:txBody>
      </p:sp>
      <p:pic>
        <p:nvPicPr>
          <p:cNvPr id="5122" name="Picture 2" descr="C:\Users\ава\Desktop\Всё с ФЛЕШ\анимация\HOMEANIM\AG00007_.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437112"/>
            <a:ext cx="1892796" cy="2190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16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988840"/>
            <a:ext cx="8229600" cy="4018451"/>
          </a:xfrm>
        </p:spPr>
        <p:txBody>
          <a:bodyPr/>
          <a:lstStyle/>
          <a:p>
            <a:pPr marL="109728" indent="0">
              <a:buNone/>
            </a:pPr>
            <a:r>
              <a:rPr lang="ru-RU" b="1" dirty="0" smtClean="0">
                <a:solidFill>
                  <a:schemeClr val="accent2">
                    <a:lumMod val="75000"/>
                  </a:schemeClr>
                </a:solidFill>
              </a:rPr>
              <a:t>Отцы</a:t>
            </a:r>
            <a:r>
              <a:rPr lang="ru-RU" b="1" dirty="0">
                <a:solidFill>
                  <a:schemeClr val="accent2">
                    <a:lumMod val="75000"/>
                  </a:schemeClr>
                </a:solidFill>
              </a:rPr>
              <a:t>, державшие ребенка на руках сразу после рождения, и в дальнейшем продолжали больше играть со своими подрастающими детьми и заботиться о них. Эта новая роль заботливого отца благоприятно сказывается на развитии семьи.</a:t>
            </a:r>
          </a:p>
        </p:txBody>
      </p:sp>
      <p:sp>
        <p:nvSpPr>
          <p:cNvPr id="3" name="Заголовок 2"/>
          <p:cNvSpPr>
            <a:spLocks noGrp="1"/>
          </p:cNvSpPr>
          <p:nvPr>
            <p:ph type="title"/>
          </p:nvPr>
        </p:nvSpPr>
        <p:spPr/>
        <p:txBody>
          <a:bodyPr>
            <a:normAutofit fontScale="90000"/>
          </a:bodyPr>
          <a:lstStyle/>
          <a:p>
            <a:r>
              <a:rPr lang="ru-RU" dirty="0" smtClean="0"/>
              <a:t>Влияние </a:t>
            </a:r>
            <a:r>
              <a:rPr lang="ru-RU" dirty="0"/>
              <a:t>отцов на раннее развитие ребенка. </a:t>
            </a:r>
          </a:p>
        </p:txBody>
      </p:sp>
      <p:pic>
        <p:nvPicPr>
          <p:cNvPr id="6146" name="Picture 2" descr="C:\Users\ава\Desktop\Всё с ФЛЕШ\анимация\HOMEANIM\AG00317_.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365103"/>
            <a:ext cx="1830313" cy="235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33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772816"/>
            <a:ext cx="7355160" cy="4824536"/>
          </a:xfrm>
        </p:spPr>
        <p:txBody>
          <a:bodyPr>
            <a:normAutofit fontScale="92500" lnSpcReduction="20000"/>
          </a:bodyPr>
          <a:lstStyle/>
          <a:p>
            <a:pPr lvl="0"/>
            <a:r>
              <a:rPr lang="ru-RU" b="1" dirty="0">
                <a:solidFill>
                  <a:srgbClr val="002060"/>
                </a:solidFill>
              </a:rPr>
              <a:t>отцы играют заметную роль в формировании своего ребенка в ситуациях, когда ему неясно, как вести себя в данный момент; </a:t>
            </a:r>
          </a:p>
          <a:p>
            <a:pPr lvl="0"/>
            <a:r>
              <a:rPr lang="ru-RU" b="1" dirty="0">
                <a:solidFill>
                  <a:srgbClr val="002060"/>
                </a:solidFill>
              </a:rPr>
              <a:t>отцы, которые чутко реагируют на сигналы ребенка и скорее становятся значимыми фигурами в детском мире, скорее проявляют себя как действенные посредники социализации; </a:t>
            </a:r>
          </a:p>
          <a:p>
            <a:pPr lvl="0"/>
            <a:r>
              <a:rPr lang="ru-RU" b="1" dirty="0">
                <a:solidFill>
                  <a:srgbClr val="002060"/>
                </a:solidFill>
              </a:rPr>
              <a:t>когда ребенок становится старше, отец превращается для него в важную ролевую модель; </a:t>
            </a:r>
          </a:p>
          <a:p>
            <a:pPr lvl="0"/>
            <a:r>
              <a:rPr lang="ru-RU" b="1" dirty="0">
                <a:solidFill>
                  <a:srgbClr val="002060"/>
                </a:solidFill>
              </a:rPr>
              <a:t>отец может выступать в роли болельщика ребенка и защитника его успехов. </a:t>
            </a:r>
          </a:p>
          <a:p>
            <a:endParaRPr lang="ru-RU" b="1" dirty="0"/>
          </a:p>
        </p:txBody>
      </p:sp>
      <p:sp>
        <p:nvSpPr>
          <p:cNvPr id="3" name="Заголовок 2"/>
          <p:cNvSpPr>
            <a:spLocks noGrp="1"/>
          </p:cNvSpPr>
          <p:nvPr>
            <p:ph type="title"/>
          </p:nvPr>
        </p:nvSpPr>
        <p:spPr>
          <a:xfrm>
            <a:off x="457200" y="116632"/>
            <a:ext cx="8229600" cy="1584176"/>
          </a:xfrm>
        </p:spPr>
        <p:txBody>
          <a:bodyPr>
            <a:noAutofit/>
          </a:bodyPr>
          <a:lstStyle/>
          <a:p>
            <a:r>
              <a:rPr lang="ru-RU" sz="3200" dirty="0"/>
              <a:t>Положительную роль отцов в раннем детстве различные авторы связывают с тем, что:</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340768"/>
            <a:ext cx="217916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14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2"/>
            <a:ext cx="6563072" cy="5904656"/>
          </a:xfrm>
        </p:spPr>
        <p:txBody>
          <a:bodyPr>
            <a:normAutofit fontScale="92500"/>
          </a:bodyPr>
          <a:lstStyle/>
          <a:p>
            <a:pPr marL="109728" indent="0">
              <a:buNone/>
            </a:pPr>
            <a:r>
              <a:rPr lang="ru-RU" b="1" dirty="0">
                <a:solidFill>
                  <a:schemeClr val="accent2">
                    <a:lumMod val="50000"/>
                  </a:schemeClr>
                </a:solidFill>
              </a:rPr>
              <a:t>Отечественные педагоги и психологи также постоянно подчеркивали значение отца в семейной социализации. Отмечалось, например, что в воспитании сына отцу принадлежит особая роль. Значимость личности отца, прежде всего в том, что для сына он представляет </a:t>
            </a:r>
            <a:r>
              <a:rPr lang="ru-RU" b="1" dirty="0" smtClean="0">
                <a:solidFill>
                  <a:schemeClr val="accent2">
                    <a:lumMod val="50000"/>
                  </a:schemeClr>
                </a:solidFill>
              </a:rPr>
              <a:t>эталон </a:t>
            </a:r>
            <a:r>
              <a:rPr lang="ru-RU" b="1" dirty="0">
                <a:solidFill>
                  <a:schemeClr val="accent2">
                    <a:lumMod val="50000"/>
                  </a:schemeClr>
                </a:solidFill>
              </a:rPr>
              <a:t>мужчины. Образцы поведения отца, копируемые ребенком, формируют нравственный облик, способы поведения мальчика. От отца он перенимает мужественные черты, учится мужскому достоинству, </a:t>
            </a:r>
            <a:r>
              <a:rPr lang="ru-RU" b="1" dirty="0" smtClean="0">
                <a:solidFill>
                  <a:schemeClr val="accent2">
                    <a:lumMod val="50000"/>
                  </a:schemeClr>
                </a:solidFill>
              </a:rPr>
              <a:t>рыцарству.</a:t>
            </a:r>
            <a:endParaRPr lang="ru-RU" b="1" dirty="0">
              <a:solidFill>
                <a:schemeClr val="accent2">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882" y="4437112"/>
            <a:ext cx="3149502" cy="223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88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57200" y="404664"/>
            <a:ext cx="7283152" cy="5976664"/>
          </a:xfrm>
        </p:spPr>
        <p:txBody>
          <a:bodyPr>
            <a:normAutofit fontScale="92500" lnSpcReduction="10000"/>
          </a:bodyPr>
          <a:lstStyle/>
          <a:p>
            <a:pPr marL="109728" indent="0">
              <a:buNone/>
            </a:pPr>
            <a:r>
              <a:rPr lang="ru-RU" b="1" dirty="0" smtClean="0">
                <a:solidFill>
                  <a:srgbClr val="FFFF00"/>
                </a:solidFill>
              </a:rPr>
              <a:t>Маленький мальчик пользуется отцовской моделью поведения. Если отец выражает свое недовольство агрессивно, его сын будет пытаться поступать подобным же образом. Если отец скрывает свое раздражение под маской молчания, сын будет считать это нормой мужского поведения. Общие игры, секреты, симпатии и привязанности между отцом и сыном будут для сына гораздо лучшей моделью мужского поведения, чем прямые жесткие попытки воспитать «настоящего мужчину». Мудрое, щедрое на ласку отцовское воспитание способствует формированию более мужественных мальчиков и женственных девочек.</a:t>
            </a:r>
            <a:endParaRPr lang="ru-RU" b="1" dirty="0">
              <a:solidFill>
                <a:srgbClr val="FFFF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797152"/>
            <a:ext cx="2377888"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514475"/>
            <a:ext cx="23780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5645150"/>
            <a:ext cx="1639887"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5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8640"/>
            <a:ext cx="6840760" cy="6336704"/>
          </a:xfrm>
        </p:spPr>
        <p:txBody>
          <a:bodyPr>
            <a:normAutofit/>
          </a:bodyPr>
          <a:lstStyle/>
          <a:p>
            <a:pPr marL="109728" indent="0">
              <a:buNone/>
            </a:pPr>
            <a:endParaRPr lang="ru-RU" b="1" dirty="0" smtClean="0">
              <a:solidFill>
                <a:srgbClr val="C00000"/>
              </a:solidFill>
            </a:endParaRPr>
          </a:p>
          <a:p>
            <a:pPr marL="109728" indent="0">
              <a:buNone/>
            </a:pPr>
            <a:r>
              <a:rPr lang="ru-RU" b="1" dirty="0" smtClean="0">
                <a:solidFill>
                  <a:srgbClr val="C00000"/>
                </a:solidFill>
              </a:rPr>
              <a:t>«</a:t>
            </a:r>
            <a:r>
              <a:rPr lang="ru-RU" b="1" dirty="0">
                <a:solidFill>
                  <a:srgbClr val="C00000"/>
                </a:solidFill>
              </a:rPr>
              <a:t>Недостаточная или отрицательная ролевая идентификация с родителем того же пола создает дополнительные трудности в общении со сверстниками в детстве и неблагоприятно отражается на отношениях с детьми в семье в настоящем. Подобная отрицательно действующая взаимосвязь более характерна для отцов, поскольку они сами не имели адекватного опыта с отцом в детстве, то есть не были сыном отца, а теперь не стали отцом сына</a:t>
            </a:r>
            <a:r>
              <a:rPr lang="ru-RU" b="1" dirty="0" smtClean="0">
                <a:solidFill>
                  <a:srgbClr val="C00000"/>
                </a:solidFill>
              </a:rPr>
              <a:t>»</a:t>
            </a:r>
            <a:endParaRPr lang="ru-RU" b="1"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82550"/>
            <a:ext cx="370046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9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1)">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2"/>
            <a:ext cx="6131024" cy="5530619"/>
          </a:xfrm>
        </p:spPr>
        <p:txBody>
          <a:bodyPr/>
          <a:lstStyle/>
          <a:p>
            <a:pPr marL="109728" indent="0">
              <a:buNone/>
            </a:pPr>
            <a:r>
              <a:rPr lang="ru-RU" b="1" dirty="0">
                <a:solidFill>
                  <a:schemeClr val="accent6">
                    <a:lumMod val="75000"/>
                  </a:schemeClr>
                </a:solidFill>
              </a:rPr>
              <a:t>Говорят: мать учит ребенка жить в доме, отец помогает ему выйти в мир, другими словами, мать ответственна за эмоциональные привязанности, а отец – за эмоциональную независимость. </a:t>
            </a:r>
            <a:r>
              <a:rPr lang="ru-RU" b="1" dirty="0" smtClean="0">
                <a:solidFill>
                  <a:schemeClr val="accent6">
                    <a:lumMod val="75000"/>
                  </a:schemeClr>
                </a:solidFill>
              </a:rPr>
              <a:t>«Если </a:t>
            </a:r>
            <a:r>
              <a:rPr lang="ru-RU" b="1" dirty="0">
                <a:solidFill>
                  <a:schemeClr val="accent6">
                    <a:lumMod val="75000"/>
                  </a:schemeClr>
                </a:solidFill>
              </a:rPr>
              <a:t>же в семье происходят постоянные конфликты или же один из родителей отсутствует (физически или эмоционально), ребенок не получает необходимого </a:t>
            </a:r>
            <a:r>
              <a:rPr lang="ru-RU" b="1" dirty="0" smtClean="0">
                <a:solidFill>
                  <a:schemeClr val="accent6">
                    <a:lumMod val="75000"/>
                  </a:schemeClr>
                </a:solidFill>
              </a:rPr>
              <a:t>воспитания» </a:t>
            </a:r>
            <a:r>
              <a:rPr lang="ru-RU" b="1" dirty="0">
                <a:solidFill>
                  <a:schemeClr val="accent6">
                    <a:lumMod val="75000"/>
                  </a:schemeClr>
                </a:solidFill>
              </a:rPr>
              <a:t>(Виткин Д., 1996).</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013176"/>
            <a:ext cx="1822676" cy="150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32656"/>
            <a:ext cx="1920553" cy="158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137" y="2276475"/>
            <a:ext cx="218281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30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9702" y="2967335"/>
            <a:ext cx="7884594" cy="2800767"/>
          </a:xfrm>
          <a:prstGeom prst="rect">
            <a:avLst/>
          </a:prstGeom>
          <a:noFill/>
        </p:spPr>
        <p:txBody>
          <a:bodyPr wrap="none" lIns="91440" tIns="45720" rIns="91440" bIns="45720">
            <a:spAutoFit/>
          </a:bodyPr>
          <a:lstStyle/>
          <a:p>
            <a:pPr algn="ctr"/>
            <a:r>
              <a:rPr lang="ru-RU" sz="8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Спасибо</a:t>
            </a:r>
          </a:p>
          <a:p>
            <a:pPr algn="ctr"/>
            <a:r>
              <a:rPr lang="ru-RU" sz="8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за внимание!</a:t>
            </a:r>
            <a:endParaRPr lang="ru-RU" sz="8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074" name="Picture 2" descr="C:\Users\ава\Desktop\Всё с ФЛЕШ\анимация\HOMEANIM\AG00315_.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72200" y="8112"/>
            <a:ext cx="2622401" cy="2959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3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2">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89</TotalTime>
  <Words>504</Words>
  <Application>Microsoft Office PowerPoint</Application>
  <PresentationFormat>Экран (4:3)</PresentationFormat>
  <Paragraphs>23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Открытая</vt:lpstr>
      <vt:lpstr>Государственное бюджетное общеобразовательное учреждение Самарской области средняя общеобразовательная школа «Образовательный центр» с. Утевка муниципального района Нефтегорский Самарской области </vt:lpstr>
      <vt:lpstr>Отец должен избегать двух ошибок: </vt:lpstr>
      <vt:lpstr>Влияние отцов на раннее развитие ребенка. </vt:lpstr>
      <vt:lpstr>Положительную роль отцов в раннем детстве различные авторы связывают с тем, что:</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общеобразовательное учреждение Самарской области средняя общеобразовательная школа «Образовательный центр» с. Утевка муниципального района Нефтегорский Самарской области </dc:title>
  <dc:creator>Наташа</dc:creator>
  <cp:lastModifiedBy>ава</cp:lastModifiedBy>
  <cp:revision>10</cp:revision>
  <dcterms:created xsi:type="dcterms:W3CDTF">2012-11-12T17:34:01Z</dcterms:created>
  <dcterms:modified xsi:type="dcterms:W3CDTF">2012-11-13T18:18:47Z</dcterms:modified>
</cp:coreProperties>
</file>