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3" r:id="rId2"/>
    <p:sldId id="256" r:id="rId3"/>
    <p:sldId id="274" r:id="rId4"/>
    <p:sldId id="275" r:id="rId5"/>
    <p:sldId id="260" r:id="rId6"/>
    <p:sldId id="257" r:id="rId7"/>
    <p:sldId id="263" r:id="rId8"/>
    <p:sldId id="258" r:id="rId9"/>
    <p:sldId id="269" r:id="rId10"/>
    <p:sldId id="261" r:id="rId11"/>
    <p:sldId id="277" r:id="rId12"/>
    <p:sldId id="262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3C6557-C748-453C-AB1E-2F21763F7ED7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DC7CC6-4FAC-4456-959D-2C55F22B3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94EFB3-903F-4FD5-837E-816642A497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8D3A-CBF4-4010-86A1-ED6A8B9EF207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8920-3CEE-4803-A896-76C384DA5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018B-44A6-4691-9F3F-A8B32AEB0DAF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DBEF-E5E2-4317-96F3-9444A5D7A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A6BE-5867-45C8-8479-7457CB2486D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72D8-7A41-4017-82D9-1DD653E49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04AC-E1A6-4E5E-92BC-30CFD323C306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4D65-65E7-4D29-8823-980616A3F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EA56-7546-4EC3-BC7D-D4BC0663015B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81B7-0E11-4AC7-A0B6-356F2FED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BB26-8AF2-48E4-A9E0-395B38C3B410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05F5-20F6-438D-8585-57E3C122E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E698-0685-4E4A-96B7-DB941B268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C63B-E128-4284-9A3E-F4DDCA0210DF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0AE5-B0D8-4CF3-9658-BCF779D7B64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D6F2-702E-4E5A-BBD8-6FCC6CB41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CC878-EA64-4012-AE86-0E0C423F0484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B4B5-CEC6-4BF1-BAF8-D3AC712F8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CAD-8BEA-4031-83AD-86C5F1039146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401F-76A0-4FD7-A184-0E4B27D0B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8B8F-8D01-43A1-A93D-4F9486B15ABE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178C-BEAB-41FE-950E-6F8AB81B2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23E9445-C660-4501-BB32-6E9592D1E16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020B0B3-9684-4075-A7D5-049DE07E4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188913"/>
            <a:ext cx="8216900" cy="1158875"/>
          </a:xfrm>
        </p:spPr>
      </p:pic>
      <p:pic>
        <p:nvPicPr>
          <p:cNvPr id="14338" name="Содержимое 7" descr="Песнь_о_вещем_Олеге_(обложка)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423988"/>
            <a:ext cx="2967038" cy="467201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3357563"/>
            <a:ext cx="3956050" cy="2592387"/>
          </a:xfrm>
        </p:spPr>
        <p:txBody>
          <a:bodyPr>
            <a:normAutofit fontScale="77500" lnSpcReduction="20000"/>
          </a:bodyPr>
          <a:lstStyle/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Презентация подготовлена учителем словесности</a:t>
            </a: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ГБОУ СОШ № 353  </a:t>
            </a: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им. А. С. Пушкина.</a:t>
            </a: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Г. Москва</a:t>
            </a: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Андреевой А. Ю.,</a:t>
            </a: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244-975-184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504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Трудное – и  роковое - решение…</a:t>
            </a:r>
            <a:endParaRPr lang="ru-RU" sz="3600" dirty="0"/>
          </a:p>
        </p:txBody>
      </p:sp>
      <p:pic>
        <p:nvPicPr>
          <p:cNvPr id="7" name="Рисунок 6" descr="19764188_vasnecov_1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595098" cy="3991726"/>
          </a:xfr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00788" y="1125538"/>
            <a:ext cx="2314575" cy="4894262"/>
          </a:xfrm>
        </p:spPr>
        <p:txBody>
          <a:bodyPr/>
          <a:lstStyle/>
          <a:p>
            <a:r>
              <a:rPr lang="ru-RU" sz="1800" b="1" smtClean="0"/>
              <a:t>Удовлетворён ли  князь своим  решением?</a:t>
            </a:r>
          </a:p>
          <a:p>
            <a:r>
              <a:rPr lang="ru-RU" sz="1800" b="1" smtClean="0"/>
              <a:t>-Мог ли такой конь  причинить вред хозяину?</a:t>
            </a:r>
          </a:p>
          <a:p>
            <a:r>
              <a:rPr lang="ru-RU" sz="1800" b="1" smtClean="0"/>
              <a:t>-Имел ли князь основания  сомневаться в друге?</a:t>
            </a:r>
          </a:p>
          <a:p>
            <a:r>
              <a:rPr lang="ru-RU" sz="1800" b="1" smtClean="0"/>
              <a:t>-Отчего умер конь князя Олега?</a:t>
            </a:r>
          </a:p>
          <a:p>
            <a:endParaRPr lang="ru-RU" sz="1800" b="1" smtClean="0"/>
          </a:p>
          <a:p>
            <a:endParaRPr lang="ru-RU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504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Трудное – и  роковое - решение…</a:t>
            </a:r>
            <a:endParaRPr lang="ru-RU" sz="3600" dirty="0"/>
          </a:p>
        </p:txBody>
      </p:sp>
      <p:pic>
        <p:nvPicPr>
          <p:cNvPr id="7" name="Рисунок 6" descr="19764188_vasnecov_1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595098" cy="3991726"/>
          </a:xfr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300788" y="1484313"/>
            <a:ext cx="2314575" cy="4032250"/>
          </a:xfrm>
        </p:spPr>
        <p:txBody>
          <a:bodyPr/>
          <a:lstStyle/>
          <a:p>
            <a:r>
              <a:rPr lang="ru-RU" sz="2400" b="1" smtClean="0"/>
              <a:t>Когда, по вашему мнению, князь Олег первый раз предал своего верного друга?</a:t>
            </a:r>
          </a:p>
          <a:p>
            <a:endParaRPr lang="ru-RU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18488" cy="5762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Позднее   прозрение</a:t>
            </a:r>
            <a:endParaRPr lang="ru-RU" sz="4000" dirty="0"/>
          </a:p>
        </p:txBody>
      </p:sp>
      <p:pic>
        <p:nvPicPr>
          <p:cNvPr id="7" name="Рисунок 6" descr="19764228_vasnecov_1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" y="1401763"/>
            <a:ext cx="5681663" cy="4048125"/>
          </a:xfrm>
          <a:noFill/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940425" y="1125538"/>
            <a:ext cx="2879725" cy="4967287"/>
          </a:xfrm>
        </p:spPr>
        <p:txBody>
          <a:bodyPr/>
          <a:lstStyle/>
          <a:p>
            <a:r>
              <a:rPr lang="ru-RU" sz="2000" b="1" smtClean="0"/>
              <a:t>-Почему  убелённый  сединой князь  в минуту торжественных воспоминаний вновь спрашивает   о  коне?</a:t>
            </a:r>
          </a:p>
          <a:p>
            <a:r>
              <a:rPr lang="ru-RU" sz="2000" b="1" smtClean="0"/>
              <a:t>-Какие слова он находит для своего товарища и верного слуги?</a:t>
            </a:r>
          </a:p>
          <a:p>
            <a:r>
              <a:rPr lang="ru-RU" sz="2000" b="1" smtClean="0"/>
              <a:t>-Как наказан князь?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6477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О   вечных   ценностях</a:t>
            </a:r>
            <a:endParaRPr lang="ru-RU" sz="4000" dirty="0"/>
          </a:p>
        </p:txBody>
      </p:sp>
      <p:pic>
        <p:nvPicPr>
          <p:cNvPr id="7" name="Рисунок 6" descr="Тризн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725" y="1328738"/>
            <a:ext cx="6132513" cy="4419600"/>
          </a:xfrm>
          <a:noFill/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27763" y="1268413"/>
            <a:ext cx="2562225" cy="5184775"/>
          </a:xfrm>
        </p:spPr>
        <p:txBody>
          <a:bodyPr/>
          <a:lstStyle/>
          <a:p>
            <a:r>
              <a:rPr lang="ru-RU" sz="2000" b="1" smtClean="0"/>
              <a:t>-Основная авторская мысль?</a:t>
            </a:r>
          </a:p>
          <a:p>
            <a:r>
              <a:rPr lang="ru-RU" sz="2000" b="1" smtClean="0"/>
              <a:t> -Почему дружинники  так тепло вспоминают князя Олега?</a:t>
            </a:r>
          </a:p>
          <a:p>
            <a:r>
              <a:rPr lang="ru-RU" sz="2000" b="1" smtClean="0"/>
              <a:t>Информация к размышлению:</a:t>
            </a:r>
          </a:p>
          <a:p>
            <a:r>
              <a:rPr lang="ru-RU" sz="2000" b="1" smtClean="0"/>
              <a:t>«Битвы, где ВМЕСТЕ рубились ОНИ»…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354013"/>
            <a:ext cx="8632825" cy="1566862"/>
          </a:xfrm>
        </p:spPr>
      </p:pic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539750" y="2060575"/>
            <a:ext cx="8424863" cy="360203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1.В.М. Васнецов. Встреча Олега с кудесником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2.В. М. Васнецов. Прощание с конём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3.В.М. Васнецов. Олег у костей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4. В.М. Васнецов. Тризна по Олегу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5. Н.М. Кочергин. Иллюстрации  к «Песне о вещем Олеге»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(4 </a:t>
            </a:r>
            <a:r>
              <a:rPr lang="ru-RU" b="1" dirty="0" err="1" smtClean="0"/>
              <a:t>илл</a:t>
            </a:r>
            <a:r>
              <a:rPr lang="ru-RU" b="1" dirty="0" smtClean="0"/>
              <a:t>.)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6.Иллюстрация к «Песне о вещем Олеге» из журнала «Нива»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146050"/>
            <a:ext cx="8229600" cy="1054100"/>
          </a:xfrm>
        </p:spPr>
      </p:pic>
      <p:pic>
        <p:nvPicPr>
          <p:cNvPr id="15362" name="Содержимое 7" descr="Песнь_о_вещем_Олеге_(обложка)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423988"/>
            <a:ext cx="2967038" cy="467201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b="1" smtClean="0"/>
              <a:t>Мудрость какого старца?</a:t>
            </a:r>
          </a:p>
          <a:p>
            <a:pPr>
              <a:buFont typeface="Wingdings 2" pitchFamily="18" charset="2"/>
              <a:buNone/>
            </a:pPr>
            <a:endParaRPr lang="ru-RU" b="1" smtClean="0"/>
          </a:p>
          <a:p>
            <a:r>
              <a:rPr lang="ru-RU" b="1" smtClean="0"/>
              <a:t>В чём мудрость кудесника?</a:t>
            </a:r>
          </a:p>
          <a:p>
            <a:pPr>
              <a:buFont typeface="Wingdings 2" pitchFamily="18" charset="2"/>
              <a:buNone/>
            </a:pPr>
            <a:endParaRPr lang="ru-RU" b="1" smtClean="0"/>
          </a:p>
          <a:p>
            <a:r>
              <a:rPr lang="ru-RU" b="1" smtClean="0"/>
              <a:t>В чём мудрость Олега?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636588" y="1628775"/>
            <a:ext cx="8507412" cy="4392613"/>
          </a:xfrm>
        </p:spPr>
        <p:txBody>
          <a:bodyPr/>
          <a:lstStyle/>
          <a:p>
            <a:endParaRPr lang="ru-RU" smtClean="0"/>
          </a:p>
          <a:p>
            <a:pPr algn="ctr"/>
            <a:r>
              <a:rPr lang="ru-RU" sz="2400" b="1" smtClean="0"/>
              <a:t>Ситуация первая: 	</a:t>
            </a:r>
            <a:endParaRPr lang="ru-RU" sz="2400" b="1" i="1" u="sng" smtClean="0"/>
          </a:p>
          <a:p>
            <a:pPr>
              <a:buFont typeface="Wingdings 2" pitchFamily="18" charset="2"/>
              <a:buNone/>
            </a:pPr>
            <a:r>
              <a:rPr lang="ru-RU" sz="2400" b="1" i="1" u="sng" smtClean="0"/>
              <a:t>– Вам сказал сторонний человек, что ваш давний </a:t>
            </a:r>
          </a:p>
          <a:p>
            <a:pPr>
              <a:buFont typeface="Wingdings 2" pitchFamily="18" charset="2"/>
              <a:buNone/>
            </a:pPr>
            <a:r>
              <a:rPr lang="ru-RU" sz="2400" b="1" i="1" u="sng" smtClean="0"/>
              <a:t>друг способен вам навредить. Ваша реакция?</a:t>
            </a:r>
            <a:endParaRPr lang="ru-RU" sz="2400" b="1" smtClean="0"/>
          </a:p>
          <a:p>
            <a:endParaRPr lang="ru-RU" sz="2400" b="1" i="1" u="sng" smtClean="0"/>
          </a:p>
          <a:p>
            <a:pPr algn="ctr"/>
            <a:r>
              <a:rPr lang="ru-RU" sz="2400" b="1" smtClean="0"/>
              <a:t>Ситуация вторая: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/>
              <a:t>	</a:t>
            </a:r>
            <a:r>
              <a:rPr lang="ru-RU" sz="2400" b="1" i="1" u="sng" smtClean="0"/>
              <a:t> – Не исключено, что ваша прочная дружба  с </a:t>
            </a:r>
          </a:p>
          <a:p>
            <a:pPr>
              <a:buFont typeface="Wingdings 2" pitchFamily="18" charset="2"/>
              <a:buNone/>
            </a:pPr>
            <a:r>
              <a:rPr lang="ru-RU" sz="2400" b="1" i="1" u="sng" smtClean="0"/>
              <a:t>кем-то может стать для вас источником какой-</a:t>
            </a:r>
          </a:p>
          <a:p>
            <a:pPr>
              <a:buFont typeface="Wingdings 2" pitchFamily="18" charset="2"/>
              <a:buNone/>
            </a:pPr>
            <a:r>
              <a:rPr lang="ru-RU" sz="2400" b="1" i="1" u="sng" smtClean="0"/>
              <a:t>либо угрозы для вас. Ваше поведение?</a:t>
            </a: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362950" cy="4467225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i="1" u="sng" smtClean="0"/>
              <a:t>1. Назовите положительных героев «Песни…».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i="1" u="sng" smtClean="0"/>
              <a:t>2. Кратко охарактеризуйте решение Олега выделить коню отборное зерно, княжеские луга, дорогие попоны  и другие блага.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i="1" u="sng" smtClean="0"/>
              <a:t>     3. Как вы думаете: почему кудесник изрек князю такое пророчество?</a:t>
            </a:r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3" y="476250"/>
            <a:ext cx="8074025" cy="5238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Вещий Олег</a:t>
            </a:r>
            <a:endParaRPr lang="ru-RU" sz="4000" dirty="0"/>
          </a:p>
        </p:txBody>
      </p:sp>
      <p:pic>
        <p:nvPicPr>
          <p:cNvPr id="7" name="Рисунок 6" descr="kochergin_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811213"/>
            <a:ext cx="5097463" cy="5381625"/>
          </a:xfrm>
          <a:noFill/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651500" y="1196975"/>
            <a:ext cx="3097213" cy="5184775"/>
          </a:xfrm>
        </p:spPr>
        <p:txBody>
          <a:bodyPr>
            <a:normAutofit fontScale="70000" lnSpcReduction="20000"/>
          </a:bodyPr>
          <a:lstStyle/>
          <a:p>
            <a:pPr fontAlgn="auto">
              <a:defRPr/>
            </a:pPr>
            <a:r>
              <a:rPr lang="ru-RU" sz="3400" b="1" dirty="0" smtClean="0"/>
              <a:t>-Почему   князь говорит кудеснику:</a:t>
            </a:r>
          </a:p>
          <a:p>
            <a:pPr fontAlgn="auto">
              <a:defRPr/>
            </a:pPr>
            <a:r>
              <a:rPr lang="ru-RU" sz="3400" b="1" dirty="0" smtClean="0"/>
              <a:t>-Не  бойся  меня?</a:t>
            </a:r>
          </a:p>
          <a:p>
            <a:pPr fontAlgn="auto">
              <a:defRPr/>
            </a:pPr>
            <a:r>
              <a:rPr lang="ru-RU" sz="3400" b="1" dirty="0" smtClean="0"/>
              <a:t>-Как автор относится  к герою?</a:t>
            </a:r>
          </a:p>
          <a:p>
            <a:pPr fontAlgn="auto">
              <a:defRPr/>
            </a:pPr>
            <a:r>
              <a:rPr lang="ru-RU" sz="3400" b="1" dirty="0" smtClean="0"/>
              <a:t>-Ваше понимание эпитета  «вещий» в  первой  части баллады?</a:t>
            </a:r>
          </a:p>
          <a:p>
            <a:pPr fontAlgn="auto"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6" descr="19764156_vasnecov_1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5626100" cy="3963987"/>
          </a:xfr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300788" y="1341438"/>
            <a:ext cx="2519362" cy="4464050"/>
          </a:xfrm>
        </p:spPr>
        <p:txBody>
          <a:bodyPr/>
          <a:lstStyle/>
          <a:p>
            <a:r>
              <a:rPr lang="ru-RU" sz="1800" b="1" smtClean="0"/>
              <a:t>-Случайна ли встреча кудесника с князем Олегом?</a:t>
            </a:r>
          </a:p>
          <a:p>
            <a:r>
              <a:rPr lang="ru-RU" sz="1800" b="1" smtClean="0"/>
              <a:t>-К людям какой профессии чаще всего употребляют  эпитет «вдохновенный»?</a:t>
            </a:r>
          </a:p>
          <a:p>
            <a:r>
              <a:rPr lang="ru-RU" sz="1800" b="1" smtClean="0"/>
              <a:t>-Почему свой язык старец  называет «вещим»?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35937" cy="7207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Вдохновенный кудесник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47050" cy="5032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Пророчество  волхва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00563" y="1052513"/>
            <a:ext cx="4248150" cy="5184775"/>
          </a:xfrm>
        </p:spPr>
        <p:txBody>
          <a:bodyPr/>
          <a:lstStyle/>
          <a:p>
            <a:r>
              <a:rPr lang="ru-RU" sz="2400" b="1" smtClean="0"/>
              <a:t>-Откуда  у отшельника  это знание?</a:t>
            </a:r>
          </a:p>
          <a:p>
            <a:r>
              <a:rPr lang="ru-RU" sz="2400" b="1" smtClean="0"/>
              <a:t>-Почему  кудесник произносит хвалебные слова князю и его победам?</a:t>
            </a:r>
          </a:p>
          <a:p>
            <a:r>
              <a:rPr lang="ru-RU" sz="2400" b="1" smtClean="0"/>
              <a:t>-Почему  мудрец  от прославления  могущества князя перешел к хвале его коню ?</a:t>
            </a:r>
          </a:p>
        </p:txBody>
      </p:sp>
      <p:pic>
        <p:nvPicPr>
          <p:cNvPr id="11" name="Рисунок 10" descr="pesny-o-veshchem-ole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150" y="731838"/>
            <a:ext cx="4181475" cy="5827712"/>
          </a:xfr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47050" cy="7191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Испытание верности</a:t>
            </a:r>
            <a:endParaRPr lang="ru-RU" sz="4000" dirty="0"/>
          </a:p>
        </p:txBody>
      </p:sp>
      <p:pic>
        <p:nvPicPr>
          <p:cNvPr id="7" name="Рисунок 6" descr="kochergin_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1169988"/>
            <a:ext cx="4730750" cy="5157787"/>
          </a:xfrm>
          <a:noFill/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92725" y="1268413"/>
            <a:ext cx="3394075" cy="4321175"/>
          </a:xfrm>
        </p:spPr>
        <p:txBody>
          <a:bodyPr/>
          <a:lstStyle/>
          <a:p>
            <a:r>
              <a:rPr lang="ru-RU" sz="2000" b="1" smtClean="0"/>
              <a:t>-Перед каким нравственным выбором поставлен князь?</a:t>
            </a:r>
          </a:p>
          <a:p>
            <a:r>
              <a:rPr lang="ru-RU" sz="2000" b="1" smtClean="0"/>
              <a:t>-Верить или не верить?</a:t>
            </a:r>
          </a:p>
          <a:p>
            <a:r>
              <a:rPr lang="ru-RU" sz="2000" b="1" smtClean="0"/>
              <a:t>-Как поступить?</a:t>
            </a:r>
          </a:p>
          <a:p>
            <a:r>
              <a:rPr lang="ru-RU" sz="2000" b="1" smtClean="0"/>
              <a:t>-Как представлял себе князь ту смерть, которую  будто бы мог принять от коня?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35937" cy="7207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Центральный герой  баллады</a:t>
            </a:r>
            <a:endParaRPr lang="ru-RU" sz="4000" dirty="0"/>
          </a:p>
        </p:txBody>
      </p:sp>
      <p:pic>
        <p:nvPicPr>
          <p:cNvPr id="7" name="Рисунок 6" descr="kochergin_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" y="1627188"/>
            <a:ext cx="5688013" cy="3530600"/>
          </a:xfrm>
          <a:noFill/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24525" y="1268413"/>
            <a:ext cx="3024188" cy="4537075"/>
          </a:xfrm>
        </p:spPr>
        <p:txBody>
          <a:bodyPr/>
          <a:lstStyle/>
          <a:p>
            <a:r>
              <a:rPr lang="ru-RU" sz="2400" b="1" smtClean="0"/>
              <a:t>-Каким был конь князя Олега?</a:t>
            </a:r>
          </a:p>
          <a:p>
            <a:r>
              <a:rPr lang="ru-RU" sz="2400" b="1" smtClean="0"/>
              <a:t>-Ключевой эпитет,  характеризующий коня, повторен автором  несколько раз?  Процитируйте строки.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350</TotalTime>
  <Words>350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Вещий Олег</vt:lpstr>
      <vt:lpstr>Вдохновенный кудесник</vt:lpstr>
      <vt:lpstr>Пророчество  волхва</vt:lpstr>
      <vt:lpstr>Испытание верности</vt:lpstr>
      <vt:lpstr>Центральный герой  баллады</vt:lpstr>
      <vt:lpstr>Трудное – и  роковое - решение…</vt:lpstr>
      <vt:lpstr>Трудное – и  роковое - решение…</vt:lpstr>
      <vt:lpstr>Позднее   прозрение</vt:lpstr>
      <vt:lpstr>О   вечных   ценностях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88</cp:revision>
  <dcterms:created xsi:type="dcterms:W3CDTF">2012-11-01T22:20:12Z</dcterms:created>
  <dcterms:modified xsi:type="dcterms:W3CDTF">2012-12-09T09:58:47Z</dcterms:modified>
</cp:coreProperties>
</file>