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99" r:id="rId3"/>
    <p:sldId id="258" r:id="rId4"/>
    <p:sldId id="259" r:id="rId5"/>
    <p:sldId id="260" r:id="rId6"/>
    <p:sldId id="274" r:id="rId7"/>
    <p:sldId id="298" r:id="rId8"/>
    <p:sldId id="276" r:id="rId9"/>
    <p:sldId id="262" r:id="rId10"/>
    <p:sldId id="263" r:id="rId11"/>
    <p:sldId id="264" r:id="rId12"/>
    <p:sldId id="265" r:id="rId13"/>
    <p:sldId id="266" r:id="rId14"/>
    <p:sldId id="268" r:id="rId15"/>
    <p:sldId id="277" r:id="rId16"/>
    <p:sldId id="278" r:id="rId17"/>
    <p:sldId id="279" r:id="rId18"/>
    <p:sldId id="280" r:id="rId19"/>
    <p:sldId id="284" r:id="rId20"/>
    <p:sldId id="289" r:id="rId21"/>
    <p:sldId id="290" r:id="rId22"/>
    <p:sldId id="283" r:id="rId23"/>
    <p:sldId id="270" r:id="rId24"/>
    <p:sldId id="271" r:id="rId25"/>
    <p:sldId id="272" r:id="rId26"/>
    <p:sldId id="285" r:id="rId27"/>
    <p:sldId id="273" r:id="rId28"/>
    <p:sldId id="287" r:id="rId29"/>
    <p:sldId id="296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CCCC"/>
    <a:srgbClr val="FFFF00"/>
    <a:srgbClr val="FFFF99"/>
    <a:srgbClr val="993300"/>
    <a:srgbClr val="EAEAEA"/>
    <a:srgbClr val="0000FF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999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999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99CAD-7EA9-4E54-9BBD-57A71E7586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71580-3047-450C-8FF3-B75A8293A3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59945-18BB-49A5-B023-81DD513D8A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4C3125-505E-4948-9B0E-532E6CEDD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E25FE-4A9F-448C-84B8-31215322D0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1624F2-6998-447E-84D3-49DA828E7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4AB80-C73F-4986-9177-AF316AACC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39B35-07F6-49E6-BB02-46485842A0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29992-2CC7-4E26-813E-1FA43615A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F88E20-0DAE-4FA2-A12A-71C8EE6C1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38F63B-15F7-44B3-8D9A-8822D067E3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EA252-4695-4F03-8967-C4858FA81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C025FE-DE90-4EE7-877B-DD5EA0C52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29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6896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896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896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896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897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6897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897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6897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897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897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Kurmangazy_Sagyrbaev%20-%20orkestr%20-%20Sari-Arka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5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Estai_Berkimbaev%20-%20Edil_Husainov_uzkirik%20-%20Kusni-Korlan.mp3" TargetMode="Externa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slideLayout" Target="../slideLayouts/slideLayout2.xml"/><Relationship Id="rId1" Type="http://schemas.openxmlformats.org/officeDocument/2006/relationships/audio" Target="Baubek%20-%20kobyz%20-%20kui_Saryn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9.png"/><Relationship Id="rId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" Type="http://schemas.openxmlformats.org/officeDocument/2006/relationships/audio" Target="Alikei%20-%20Kali_Jantileuov_dombra_Batys_Kaz-n_kuii%20-%20Konyr_ala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26.png"/><Relationship Id="rId4" Type="http://schemas.openxmlformats.org/officeDocument/2006/relationships/image" Target="../media/image2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1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17" Type="http://schemas.openxmlformats.org/officeDocument/2006/relationships/image" Target="../media/image19.png"/><Relationship Id="rId2" Type="http://schemas.openxmlformats.org/officeDocument/2006/relationships/audio" Target="Halyk_kuii%20-%20.mp3" TargetMode="External"/><Relationship Id="rId16" Type="http://schemas.openxmlformats.org/officeDocument/2006/relationships/image" Target="../media/image18.png"/><Relationship Id="rId1" Type="http://schemas.openxmlformats.org/officeDocument/2006/relationships/audio" Target="file:///G:\Halyk_kuii%20-%20Ansambl_drevnih_narod_instr-v_Bolata_Sarybaeva%20-%20Ozbek%20kuii.mp3" TargetMode="Externa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png"/><Relationship Id="rId15" Type="http://schemas.openxmlformats.org/officeDocument/2006/relationships/image" Target="../media/image3.png"/><Relationship Id="rId10" Type="http://schemas.openxmlformats.org/officeDocument/2006/relationships/image" Target="../media/image13.jpeg"/><Relationship Id="rId19" Type="http://schemas.openxmlformats.org/officeDocument/2006/relationships/image" Target="../media/image21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2" Type="http://schemas.openxmlformats.org/officeDocument/2006/relationships/slideLayout" Target="../slideLayouts/slideLayout7.xml"/><Relationship Id="rId1" Type="http://schemas.openxmlformats.org/officeDocument/2006/relationships/audio" Target="Halyk_kuii%20-%20dombra%20-%20Aksak_kulan.mp3" TargetMode="Externa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5" Type="http://schemas.openxmlformats.org/officeDocument/2006/relationships/image" Target="../media/image74.png"/><Relationship Id="rId15" Type="http://schemas.openxmlformats.org/officeDocument/2006/relationships/image" Target="../media/image7.png"/><Relationship Id="rId10" Type="http://schemas.openxmlformats.org/officeDocument/2006/relationships/image" Target="../media/image79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7" Type="http://schemas.openxmlformats.org/officeDocument/2006/relationships/image" Target="../media/image5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9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6.png"/><Relationship Id="rId3" Type="http://schemas.openxmlformats.org/officeDocument/2006/relationships/image" Target="../media/image108.png"/><Relationship Id="rId7" Type="http://schemas.openxmlformats.org/officeDocument/2006/relationships/image" Target="../media/image111.png"/><Relationship Id="rId12" Type="http://schemas.openxmlformats.org/officeDocument/2006/relationships/image" Target="../media/image11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7.png"/><Relationship Id="rId1" Type="http://schemas.openxmlformats.org/officeDocument/2006/relationships/audio" Target="Kurmangazy_Sagyrbaev%20-%20orkestr%20-%20Alatau.mp3" TargetMode="External"/><Relationship Id="rId6" Type="http://schemas.openxmlformats.org/officeDocument/2006/relationships/image" Target="../media/image110.png"/><Relationship Id="rId11" Type="http://schemas.openxmlformats.org/officeDocument/2006/relationships/image" Target="../media/image114.png"/><Relationship Id="rId5" Type="http://schemas.openxmlformats.org/officeDocument/2006/relationships/image" Target="../media/image2.png"/><Relationship Id="rId15" Type="http://schemas.openxmlformats.org/officeDocument/2006/relationships/image" Target="../media/image117.png"/><Relationship Id="rId10" Type="http://schemas.openxmlformats.org/officeDocument/2006/relationships/image" Target="../media/image113.png"/><Relationship Id="rId4" Type="http://schemas.openxmlformats.org/officeDocument/2006/relationships/image" Target="../media/image109.png"/><Relationship Id="rId9" Type="http://schemas.openxmlformats.org/officeDocument/2006/relationships/image" Target="../media/image37.png"/><Relationship Id="rId1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audio" Target="Sugir_Aliev%20-%20orkestr_Karatau_kuii%20-%20Akku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audio" Target="Abai_Kunanbaev%20-%20Kairat_Baibosynov_an-salu_dombra%20-%20Karangy.mp3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2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 b="9375"/>
          <a:stretch>
            <a:fillRect/>
          </a:stretch>
        </p:blipFill>
        <p:spPr bwMode="auto">
          <a:xfrm>
            <a:off x="914400" y="0"/>
            <a:ext cx="82296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0" y="0"/>
            <a:ext cx="914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5"/>
          <p:cNvPicPr>
            <a:picLocks noChangeAspect="1" noChangeArrowheads="1"/>
          </p:cNvPicPr>
          <p:nvPr/>
        </p:nvPicPr>
        <p:blipFill>
          <a:blip r:embed="rId5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990600" y="0"/>
            <a:ext cx="8153400" cy="679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4" name="Picture 2"/>
          <p:cNvPicPr>
            <a:picLocks noChangeAspect="1" noChangeArrowheads="1"/>
          </p:cNvPicPr>
          <p:nvPr/>
        </p:nvPicPr>
        <p:blipFill>
          <a:blip r:embed="rId6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990600" y="61913"/>
            <a:ext cx="8153400" cy="6794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5" name="Picture 7"/>
          <p:cNvPicPr>
            <a:picLocks noChangeAspect="1" noChangeArrowheads="1"/>
          </p:cNvPicPr>
          <p:nvPr/>
        </p:nvPicPr>
        <p:blipFill>
          <a:blip r:embed="rId7" cstate="email">
            <a:lum bright="-20000" contrast="-10000"/>
          </a:blip>
          <a:srcRect/>
          <a:stretch>
            <a:fillRect/>
          </a:stretch>
        </p:blipFill>
        <p:spPr bwMode="auto">
          <a:xfrm>
            <a:off x="838200" y="-63500"/>
            <a:ext cx="8305800" cy="6921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0186" name="Picture 7"/>
          <p:cNvPicPr>
            <a:picLocks noChangeAspect="1" noChangeArrowheads="1"/>
          </p:cNvPicPr>
          <p:nvPr/>
        </p:nvPicPr>
        <p:blipFill>
          <a:blip r:embed="rId8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838200" y="-63500"/>
            <a:ext cx="8305800" cy="69215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0181" name="Rectangle 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838200" y="0"/>
            <a:ext cx="9144000" cy="1752600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«МУЗЫКА  </a:t>
            </a:r>
            <a:b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    МОЕЙ  СТРАНЫ»</a:t>
            </a:r>
            <a:endParaRPr lang="ru-RU" sz="8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081" name="Kurmangazy_Sagyrbaev - orkestr - Sari-Ark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686800" y="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1"/>
                </p:tgtEl>
              </p:cMediaNode>
            </p:audio>
          </p:childTnLst>
        </p:cTn>
      </p:par>
    </p:tnLst>
    <p:bldLst>
      <p:bldP spid="501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ru-RU" sz="6600" smtClean="0">
                <a:solidFill>
                  <a:schemeClr val="hlink"/>
                </a:solidFill>
                <a:effectLst/>
                <a:latin typeface="Georgia" pitchFamily="18" charset="0"/>
              </a:rPr>
              <a:t>«</a:t>
            </a:r>
            <a:r>
              <a:rPr lang="kk-KZ" sz="6600" smtClean="0">
                <a:solidFill>
                  <a:schemeClr val="hlink"/>
                </a:solidFill>
                <a:effectLst/>
                <a:latin typeface="Georgia" pitchFamily="18" charset="0"/>
              </a:rPr>
              <a:t>ҚАРАТОРҒАЙ</a:t>
            </a:r>
            <a:r>
              <a:rPr lang="ru-RU" sz="6600" smtClean="0">
                <a:solidFill>
                  <a:schemeClr val="hlink"/>
                </a:solidFill>
                <a:effectLst/>
                <a:latin typeface="Georgia" pitchFamily="18" charset="0"/>
              </a:rPr>
              <a:t>»</a:t>
            </a:r>
          </a:p>
        </p:txBody>
      </p:sp>
      <p:pic>
        <p:nvPicPr>
          <p:cNvPr id="12292" name="Picture 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lum bright="-10000" contrast="40000"/>
          </a:blip>
          <a:srcRect/>
          <a:stretch>
            <a:fillRect/>
          </a:stretch>
        </p:blipFill>
        <p:spPr>
          <a:xfrm>
            <a:off x="6341" y="993718"/>
            <a:ext cx="9131318" cy="5912021"/>
          </a:xfrm>
          <a:effectLst>
            <a:softEdge rad="112500"/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5573147" y="4648200"/>
            <a:ext cx="3570853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chemeClr val="bg2"/>
                </a:solidFill>
                <a:latin typeface="Georgia" pitchFamily="18" charset="0"/>
              </a:rPr>
              <a:t>Абай   Кунанбаев</a:t>
            </a:r>
            <a:r>
              <a:rPr lang="ru-RU" sz="2000" b="1">
                <a:solidFill>
                  <a:schemeClr val="bg2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2294" name="Picture 2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email">
            <a:lum bright="-20000" contrast="30000"/>
          </a:blip>
          <a:srcRect/>
          <a:stretch>
            <a:fillRect/>
          </a:stretch>
        </p:blipFill>
        <p:spPr>
          <a:xfrm>
            <a:off x="990600" y="838200"/>
            <a:ext cx="3733800" cy="6019800"/>
          </a:xfrm>
          <a:effectLst>
            <a:softEdge rad="112500"/>
          </a:effectLst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343400" y="685800"/>
            <a:ext cx="4572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endParaRPr lang="ru-RU" sz="2000" b="1">
              <a:solidFill>
                <a:schemeClr val="folHlink"/>
              </a:solidFill>
              <a:latin typeface="Times New Roman" pitchFamily="18" charset="0"/>
            </a:endParaRPr>
          </a:p>
          <a:p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        Песни: «</a:t>
            </a:r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Айттым сәлем, </a:t>
            </a:r>
          </a:p>
          <a:p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                                        қалам қас</a:t>
            </a:r>
            <a:r>
              <a:rPr lang="ru-RU" sz="2000" b="1">
                <a:solidFill>
                  <a:schemeClr val="folHlink"/>
                </a:solidFill>
                <a:latin typeface="Times New Roman" pitchFamily="18" charset="0"/>
              </a:rPr>
              <a:t>»,</a:t>
            </a:r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</a:p>
          <a:p>
            <a:r>
              <a:rPr lang="ru-RU" sz="2000" b="1">
                <a:solidFill>
                  <a:schemeClr val="folHlink"/>
                </a:solidFill>
              </a:rPr>
              <a:t>                     «</a:t>
            </a:r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Татьяна сөзі</a:t>
            </a:r>
            <a:r>
              <a:rPr lang="ru-RU" sz="2000" b="1">
                <a:solidFill>
                  <a:schemeClr val="folHlink"/>
                </a:solidFill>
              </a:rPr>
              <a:t>»,</a:t>
            </a:r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</a:p>
          <a:p>
            <a:r>
              <a:rPr lang="ru-RU" sz="2000" b="1">
                <a:solidFill>
                  <a:schemeClr val="folHlink"/>
                </a:solidFill>
              </a:rPr>
              <a:t>                     «</a:t>
            </a:r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Қаранғы түнде   </a:t>
            </a:r>
          </a:p>
          <a:p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                                        тау  қалғып</a:t>
            </a:r>
            <a:r>
              <a:rPr lang="ru-RU" sz="2000" b="1">
                <a:solidFill>
                  <a:schemeClr val="folHlink"/>
                </a:solidFill>
              </a:rPr>
              <a:t>»,</a:t>
            </a:r>
            <a:r>
              <a:rPr lang="kk-KZ" sz="2000" b="1">
                <a:solidFill>
                  <a:schemeClr val="folHlink"/>
                </a:solidFill>
              </a:rPr>
              <a:t> </a:t>
            </a:r>
          </a:p>
          <a:p>
            <a:r>
              <a:rPr lang="ru-RU" sz="2000" b="1">
                <a:solidFill>
                  <a:schemeClr val="folHlink"/>
                </a:solidFill>
              </a:rPr>
              <a:t>                     «</a:t>
            </a:r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Сегіз аяқ </a:t>
            </a:r>
            <a:r>
              <a:rPr lang="ru-RU" sz="2000" b="1">
                <a:solidFill>
                  <a:schemeClr val="folHlink"/>
                </a:solidFill>
              </a:rPr>
              <a:t>»,</a:t>
            </a:r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 </a:t>
            </a:r>
          </a:p>
          <a:p>
            <a:r>
              <a:rPr lang="ru-RU" sz="2000" b="1">
                <a:solidFill>
                  <a:schemeClr val="folHlink"/>
                </a:solidFill>
              </a:rPr>
              <a:t>                     «</a:t>
            </a:r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Көзімнің  қарасы</a:t>
            </a:r>
            <a:r>
              <a:rPr lang="ru-RU" sz="2000" b="1">
                <a:solidFill>
                  <a:schemeClr val="folHlink"/>
                </a:solidFill>
              </a:rPr>
              <a:t>»,</a:t>
            </a:r>
            <a:r>
              <a:rPr lang="kk-KZ" sz="2000" b="1">
                <a:solidFill>
                  <a:schemeClr val="folHlink"/>
                </a:solidFill>
              </a:rPr>
              <a:t> </a:t>
            </a:r>
          </a:p>
          <a:p>
            <a:r>
              <a:rPr lang="ru-RU" sz="2000" b="1">
                <a:solidFill>
                  <a:schemeClr val="folHlink"/>
                </a:solidFill>
              </a:rPr>
              <a:t>                     «</a:t>
            </a:r>
            <a:r>
              <a:rPr lang="kk-KZ" sz="2000" b="1">
                <a:solidFill>
                  <a:schemeClr val="folHlink"/>
                </a:solidFill>
                <a:latin typeface="Times New Roman" pitchFamily="18" charset="0"/>
              </a:rPr>
              <a:t>Желсіз  түнде жарық ай</a:t>
            </a:r>
            <a:r>
              <a:rPr lang="ru-RU" sz="2000" b="1">
                <a:solidFill>
                  <a:schemeClr val="folHlink"/>
                </a:solidFill>
              </a:rPr>
              <a:t>»</a:t>
            </a:r>
          </a:p>
          <a:p>
            <a:endParaRPr lang="ru-RU" sz="2000" b="1">
              <a:solidFill>
                <a:schemeClr val="bg2"/>
              </a:solidFill>
            </a:endParaRPr>
          </a:p>
        </p:txBody>
      </p:sp>
      <p:pic>
        <p:nvPicPr>
          <p:cNvPr id="12296" name="Picture 2"/>
          <p:cNvPicPr>
            <a:picLocks noChangeAspect="1" noChangeArrowheads="1"/>
          </p:cNvPicPr>
          <p:nvPr/>
        </p:nvPicPr>
        <p:blipFill>
          <a:blip r:embed="rId3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4572000" y="3657600"/>
            <a:ext cx="45720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8" name="Picture 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10287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35280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FF00"/>
                </a:solidFill>
                <a:effectLst/>
              </a:rPr>
              <a:t> </a:t>
            </a:r>
            <a:r>
              <a:rPr lang="ru-RU" sz="5400" smtClean="0">
                <a:solidFill>
                  <a:srgbClr val="FFFF00"/>
                </a:solidFill>
                <a:effectLst/>
              </a:rPr>
              <a:t>«</a:t>
            </a:r>
            <a:r>
              <a:rPr lang="kk-KZ" sz="5400" smtClean="0">
                <a:solidFill>
                  <a:srgbClr val="FFFF00"/>
                </a:solidFill>
                <a:effectLst/>
              </a:rPr>
              <a:t>Желсіз   түнде  жарық   ай</a:t>
            </a:r>
            <a:r>
              <a:rPr lang="ru-RU" sz="5400" smtClean="0">
                <a:solidFill>
                  <a:srgbClr val="FFFF00"/>
                </a:solidFill>
                <a:effectLst/>
              </a:rPr>
              <a:t>»</a:t>
            </a: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0" y="971550"/>
            <a:ext cx="9144000" cy="5886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152400" y="1066800"/>
            <a:ext cx="35052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ru-RU" sz="2000">
                <a:latin typeface="Times New Roman" pitchFamily="18" charset="0"/>
              </a:rPr>
              <a:t>Тихой ночью при луне </a:t>
            </a:r>
          </a:p>
          <a:p>
            <a:r>
              <a:rPr lang="ru-RU" sz="2000">
                <a:latin typeface="Times New Roman" pitchFamily="18" charset="0"/>
              </a:rPr>
              <a:t>Луч в воде дрожит слегка, </a:t>
            </a:r>
          </a:p>
          <a:p>
            <a:r>
              <a:rPr lang="ru-RU" sz="2000">
                <a:latin typeface="Times New Roman" pitchFamily="18" charset="0"/>
              </a:rPr>
              <a:t>За аулом в тишине </a:t>
            </a:r>
          </a:p>
          <a:p>
            <a:r>
              <a:rPr lang="ru-RU" sz="2000">
                <a:latin typeface="Times New Roman" pitchFamily="18" charset="0"/>
              </a:rPr>
              <a:t>По камням гремит река. </a:t>
            </a:r>
          </a:p>
          <a:p>
            <a:r>
              <a:rPr lang="ru-RU" sz="2000">
                <a:latin typeface="Times New Roman" pitchFamily="18" charset="0"/>
              </a:rPr>
              <a:t>Листья дремлющих лесов </a:t>
            </a:r>
          </a:p>
          <a:p>
            <a:r>
              <a:rPr lang="ru-RU" sz="2000">
                <a:latin typeface="Times New Roman" pitchFamily="18" charset="0"/>
              </a:rPr>
              <a:t>Меж собою говорят. </a:t>
            </a:r>
          </a:p>
          <a:p>
            <a:r>
              <a:rPr lang="ru-RU" sz="2000">
                <a:latin typeface="Times New Roman" pitchFamily="18" charset="0"/>
              </a:rPr>
              <a:t>Темной зелени покров </a:t>
            </a:r>
          </a:p>
          <a:p>
            <a:r>
              <a:rPr lang="ru-RU" sz="2000">
                <a:latin typeface="Times New Roman" pitchFamily="18" charset="0"/>
              </a:rPr>
              <a:t>Землю всю одел до пят. </a:t>
            </a:r>
          </a:p>
          <a:p>
            <a:r>
              <a:rPr lang="ru-RU" sz="2000">
                <a:latin typeface="Times New Roman" pitchFamily="18" charset="0"/>
              </a:rPr>
              <a:t>Горы ловят дальний гул, </a:t>
            </a:r>
          </a:p>
          <a:p>
            <a:r>
              <a:rPr lang="ru-RU" sz="2000">
                <a:latin typeface="Times New Roman" pitchFamily="18" charset="0"/>
              </a:rPr>
              <a:t>Крик пастуший — в тишине...</a:t>
            </a:r>
            <a:r>
              <a:rPr lang="ru-RU"/>
              <a:t> </a:t>
            </a:r>
          </a:p>
          <a:p>
            <a:endParaRPr lang="ru-RU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5791200" y="990600"/>
            <a:ext cx="2971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486800" bIns="360000" anchor="b" anchorCtr="1"/>
          <a:lstStyle/>
          <a:p>
            <a:pPr algn="r"/>
            <a:endParaRPr lang="ru-RU" sz="1600"/>
          </a:p>
          <a:p>
            <a:pPr algn="r"/>
            <a:endParaRPr lang="ru-RU" sz="2000">
              <a:latin typeface="Times New Roman" pitchFamily="18" charset="0"/>
            </a:endParaRPr>
          </a:p>
          <a:p>
            <a:pPr algn="r"/>
            <a:r>
              <a:rPr lang="ru-RU" sz="2000">
                <a:latin typeface="Times New Roman" pitchFamily="18" charset="0"/>
              </a:rPr>
              <a:t>На свиданье за аул </a:t>
            </a:r>
          </a:p>
          <a:p>
            <a:pPr algn="r"/>
            <a:r>
              <a:rPr lang="ru-RU" sz="2000">
                <a:latin typeface="Times New Roman" pitchFamily="18" charset="0"/>
              </a:rPr>
              <a:t>Приходила ты ко мне. </a:t>
            </a:r>
          </a:p>
          <a:p>
            <a:pPr algn="r"/>
            <a:r>
              <a:rPr lang="ru-RU" sz="2000">
                <a:latin typeface="Times New Roman" pitchFamily="18" charset="0"/>
              </a:rPr>
              <a:t>И отважна и кротка, </a:t>
            </a:r>
          </a:p>
          <a:p>
            <a:pPr algn="r"/>
            <a:r>
              <a:rPr lang="ru-RU" sz="2000">
                <a:latin typeface="Times New Roman" pitchFamily="18" charset="0"/>
              </a:rPr>
              <a:t>Ты прекрасна, как дитя, </a:t>
            </a:r>
          </a:p>
          <a:p>
            <a:pPr algn="r"/>
            <a:r>
              <a:rPr lang="ru-RU" sz="2000">
                <a:latin typeface="Times New Roman" pitchFamily="18" charset="0"/>
              </a:rPr>
              <a:t>Прибежав издалека, </a:t>
            </a:r>
          </a:p>
          <a:p>
            <a:pPr algn="r"/>
            <a:r>
              <a:rPr lang="ru-RU" sz="2000">
                <a:latin typeface="Times New Roman" pitchFamily="18" charset="0"/>
              </a:rPr>
              <a:t>Дух с трудом переводя. </a:t>
            </a:r>
          </a:p>
          <a:p>
            <a:pPr algn="r"/>
            <a:r>
              <a:rPr lang="ru-RU" sz="2000">
                <a:latin typeface="Times New Roman" pitchFamily="18" charset="0"/>
              </a:rPr>
              <a:t>Места не было словам. </a:t>
            </a:r>
          </a:p>
          <a:p>
            <a:pPr algn="r"/>
            <a:r>
              <a:rPr lang="ru-RU" sz="2000">
                <a:latin typeface="Times New Roman" pitchFamily="18" charset="0"/>
              </a:rPr>
              <a:t>Помню сердца частый стук </a:t>
            </a:r>
          </a:p>
          <a:p>
            <a:pPr algn="r"/>
            <a:r>
              <a:rPr lang="ru-RU" sz="2000">
                <a:latin typeface="Times New Roman" pitchFamily="18" charset="0"/>
              </a:rPr>
              <a:t>В миг, когда к моим губам </a:t>
            </a:r>
          </a:p>
          <a:p>
            <a:pPr algn="r"/>
            <a:r>
              <a:rPr lang="ru-RU" sz="2000">
                <a:latin typeface="Times New Roman" pitchFamily="18" charset="0"/>
              </a:rPr>
              <a:t>Молча ты прильнула вдруг.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3319" grpId="0"/>
      <p:bldP spid="133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FFCC66"/>
                </a:solidFill>
                <a:effectLst/>
                <a:latin typeface="Times New Roman" pitchFamily="18" charset="0"/>
              </a:rPr>
              <a:t>«</a:t>
            </a:r>
            <a:r>
              <a:rPr lang="kk-KZ" sz="6000" smtClean="0">
                <a:solidFill>
                  <a:srgbClr val="FFCC66"/>
                </a:solidFill>
                <a:effectLst/>
                <a:latin typeface="Times New Roman" pitchFamily="18" charset="0"/>
              </a:rPr>
              <a:t>Көзімнің    қарасы</a:t>
            </a:r>
            <a:r>
              <a:rPr lang="ru-RU" sz="6000" smtClean="0">
                <a:solidFill>
                  <a:srgbClr val="FFCC66"/>
                </a:solidFill>
                <a:effectLst/>
                <a:latin typeface="Times New Roman" pitchFamily="18" charset="0"/>
              </a:rPr>
              <a:t>»</a:t>
            </a:r>
            <a:r>
              <a:rPr lang="kk-KZ" sz="4000" smtClean="0">
                <a:solidFill>
                  <a:srgbClr val="FFCC66"/>
                </a:solidFill>
                <a:effectLst/>
              </a:rPr>
              <a:t> </a:t>
            </a:r>
            <a:endParaRPr lang="ru-RU" sz="4000" smtClean="0">
              <a:solidFill>
                <a:srgbClr val="FFCC66"/>
              </a:solidFill>
              <a:effectLst/>
            </a:endParaRPr>
          </a:p>
        </p:txBody>
      </p:sp>
      <p:pic>
        <p:nvPicPr>
          <p:cNvPr id="14341" name="Picture 5" descr="DSC02517"/>
          <p:cNvPicPr>
            <a:picLocks noChangeAspect="1" noChangeArrowheads="1"/>
          </p:cNvPicPr>
          <p:nvPr/>
        </p:nvPicPr>
        <p:blipFill>
          <a:blip r:embed="rId2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381000" y="1371600"/>
            <a:ext cx="6248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endParaRPr lang="ru-RU" sz="160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304800" y="1219200"/>
            <a:ext cx="61912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latin typeface="Georgia" pitchFamily="18" charset="0"/>
              </a:rPr>
              <a:t>Ты – зрачок глаз моих, пламень душ золотых.</a:t>
            </a:r>
          </a:p>
          <a:p>
            <a:pPr algn="ctr"/>
            <a:r>
              <a:rPr lang="ru-RU" b="1">
                <a:latin typeface="Georgia" pitchFamily="18" charset="0"/>
              </a:rPr>
              <a:t>Сердцу мук не избыть столь глубок шрам от них.</a:t>
            </a:r>
          </a:p>
          <a:p>
            <a:pPr algn="ctr"/>
            <a:r>
              <a:rPr lang="ru-RU" b="1">
                <a:latin typeface="Georgia" pitchFamily="18" charset="0"/>
              </a:rPr>
              <a:t>И мудрец весь седой, покачав головой,</a:t>
            </a:r>
          </a:p>
          <a:p>
            <a:pPr algn="ctr"/>
            <a:r>
              <a:rPr lang="ru-RU" b="1">
                <a:latin typeface="Georgia" pitchFamily="18" charset="0"/>
              </a:rPr>
              <a:t>Скажет: Нет, средь живых не встречал я такой!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43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15300" y="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0287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/>
          <p:cNvPicPr>
            <a:picLocks noChangeAspect="1" noChangeArrowheads="1"/>
          </p:cNvPicPr>
          <p:nvPr/>
        </p:nvPicPr>
        <p:blipFill>
          <a:blip r:embed="rId4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6324600" y="0"/>
            <a:ext cx="2620963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5"/>
          <p:cNvPicPr>
            <a:picLocks noChangeAspect="1" noChangeArrowheads="1"/>
          </p:cNvPicPr>
          <p:nvPr/>
        </p:nvPicPr>
        <p:blipFill>
          <a:blip r:embed="rId5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4648200" y="2971800"/>
            <a:ext cx="25146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4" name="Picture 7"/>
          <p:cNvPicPr>
            <a:picLocks noChangeAspect="1" noChangeArrowheads="1"/>
          </p:cNvPicPr>
          <p:nvPr/>
        </p:nvPicPr>
        <p:blipFill>
          <a:blip r:embed="rId6" cstate="email">
            <a:lum bright="-10000" contrast="-10000"/>
          </a:blip>
          <a:srcRect/>
          <a:stretch>
            <a:fillRect/>
          </a:stretch>
        </p:blipFill>
        <p:spPr bwMode="auto">
          <a:xfrm>
            <a:off x="152400" y="152400"/>
            <a:ext cx="2667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2514600" y="838200"/>
            <a:ext cx="31242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А. В. ЗАТАЕВИЧ</a:t>
            </a: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3581400" y="2209800"/>
            <a:ext cx="32004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А. К. ЖУБАНОВ</a:t>
            </a:r>
          </a:p>
        </p:txBody>
      </p:sp>
      <p:pic>
        <p:nvPicPr>
          <p:cNvPr id="16393" name="Picture 6"/>
          <p:cNvPicPr>
            <a:picLocks noChangeAspect="1" noChangeArrowheads="1"/>
          </p:cNvPicPr>
          <p:nvPr/>
        </p:nvPicPr>
        <p:blipFill>
          <a:blip r:embed="rId7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1828800" y="2971800"/>
            <a:ext cx="26670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5280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15300" y="3505200"/>
            <a:ext cx="10287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5791200" y="6096000"/>
            <a:ext cx="32004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Л. А. ХАМИДИ</a:t>
            </a: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228600" y="6096000"/>
            <a:ext cx="35052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В. Г. ЕРЗАКОВИЧ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 animBg="1"/>
      <p:bldP spid="16398" grpId="0" animBg="1"/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rgbClr val="FFFF99"/>
          </a:solidFill>
        </p:spPr>
        <p:txBody>
          <a:bodyPr/>
          <a:lstStyle/>
          <a:p>
            <a:r>
              <a:rPr lang="ru-RU" sz="3200" smtClean="0">
                <a:solidFill>
                  <a:schemeClr val="bg2"/>
                </a:solidFill>
                <a:effectLst/>
                <a:latin typeface="Georgia" pitchFamily="18" charset="0"/>
              </a:rPr>
              <a:t>КАЗАХСКИЕ   НАРОДНЫЕ      МУЗЫКАЛЬНЫЕ    ИНСТРУМЕНТЫ</a:t>
            </a:r>
          </a:p>
        </p:txBody>
      </p:sp>
      <p:pic>
        <p:nvPicPr>
          <p:cNvPr id="35843" name="Picture 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>
            <a:lum bright="-20000" contrast="40000"/>
          </a:blip>
          <a:srcRect/>
          <a:stretch>
            <a:fillRect/>
          </a:stretch>
        </p:blipFill>
        <p:spPr>
          <a:xfrm>
            <a:off x="2590800" y="1219200"/>
            <a:ext cx="3810000" cy="3124200"/>
          </a:xfrm>
          <a:effectLst>
            <a:softEdge rad="112500"/>
          </a:effectLst>
        </p:spPr>
      </p:pic>
      <p:pic>
        <p:nvPicPr>
          <p:cNvPr id="35844" name="Picture 7"/>
          <p:cNvPicPr>
            <a:picLocks noChangeAspect="1" noChangeArrowheads="1"/>
          </p:cNvPicPr>
          <p:nvPr/>
        </p:nvPicPr>
        <p:blipFill>
          <a:blip r:embed="rId4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2667000" y="4343400"/>
            <a:ext cx="37338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5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6324600" y="1219200"/>
            <a:ext cx="2819400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10"/>
          <p:cNvPicPr>
            <a:picLocks noChangeAspect="1" noChangeArrowheads="1"/>
          </p:cNvPicPr>
          <p:nvPr/>
        </p:nvPicPr>
        <p:blipFill>
          <a:blip r:embed="rId6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0" y="1219200"/>
            <a:ext cx="2667000" cy="4953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5847" name="Rectangle 7"/>
          <p:cNvSpPr>
            <a:spLocks noChangeArrowheads="1"/>
          </p:cNvSpPr>
          <p:nvPr/>
        </p:nvSpPr>
        <p:spPr bwMode="auto">
          <a:xfrm>
            <a:off x="152400" y="6172200"/>
            <a:ext cx="24384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ШЕРТЕР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6477000" y="6172200"/>
            <a:ext cx="25146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ЖЕТЫГЕН</a:t>
            </a: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2743200" y="1447800"/>
            <a:ext cx="2895600" cy="1066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УРАН</a:t>
            </a: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2667000" y="6096000"/>
            <a:ext cx="3733800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ШАНКОБЫЗ</a:t>
            </a:r>
          </a:p>
        </p:txBody>
      </p:sp>
      <p:pic>
        <p:nvPicPr>
          <p:cNvPr id="17419" name="Estai_Berkimbaev - Edil_Husainov_uzkirik - Kusni-Korla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4800" y="152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4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4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9"/>
                </p:tgtEl>
              </p:cMediaNode>
            </p:audio>
          </p:childTnLst>
        </p:cTn>
      </p:par>
    </p:tnLst>
    <p:bldLst>
      <p:bldP spid="35842" grpId="0" animBg="1"/>
      <p:bldP spid="35847" grpId="0" animBg="1"/>
      <p:bldP spid="35848" grpId="0" animBg="1"/>
      <p:bldP spid="35849" grpId="0" animBg="1"/>
      <p:bldP spid="358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rgbClr val="FFFF99"/>
          </a:solidFill>
        </p:spPr>
        <p:txBody>
          <a:bodyPr/>
          <a:lstStyle/>
          <a:p>
            <a: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  <a:t>ДУХОВЫЕ    КАЗАХСКИЕ  </a:t>
            </a:r>
            <a:b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</a:br>
            <a: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  <a:t>НАРОДНЫЕ    ИНСТРУМЕНТЫ</a:t>
            </a:r>
          </a:p>
        </p:txBody>
      </p:sp>
      <p:pic>
        <p:nvPicPr>
          <p:cNvPr id="36867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lum bright="-20000" contrast="30000"/>
          </a:blip>
          <a:srcRect/>
          <a:stretch>
            <a:fillRect/>
          </a:stretch>
        </p:blipFill>
        <p:spPr>
          <a:xfrm>
            <a:off x="5562600" y="990600"/>
            <a:ext cx="3429000" cy="2362200"/>
          </a:xfrm>
          <a:effectLst>
            <a:softEdge rad="112500"/>
          </a:effectLst>
        </p:spPr>
      </p:pic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3" cstate="email">
            <a:lum bright="-20000" contrast="40000"/>
          </a:blip>
          <a:srcRect/>
          <a:stretch>
            <a:fillRect/>
          </a:stretch>
        </p:blipFill>
        <p:spPr bwMode="auto">
          <a:xfrm>
            <a:off x="152400" y="990600"/>
            <a:ext cx="1752600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9" name="Picture 11"/>
          <p:cNvPicPr>
            <a:picLocks noChangeAspect="1" noChangeArrowheads="1"/>
          </p:cNvPicPr>
          <p:nvPr/>
        </p:nvPicPr>
        <p:blipFill>
          <a:blip r:embed="rId4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5638800" y="3886200"/>
            <a:ext cx="33528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152400" y="6248400"/>
            <a:ext cx="19050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</a:rPr>
              <a:t>СЫБЫЗ</a:t>
            </a:r>
            <a:r>
              <a:rPr lang="kk-KZ" sz="2400" b="1" dirty="0">
                <a:solidFill>
                  <a:schemeClr val="bg2"/>
                </a:solidFill>
                <a:latin typeface="Times New Roman" pitchFamily="18" charset="0"/>
              </a:rPr>
              <a:t>ҒЫ</a:t>
            </a:r>
            <a:endParaRPr lang="ru-RU" sz="24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5638800" y="6248400"/>
            <a:ext cx="33528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</a:rPr>
              <a:t>М</a:t>
            </a:r>
            <a:r>
              <a:rPr lang="kk-KZ" sz="2400" b="1" dirty="0">
                <a:solidFill>
                  <a:schemeClr val="bg2"/>
                </a:solidFill>
                <a:latin typeface="Times New Roman" pitchFamily="18" charset="0"/>
              </a:rPr>
              <a:t>ҮЙІЗ  СЫРНАЙ</a:t>
            </a:r>
            <a:endParaRPr lang="ru-RU" sz="24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2286000" y="6172200"/>
            <a:ext cx="32004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kk-KZ" sz="2800" b="1" dirty="0">
                <a:solidFill>
                  <a:schemeClr val="bg2"/>
                </a:solidFill>
                <a:latin typeface="Times New Roman" pitchFamily="18" charset="0"/>
              </a:rPr>
              <a:t>ҮСКІРІК  </a:t>
            </a: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5562600" y="3352800"/>
            <a:ext cx="33528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kk-KZ" b="1" dirty="0">
              <a:solidFill>
                <a:schemeClr val="bg2"/>
              </a:solidFill>
            </a:endParaRPr>
          </a:p>
          <a:p>
            <a:pPr algn="ctr">
              <a:defRPr/>
            </a:pPr>
            <a:r>
              <a:rPr lang="kk-KZ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САЗ  СЫРНАЙ</a:t>
            </a:r>
          </a:p>
          <a:p>
            <a:pPr algn="ctr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1981200" y="3733800"/>
            <a:ext cx="34290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kk-KZ" b="1">
              <a:solidFill>
                <a:schemeClr val="bg2"/>
              </a:solidFill>
            </a:endParaRPr>
          </a:p>
          <a:p>
            <a:pPr algn="ctr">
              <a:defRPr/>
            </a:pPr>
            <a:r>
              <a:rPr lang="kk-KZ" sz="2400" b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ТАСТАУК</a:t>
            </a:r>
            <a:endParaRPr lang="ru-RU" sz="2400" b="1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sz="2000"/>
          </a:p>
        </p:txBody>
      </p:sp>
      <p:pic>
        <p:nvPicPr>
          <p:cNvPr id="36875" name="Picture 12"/>
          <p:cNvPicPr>
            <a:picLocks noChangeAspect="1" noChangeArrowheads="1"/>
          </p:cNvPicPr>
          <p:nvPr/>
        </p:nvPicPr>
        <p:blipFill>
          <a:blip r:embed="rId5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2209800" y="4191000"/>
            <a:ext cx="33528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6" name="Picture 12" descr="DSC02498"/>
          <p:cNvPicPr>
            <a:picLocks noChangeAspect="1" noChangeArrowheads="1"/>
          </p:cNvPicPr>
          <p:nvPr/>
        </p:nvPicPr>
        <p:blipFill>
          <a:blip r:embed="rId6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1905000" y="990600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70" grpId="0" animBg="1"/>
      <p:bldP spid="36871" grpId="0" animBg="1"/>
      <p:bldP spid="36872" grpId="0" animBg="1"/>
      <p:bldP spid="36873" grpId="0" animBg="1"/>
      <p:bldP spid="3687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733800" y="3886200"/>
            <a:ext cx="2209800" cy="914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ДАУЫЛПАЗ</a:t>
            </a: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743200" y="5791200"/>
            <a:ext cx="3048000" cy="762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kk-KZ" sz="2800" b="1" dirty="0">
                <a:solidFill>
                  <a:schemeClr val="bg2"/>
                </a:solidFill>
                <a:latin typeface="Times New Roman" pitchFamily="18" charset="0"/>
              </a:rPr>
              <a:t>ДАНҒЫРА</a:t>
            </a:r>
            <a:endParaRPr lang="ru-RU" sz="28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28600" y="3048000"/>
            <a:ext cx="2819400" cy="762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kk-KZ" sz="2800" b="1" dirty="0">
                <a:solidFill>
                  <a:schemeClr val="bg2"/>
                </a:solidFill>
                <a:latin typeface="Times New Roman" pitchFamily="18" charset="0"/>
              </a:rPr>
              <a:t>ДАБЫЛ</a:t>
            </a:r>
            <a:endParaRPr lang="ru-RU" sz="28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7893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rgbClr val="FFFF99"/>
          </a:solidFill>
        </p:spPr>
        <p:txBody>
          <a:bodyPr/>
          <a:lstStyle/>
          <a:p>
            <a: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  <a:t>УДАРНЫЕ   КАЗАХСКИЕ </a:t>
            </a:r>
            <a:b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</a:br>
            <a: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  <a:t> НАРОДНЫЕ    ИНСТРУМЕНТЫ</a:t>
            </a:r>
          </a:p>
        </p:txBody>
      </p:sp>
      <p:pic>
        <p:nvPicPr>
          <p:cNvPr id="37894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lum bright="-20000" contrast="30000"/>
          </a:blip>
          <a:srcRect/>
          <a:stretch>
            <a:fillRect/>
          </a:stretch>
        </p:blipFill>
        <p:spPr>
          <a:xfrm>
            <a:off x="5867400" y="3810000"/>
            <a:ext cx="3100388" cy="2795588"/>
          </a:xfrm>
          <a:effectLst>
            <a:softEdge rad="112500"/>
          </a:effectLst>
        </p:spPr>
      </p:pic>
      <p:pic>
        <p:nvPicPr>
          <p:cNvPr id="37896" name="Picture 6"/>
          <p:cNvPicPr>
            <a:picLocks noChangeAspect="1" noChangeArrowheads="1"/>
          </p:cNvPicPr>
          <p:nvPr/>
        </p:nvPicPr>
        <p:blipFill>
          <a:blip r:embed="rId3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3365126" y="1143000"/>
            <a:ext cx="5620498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897" name="Picture 8"/>
          <p:cNvPicPr>
            <a:picLocks noChangeAspect="1" noChangeArrowheads="1"/>
          </p:cNvPicPr>
          <p:nvPr/>
        </p:nvPicPr>
        <p:blipFill>
          <a:blip r:embed="rId4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228600" y="3962400"/>
            <a:ext cx="32004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3276600" y="3048000"/>
            <a:ext cx="56388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kk-KZ" sz="2800" b="1">
                <a:solidFill>
                  <a:schemeClr val="bg2"/>
                </a:solidFill>
                <a:latin typeface="Times New Roman" pitchFamily="18" charset="0"/>
              </a:rPr>
              <a:t>АСАТАЯҚ</a:t>
            </a:r>
            <a:endParaRPr lang="ru-RU" sz="2800" b="1">
              <a:solidFill>
                <a:schemeClr val="bg2"/>
              </a:solidFill>
              <a:latin typeface="Times New Roman" pitchFamily="18" charset="0"/>
            </a:endParaRPr>
          </a:p>
        </p:txBody>
      </p:sp>
      <p:pic>
        <p:nvPicPr>
          <p:cNvPr id="37899" name="Picture 9"/>
          <p:cNvPicPr>
            <a:picLocks noChangeAspect="1" noChangeArrowheads="1"/>
          </p:cNvPicPr>
          <p:nvPr/>
        </p:nvPicPr>
        <p:blipFill>
          <a:blip r:embed="rId5" cstate="email">
            <a:lum bright="-30000" contrast="40000"/>
          </a:blip>
          <a:srcRect/>
          <a:stretch>
            <a:fillRect/>
          </a:stretch>
        </p:blipFill>
        <p:spPr bwMode="auto">
          <a:xfrm>
            <a:off x="152400" y="1143000"/>
            <a:ext cx="29718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/>
      <p:bldP spid="37890" grpId="0" animBg="1"/>
      <p:bldP spid="37891" grpId="0" animBg="1"/>
      <p:bldP spid="37893" grpId="0" animBg="1"/>
      <p:bldP spid="3789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2362200" y="0"/>
            <a:ext cx="6781800" cy="1981200"/>
          </a:xfrm>
          <a:solidFill>
            <a:srgbClr val="FFFF99"/>
          </a:solidFill>
        </p:spPr>
        <p:txBody>
          <a:bodyPr/>
          <a:lstStyle/>
          <a:p>
            <a: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  <a:t>                     СТРУННЫЕ    КАЗАХСКИЕ </a:t>
            </a:r>
            <a:b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</a:br>
            <a: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  <a:t>                       НАРОДНЫЕ    </a:t>
            </a:r>
            <a:r>
              <a:rPr lang="en-US" sz="2800" smtClean="0">
                <a:solidFill>
                  <a:schemeClr val="bg2"/>
                </a:solidFill>
                <a:effectLst/>
                <a:latin typeface="Georgia" pitchFamily="18" charset="0"/>
              </a:rPr>
              <a:t>                                                       </a:t>
            </a:r>
            <a:r>
              <a:rPr lang="ru-RU" sz="2800" smtClean="0">
                <a:solidFill>
                  <a:schemeClr val="bg2"/>
                </a:solidFill>
                <a:effectLst/>
                <a:latin typeface="Georgia" pitchFamily="18" charset="0"/>
              </a:rPr>
              <a:t>ИНСТРУМЕНТЫ</a:t>
            </a:r>
          </a:p>
        </p:txBody>
      </p:sp>
      <p:pic>
        <p:nvPicPr>
          <p:cNvPr id="38917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email">
            <a:lum bright="-20000"/>
          </a:blip>
          <a:srcRect/>
          <a:stretch>
            <a:fillRect/>
          </a:stretch>
        </p:blipFill>
        <p:spPr>
          <a:xfrm>
            <a:off x="5645150" y="2136487"/>
            <a:ext cx="3381375" cy="4573152"/>
          </a:xfrm>
          <a:effectLst>
            <a:softEdge rad="112500"/>
          </a:effectLst>
        </p:spPr>
      </p:pic>
      <p:pic>
        <p:nvPicPr>
          <p:cNvPr id="38918" name="Picture 4"/>
          <p:cNvPicPr>
            <a:picLocks noChangeAspect="1" noChangeArrowheads="1"/>
          </p:cNvPicPr>
          <p:nvPr/>
        </p:nvPicPr>
        <p:blipFill>
          <a:blip r:embed="rId4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10328" y="6350"/>
            <a:ext cx="309838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3429000" y="5943600"/>
            <a:ext cx="2286000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КОБЫЗ</a:t>
            </a: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3048000" y="2362200"/>
            <a:ext cx="2057400" cy="6096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ДОМБРА</a:t>
            </a:r>
          </a:p>
        </p:txBody>
      </p:sp>
      <p:pic>
        <p:nvPicPr>
          <p:cNvPr id="2" name="Baubek - kobyz - kui_Sary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484" grpId="0" animBg="1"/>
      <p:bldP spid="204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email">
            <a:lum bright="-3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7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15300" y="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0"/>
            <a:ext cx="10287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335280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15300" y="3505200"/>
            <a:ext cx="10287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4"/>
          <p:cNvPicPr>
            <a:picLocks noChangeAspect="1" noChangeArrowheads="1"/>
          </p:cNvPicPr>
          <p:nvPr/>
        </p:nvPicPr>
        <p:blipFill>
          <a:blip r:embed="rId6" cstate="email">
            <a:lum bright="1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4" name="Picture 5"/>
          <p:cNvPicPr>
            <a:picLocks noChangeAspect="1" noChangeArrowheads="1"/>
          </p:cNvPicPr>
          <p:nvPr/>
        </p:nvPicPr>
        <p:blipFill>
          <a:blip r:embed="rId7" cstate="email">
            <a:lum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5" name="Picture 6"/>
          <p:cNvPicPr>
            <a:picLocks noChangeAspect="1" noChangeArrowheads="1"/>
          </p:cNvPicPr>
          <p:nvPr/>
        </p:nvPicPr>
        <p:blipFill>
          <a:blip r:embed="rId8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0" y="3429000"/>
            <a:ext cx="22098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Alikei - Kali_Jantileuov_dombra_Batys_Kaz-n_kuii - Konyr_ala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28600" y="152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Halyk_kuii - Ansambl_drevnih_narod_instr-v_Bolata_Sarybaeva - Ozbek kui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" y="152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5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113023" y="95623"/>
            <a:ext cx="8917954" cy="6771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66" name="Picture 22"/>
          <p:cNvPicPr>
            <a:picLocks noChangeAspect="1" noChangeArrowheads="1"/>
          </p:cNvPicPr>
          <p:nvPr/>
        </p:nvPicPr>
        <p:blipFill>
          <a:blip r:embed="rId6" cstate="email">
            <a:lum contrast="20000"/>
          </a:blip>
          <a:srcRect/>
          <a:stretch>
            <a:fillRect/>
          </a:stretch>
        </p:blipFill>
        <p:spPr bwMode="auto">
          <a:xfrm>
            <a:off x="110875" y="92383"/>
            <a:ext cx="8920177" cy="6767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67" name="Picture 23"/>
          <p:cNvPicPr>
            <a:picLocks noChangeAspect="1" noChangeArrowheads="1"/>
          </p:cNvPicPr>
          <p:nvPr/>
        </p:nvPicPr>
        <p:blipFill>
          <a:blip r:embed="rId7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113023" y="94431"/>
            <a:ext cx="8917954" cy="66875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69" name="Picture 25" descr="DSC02481"/>
          <p:cNvPicPr>
            <a:picLocks noChangeAspect="1" noChangeArrowheads="1"/>
          </p:cNvPicPr>
          <p:nvPr/>
        </p:nvPicPr>
        <p:blipFill>
          <a:blip r:embed="rId8" cstate="email">
            <a:lum bright="10000" contrast="30000"/>
          </a:blip>
          <a:srcRect/>
          <a:stretch>
            <a:fillRect/>
          </a:stretch>
        </p:blipFill>
        <p:spPr bwMode="auto">
          <a:xfrm>
            <a:off x="113023" y="87685"/>
            <a:ext cx="8917954" cy="6771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72" name="Picture 5"/>
          <p:cNvPicPr>
            <a:picLocks noChangeAspect="1" noChangeArrowheads="1"/>
          </p:cNvPicPr>
          <p:nvPr/>
        </p:nvPicPr>
        <p:blipFill>
          <a:blip r:embed="rId9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113023" y="87692"/>
            <a:ext cx="8917954" cy="6810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70" name="Picture 26" descr="DSC02508"/>
          <p:cNvPicPr>
            <a:picLocks noChangeAspect="1" noChangeArrowheads="1"/>
          </p:cNvPicPr>
          <p:nvPr/>
        </p:nvPicPr>
        <p:blipFill>
          <a:blip r:embed="rId10" cstate="email">
            <a:lum contrast="30000"/>
          </a:blip>
          <a:srcRect/>
          <a:stretch>
            <a:fillRect/>
          </a:stretch>
        </p:blipFill>
        <p:spPr bwMode="auto">
          <a:xfrm>
            <a:off x="114456" y="86120"/>
            <a:ext cx="9030976" cy="6773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71" name="Picture 27" descr="DSC02502"/>
          <p:cNvPicPr>
            <a:picLocks noChangeAspect="1" noChangeArrowheads="1"/>
          </p:cNvPicPr>
          <p:nvPr/>
        </p:nvPicPr>
        <p:blipFill>
          <a:blip r:embed="rId11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113023" y="87685"/>
            <a:ext cx="8917954" cy="6771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73" name="Picture 29" descr="DSC02501"/>
          <p:cNvPicPr>
            <a:picLocks noChangeAspect="1" noChangeArrowheads="1"/>
          </p:cNvPicPr>
          <p:nvPr/>
        </p:nvPicPr>
        <p:blipFill>
          <a:blip r:embed="rId12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113023" y="95602"/>
            <a:ext cx="8917954" cy="6770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600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74" name="Picture 5"/>
          <p:cNvPicPr>
            <a:picLocks noChangeAspect="1" noChangeArrowheads="1"/>
          </p:cNvPicPr>
          <p:nvPr/>
        </p:nvPicPr>
        <p:blipFill>
          <a:blip r:embed="rId13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113023" y="84549"/>
            <a:ext cx="8917953" cy="6743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75" name="Picture 5"/>
          <p:cNvPicPr>
            <a:picLocks noChangeAspect="1" noChangeArrowheads="1"/>
          </p:cNvPicPr>
          <p:nvPr/>
        </p:nvPicPr>
        <p:blipFill>
          <a:blip r:embed="rId9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113023" y="86127"/>
            <a:ext cx="8917954" cy="68116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76" name="Picture 4"/>
          <p:cNvPicPr>
            <a:picLocks noChangeAspect="1" noChangeArrowheads="1"/>
          </p:cNvPicPr>
          <p:nvPr/>
        </p:nvPicPr>
        <p:blipFill>
          <a:blip r:embed="rId14" cstate="email">
            <a:lum bright="10000" contrast="30000"/>
          </a:blip>
          <a:srcRect/>
          <a:stretch>
            <a:fillRect/>
          </a:stretch>
        </p:blipFill>
        <p:spPr bwMode="auto">
          <a:xfrm>
            <a:off x="113023" y="95623"/>
            <a:ext cx="8917954" cy="67719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77" name="Picture 5"/>
          <p:cNvPicPr>
            <a:picLocks noChangeAspect="1" noChangeArrowheads="1"/>
          </p:cNvPicPr>
          <p:nvPr/>
        </p:nvPicPr>
        <p:blipFill>
          <a:blip r:embed="rId15" cstate="email">
            <a:lum bright="10000" contrast="30000"/>
          </a:blip>
          <a:srcRect/>
          <a:stretch>
            <a:fillRect/>
          </a:stretch>
        </p:blipFill>
        <p:spPr bwMode="auto">
          <a:xfrm>
            <a:off x="114456" y="95602"/>
            <a:ext cx="9030976" cy="6770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206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378" name="Picture 34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6509" y="6513"/>
            <a:ext cx="4709045" cy="3673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79" name="Picture 3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4575117" y="6552"/>
            <a:ext cx="4562650" cy="3695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80" name="Picture 4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6366" y="3490927"/>
            <a:ext cx="4712822" cy="3360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7381" name="Picture 37"/>
          <p:cNvPicPr>
            <a:picLocks noChangeAspect="1" noChangeArrowheads="1"/>
          </p:cNvPicPr>
          <p:nvPr/>
        </p:nvPicPr>
        <p:blipFill>
          <a:blip r:embed="rId19" cstate="email">
            <a:lum contrast="40000"/>
          </a:blip>
          <a:srcRect/>
          <a:stretch>
            <a:fillRect/>
          </a:stretch>
        </p:blipFill>
        <p:spPr bwMode="auto">
          <a:xfrm>
            <a:off x="4425933" y="3519967"/>
            <a:ext cx="4711734" cy="3331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15" name="Halyk_kuii - 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58200" y="228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7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7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7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7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4"/>
                </p:tgtEl>
              </p:cMediaNode>
            </p:audio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/>
          <p:cNvPicPr>
            <a:picLocks noChangeAspect="1" noChangeArrowheads="1"/>
          </p:cNvPicPr>
          <p:nvPr/>
        </p:nvPicPr>
        <p:blipFill>
          <a:blip r:embed="rId3" cstate="email">
            <a:grayscl/>
            <a:lum bright="-30000" contras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4035" name="Picture 5"/>
          <p:cNvPicPr>
            <a:picLocks noChangeAspect="1" noChangeArrowheads="1"/>
          </p:cNvPicPr>
          <p:nvPr/>
        </p:nvPicPr>
        <p:blipFill>
          <a:blip r:embed="rId4" cstate="email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6" name="Picture 6"/>
          <p:cNvPicPr>
            <a:picLocks noChangeAspect="1" noChangeArrowheads="1"/>
          </p:cNvPicPr>
          <p:nvPr/>
        </p:nvPicPr>
        <p:blipFill>
          <a:blip r:embed="rId5" cstate="email">
            <a:lum bright="1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7" name="Picture 7"/>
          <p:cNvPicPr>
            <a:picLocks noChangeAspect="1" noChangeArrowheads="1"/>
          </p:cNvPicPr>
          <p:nvPr/>
        </p:nvPicPr>
        <p:blipFill>
          <a:blip r:embed="rId6" cstate="email">
            <a:lum bright="-20000" contrast="40000"/>
          </a:blip>
          <a:srcRect b="78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8" name="Picture 4"/>
          <p:cNvPicPr>
            <a:picLocks noChangeAspect="1" noChangeArrowheads="1"/>
          </p:cNvPicPr>
          <p:nvPr/>
        </p:nvPicPr>
        <p:blipFill>
          <a:blip r:embed="rId7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39" name="Picture 5"/>
          <p:cNvPicPr>
            <a:picLocks noChangeAspect="1" noChangeArrowheads="1"/>
          </p:cNvPicPr>
          <p:nvPr/>
        </p:nvPicPr>
        <p:blipFill>
          <a:blip r:embed="rId8" cstate="email">
            <a:lum contrast="40000"/>
          </a:blip>
          <a:srcRect l="1900" r="1721"/>
          <a:stretch>
            <a:fillRect/>
          </a:stretch>
        </p:blipFill>
        <p:spPr bwMode="auto">
          <a:xfrm>
            <a:off x="0" y="1"/>
            <a:ext cx="9143999" cy="68865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40" name="Picture 6"/>
          <p:cNvPicPr>
            <a:picLocks noChangeAspect="1" noChangeArrowheads="1"/>
          </p:cNvPicPr>
          <p:nvPr/>
        </p:nvPicPr>
        <p:blipFill>
          <a:blip r:embed="rId9" cstate="email">
            <a:lum bright="10000" contrast="40000"/>
          </a:blip>
          <a:srcRect/>
          <a:stretch>
            <a:fillRect/>
          </a:stretch>
        </p:blipFill>
        <p:spPr bwMode="auto">
          <a:xfrm>
            <a:off x="0" y="1587"/>
            <a:ext cx="9144000" cy="69087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41" name="Picture 5"/>
          <p:cNvPicPr>
            <a:picLocks noChangeAspect="1" noChangeArrowheads="1"/>
          </p:cNvPicPr>
          <p:nvPr/>
        </p:nvPicPr>
        <p:blipFill>
          <a:blip r:embed="rId10" cstate="email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042" name="Picture 7"/>
          <p:cNvPicPr>
            <a:picLocks noChangeAspect="1" noChangeArrowheads="1"/>
          </p:cNvPicPr>
          <p:nvPr/>
        </p:nvPicPr>
        <p:blipFill>
          <a:blip r:embed="rId11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4043" name="Picture 6"/>
          <p:cNvPicPr>
            <a:picLocks noChangeAspect="1" noChangeArrowheads="1"/>
          </p:cNvPicPr>
          <p:nvPr/>
        </p:nvPicPr>
        <p:blipFill>
          <a:blip r:embed="rId12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4044" name="Picture 7"/>
          <p:cNvPicPr>
            <a:picLocks noChangeAspect="1" noChangeArrowheads="1"/>
          </p:cNvPicPr>
          <p:nvPr/>
        </p:nvPicPr>
        <p:blipFill>
          <a:blip r:embed="rId13" cstate="email">
            <a:lum bright="-10000" contrast="40000"/>
          </a:blip>
          <a:srcRect l="2435" r="2609" b="22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chemeClr val="tx2">
                <a:lumMod val="1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4045" name="Picture 8"/>
          <p:cNvPicPr>
            <a:picLocks noChangeAspect="1" noChangeArrowheads="1"/>
          </p:cNvPicPr>
          <p:nvPr/>
        </p:nvPicPr>
        <p:blipFill>
          <a:blip r:embed="rId14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6549447" y="0"/>
            <a:ext cx="2594553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42" name="Halyk_kuii - dombra - Aksak_kula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228600" y="3048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5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0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4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" y="3429000"/>
            <a:ext cx="3063875" cy="3276600"/>
          </a:xfrm>
          <a:ln w="88900" cap="sq" cmpd="thickThin">
            <a:solidFill>
              <a:srgbClr val="00B0F0"/>
            </a:solidFill>
          </a:ln>
          <a:effectLst>
            <a:innerShdw blurRad="76200">
              <a:srgbClr val="000000"/>
            </a:innerShdw>
          </a:effectLst>
        </p:spPr>
      </p:pic>
      <p:pic>
        <p:nvPicPr>
          <p:cNvPr id="45059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3600" y="3352800"/>
            <a:ext cx="3060700" cy="3352800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5060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52400" y="152400"/>
            <a:ext cx="3048000" cy="3133725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5061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3600" y="152400"/>
            <a:ext cx="3048000" cy="3048000"/>
          </a:xfrm>
          <a:prstGeom prst="rect">
            <a:avLst/>
          </a:prstGeom>
          <a:ln w="88900" cap="sq" cmpd="thickThin">
            <a:solidFill>
              <a:srgbClr val="00B0F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5062" name="AutoShape 6"/>
          <p:cNvSpPr>
            <a:spLocks noChangeArrowheads="1"/>
          </p:cNvSpPr>
          <p:nvPr/>
        </p:nvSpPr>
        <p:spPr bwMode="auto">
          <a:xfrm>
            <a:off x="2971800" y="228600"/>
            <a:ext cx="2667000" cy="1447800"/>
          </a:xfrm>
          <a:prstGeom prst="horizontalScroll">
            <a:avLst>
              <a:gd name="adj" fmla="val 12500"/>
            </a:avLst>
          </a:prstGeom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Georgia" pitchFamily="18" charset="0"/>
              </a:rPr>
              <a:t>КУРМАНГАЗЫ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Georgia" pitchFamily="18" charset="0"/>
              </a:rPr>
              <a:t>САГЫРБАЕВ</a:t>
            </a:r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3581400" y="1752600"/>
            <a:ext cx="2590800" cy="1371600"/>
          </a:xfrm>
          <a:prstGeom prst="horizontalScroll">
            <a:avLst>
              <a:gd name="adj" fmla="val 12500"/>
            </a:avLst>
          </a:prstGeom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Georgia" pitchFamily="18" charset="0"/>
              </a:rPr>
              <a:t>  ДАУЛЕТКЕРЕЙ  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Georgia" pitchFamily="18" charset="0"/>
              </a:rPr>
              <a:t>ШИГАЕВ</a:t>
            </a:r>
          </a:p>
        </p:txBody>
      </p:sp>
      <p:sp>
        <p:nvSpPr>
          <p:cNvPr id="45064" name="AutoShape 8"/>
          <p:cNvSpPr>
            <a:spLocks noChangeArrowheads="1"/>
          </p:cNvSpPr>
          <p:nvPr/>
        </p:nvSpPr>
        <p:spPr bwMode="auto">
          <a:xfrm>
            <a:off x="2895600" y="3581400"/>
            <a:ext cx="2667000" cy="1371600"/>
          </a:xfrm>
          <a:prstGeom prst="horizontalScroll">
            <a:avLst>
              <a:gd name="adj" fmla="val 12500"/>
            </a:avLst>
          </a:prstGeom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Georgia" pitchFamily="18" charset="0"/>
              </a:rPr>
              <a:t>ДИНА  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Georgia" pitchFamily="18" charset="0"/>
              </a:rPr>
              <a:t>НУРПЕИСОВА</a:t>
            </a:r>
          </a:p>
        </p:txBody>
      </p:sp>
      <p:sp>
        <p:nvSpPr>
          <p:cNvPr id="45065" name="AutoShape 9"/>
          <p:cNvSpPr>
            <a:spLocks noChangeArrowheads="1"/>
          </p:cNvSpPr>
          <p:nvPr/>
        </p:nvSpPr>
        <p:spPr bwMode="auto">
          <a:xfrm>
            <a:off x="3581400" y="5181600"/>
            <a:ext cx="2590800" cy="1371600"/>
          </a:xfrm>
          <a:prstGeom prst="horizontalScroll">
            <a:avLst>
              <a:gd name="adj" fmla="val 12500"/>
            </a:avLst>
          </a:prstGeom>
          <a:ln w="2540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Georgia" pitchFamily="18" charset="0"/>
              </a:rPr>
              <a:t>ТАТТИМБЕТ</a:t>
            </a: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Georgia" pitchFamily="18" charset="0"/>
              </a:rPr>
              <a:t>КАЗАНГАПОВ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solidFill>
            <a:srgbClr val="FFFF00"/>
          </a:solidFill>
        </p:spPr>
        <p:txBody>
          <a:bodyPr/>
          <a:lstStyle/>
          <a:p>
            <a:r>
              <a:rPr lang="ru-RU" smtClean="0">
                <a:solidFill>
                  <a:schemeClr val="bg2"/>
                </a:solidFill>
                <a:effectLst/>
                <a:latin typeface="Georgia" pitchFamily="18" charset="0"/>
              </a:rPr>
              <a:t>КУРМАНГАЗЫ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143000"/>
            <a:ext cx="4724400" cy="2819400"/>
          </a:xfrm>
          <a:solidFill>
            <a:schemeClr val="folHlink"/>
          </a:solidFill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400" b="1" dirty="0" smtClean="0">
              <a:solidFill>
                <a:schemeClr val="bg2"/>
              </a:solidFill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Кюи</a:t>
            </a:r>
            <a:r>
              <a:rPr lang="ru-RU" sz="2400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:</a:t>
            </a:r>
            <a:r>
              <a:rPr lang="ru-RU" sz="1600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  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«</a:t>
            </a:r>
            <a:r>
              <a:rPr lang="kk-KZ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Сарыарқа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, 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«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Адай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             </a:t>
            </a:r>
            <a:r>
              <a:rPr lang="ru-RU" sz="2000" b="1" dirty="0" err="1" smtClean="0">
                <a:solidFill>
                  <a:schemeClr val="bg2"/>
                </a:solidFill>
                <a:effectLst/>
              </a:rPr>
              <a:t>«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Қайран  шешем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, 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«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Алатау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,</a:t>
            </a:r>
          </a:p>
          <a:p>
            <a:pPr marL="811213" indent="-811213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bg2"/>
                </a:solidFill>
                <a:effectLst/>
              </a:rPr>
              <a:t>             «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Кішкентай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2"/>
                </a:solidFill>
                <a:effectLst/>
              </a:rPr>
              <a:t>«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Ертең  кетем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,   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«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Кісен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  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ашқан</a:t>
            </a:r>
            <a:r>
              <a:rPr lang="ru-RU" sz="2000" b="1" dirty="0" err="1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,</a:t>
            </a:r>
            <a:r>
              <a:rPr lang="ru-RU" sz="2000" b="1" dirty="0" err="1" smtClean="0">
                <a:solidFill>
                  <a:schemeClr val="bg2"/>
                </a:solidFill>
                <a:effectLst/>
              </a:rPr>
              <a:t> 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«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Серпер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             </a:t>
            </a:r>
            <a:r>
              <a:rPr lang="ru-RU" sz="2000" b="1" dirty="0" err="1" smtClean="0">
                <a:solidFill>
                  <a:schemeClr val="bg2"/>
                </a:solidFill>
                <a:effectLst/>
              </a:rPr>
              <a:t>«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Қызыл  қайың</a:t>
            </a:r>
            <a:r>
              <a:rPr lang="ru-RU" sz="2000" b="1" dirty="0" err="1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,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             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«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Аман  бол, 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шешем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, 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аман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  бол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»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</a:rPr>
              <a:t>             </a:t>
            </a:r>
            <a:r>
              <a:rPr lang="ru-RU" sz="2000" b="1" dirty="0" smtClean="0">
                <a:solidFill>
                  <a:schemeClr val="bg2"/>
                </a:solidFill>
                <a:effectLst/>
              </a:rPr>
              <a:t>«</a:t>
            </a:r>
            <a:r>
              <a:rPr lang="ru-RU" sz="2000" b="1" dirty="0" err="1" smtClean="0">
                <a:solidFill>
                  <a:schemeClr val="bg2"/>
                </a:solidFill>
                <a:effectLst/>
                <a:latin typeface="Times New Roman" pitchFamily="18" charset="0"/>
              </a:rPr>
              <a:t>Балбырауын</a:t>
            </a:r>
            <a:r>
              <a:rPr lang="ru-RU" sz="2000" b="1" dirty="0" smtClean="0"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» и  другие.</a:t>
            </a:r>
            <a:endParaRPr lang="ru-RU" sz="2400" b="1" i="1" dirty="0" smtClean="0"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lum bright="-30000" contrast="20000"/>
          </a:blip>
          <a:srcRect/>
          <a:stretch>
            <a:fillRect/>
          </a:stretch>
        </p:blipFill>
        <p:spPr>
          <a:xfrm>
            <a:off x="685800" y="990600"/>
            <a:ext cx="3419475" cy="5638800"/>
          </a:xfrm>
          <a:ln w="190500" cap="sq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1989" name="AutoShape 5"/>
          <p:cNvSpPr>
            <a:spLocks noChangeArrowheads="1"/>
          </p:cNvSpPr>
          <p:nvPr/>
        </p:nvSpPr>
        <p:spPr bwMode="auto">
          <a:xfrm>
            <a:off x="3733800" y="4267200"/>
            <a:ext cx="5181600" cy="22860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i="1">
                <a:solidFill>
                  <a:schemeClr val="bg2"/>
                </a:solidFill>
                <a:latin typeface="Georgia" pitchFamily="18" charset="0"/>
              </a:rPr>
              <a:t>  Играй  свой  кюй, домбра, играй,</a:t>
            </a:r>
          </a:p>
          <a:p>
            <a:r>
              <a:rPr lang="ru-RU" b="1" i="1">
                <a:solidFill>
                  <a:schemeClr val="bg2"/>
                </a:solidFill>
                <a:latin typeface="Georgia" pitchFamily="18" charset="0"/>
              </a:rPr>
              <a:t>  Напев  чудесный  разливай,</a:t>
            </a:r>
          </a:p>
          <a:p>
            <a:r>
              <a:rPr lang="ru-RU" b="1" i="1">
                <a:solidFill>
                  <a:schemeClr val="bg2"/>
                </a:solidFill>
                <a:latin typeface="Georgia" pitchFamily="18" charset="0"/>
              </a:rPr>
              <a:t>  Журчи, как  горные  ручьи,</a:t>
            </a:r>
          </a:p>
          <a:p>
            <a:r>
              <a:rPr lang="ru-RU" b="1" i="1">
                <a:solidFill>
                  <a:schemeClr val="bg2"/>
                </a:solidFill>
                <a:latin typeface="Georgia" pitchFamily="18" charset="0"/>
              </a:rPr>
              <a:t>  На  сердце  радость  напевай.</a:t>
            </a:r>
            <a:endParaRPr lang="ru-RU">
              <a:solidFill>
                <a:schemeClr val="bg2"/>
              </a:solidFill>
              <a:latin typeface="Georgia" pitchFamily="18" charset="0"/>
            </a:endParaRPr>
          </a:p>
        </p:txBody>
      </p:sp>
      <p:pic>
        <p:nvPicPr>
          <p:cNvPr id="24582" name="Picture 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8572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2438400"/>
            <a:ext cx="8572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505200"/>
            <a:ext cx="857250" cy="118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1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648200"/>
            <a:ext cx="8572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5715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1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13716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98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 build="p" animBg="1"/>
      <p:bldP spid="4198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  <a:solidFill>
            <a:srgbClr val="FFFF00"/>
          </a:solidFill>
        </p:spPr>
        <p:txBody>
          <a:bodyPr/>
          <a:lstStyle/>
          <a:p>
            <a:r>
              <a:rPr lang="ru-RU" smtClean="0">
                <a:solidFill>
                  <a:schemeClr val="bg2"/>
                </a:solidFill>
                <a:effectLst/>
                <a:latin typeface="Georgia" pitchFamily="18" charset="0"/>
              </a:rPr>
              <a:t>ДАУЛЕТКЕРЕЙ</a:t>
            </a: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lum bright="-10000" contrast="10000"/>
          </a:blip>
          <a:srcRect/>
          <a:stretch>
            <a:fillRect/>
          </a:stretch>
        </p:blipFill>
        <p:spPr bwMode="auto">
          <a:xfrm>
            <a:off x="5334000" y="1143000"/>
            <a:ext cx="3124200" cy="5486401"/>
          </a:xfrm>
          <a:prstGeom prst="rect">
            <a:avLst/>
          </a:prstGeom>
          <a:ln w="190500" cap="sq">
            <a:solidFill>
              <a:schemeClr val="tx2">
                <a:lumMod val="2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4953000" cy="2286000"/>
          </a:xfrm>
          <a:solidFill>
            <a:schemeClr val="folHlink"/>
          </a:solidFill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1400" b="1" smtClean="0">
              <a:solidFill>
                <a:schemeClr val="bg2"/>
              </a:solidFill>
              <a:effectLst/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bg2"/>
                </a:solidFill>
                <a:effectLst/>
                <a:latin typeface="Times New Roman" pitchFamily="18" charset="0"/>
              </a:rPr>
              <a:t>   Кюи</a:t>
            </a:r>
            <a:r>
              <a:rPr lang="ru-RU" sz="2400" smtClean="0">
                <a:solidFill>
                  <a:schemeClr val="bg2"/>
                </a:solidFill>
                <a:effectLst/>
                <a:latin typeface="Times New Roman" pitchFamily="18" charset="0"/>
              </a:rPr>
              <a:t>:</a:t>
            </a:r>
            <a:r>
              <a:rPr lang="ru-RU" sz="1600" smtClean="0">
                <a:solidFill>
                  <a:schemeClr val="bg2"/>
                </a:solidFill>
                <a:effectLst/>
                <a:latin typeface="Times New Roman" pitchFamily="18" charset="0"/>
              </a:rPr>
              <a:t>  </a:t>
            </a:r>
            <a:r>
              <a:rPr lang="ru-RU" sz="2400" b="1" smtClean="0">
                <a:solidFill>
                  <a:schemeClr val="bg2"/>
                </a:solidFill>
                <a:effectLst/>
              </a:rPr>
              <a:t>«</a:t>
            </a:r>
            <a:r>
              <a:rPr lang="ru-RU" sz="2400" b="1" smtClean="0">
                <a:solidFill>
                  <a:schemeClr val="bg2"/>
                </a:solidFill>
                <a:effectLst/>
                <a:latin typeface="Times New Roman" pitchFamily="18" charset="0"/>
              </a:rPr>
              <a:t>Қосалқа»,  «Жігер»,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bg2"/>
                </a:solidFill>
                <a:effectLst/>
                <a:latin typeface="Times New Roman" pitchFamily="18" charset="0"/>
              </a:rPr>
              <a:t>              «Қыз  Акжелен»,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bg2"/>
                </a:solidFill>
                <a:effectLst/>
                <a:latin typeface="Times New Roman" pitchFamily="18" charset="0"/>
              </a:rPr>
              <a:t>              «Ысқырма»,  «Б</a:t>
            </a:r>
            <a:r>
              <a:rPr lang="ru-RU" sz="2400" b="1" smtClean="0">
                <a:solidFill>
                  <a:schemeClr val="bg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ұл</a:t>
            </a:r>
            <a:r>
              <a:rPr lang="ru-RU" sz="2400" b="1" smtClean="0">
                <a:solidFill>
                  <a:schemeClr val="bg2"/>
                </a:solidFill>
                <a:effectLst/>
                <a:latin typeface="Times New Roman" pitchFamily="18" charset="0"/>
              </a:rPr>
              <a:t>бұл»,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bg2"/>
                </a:solidFill>
                <a:effectLst/>
                <a:latin typeface="Times New Roman" pitchFamily="18" charset="0"/>
              </a:rPr>
              <a:t>              «Салық  өлген »,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400" b="1" smtClean="0"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«Байж</a:t>
            </a:r>
            <a:r>
              <a:rPr lang="ru-RU" sz="2400" b="1" smtClean="0">
                <a:solidFill>
                  <a:schemeClr val="bg2"/>
                </a:solidFill>
                <a:effectLst/>
                <a:latin typeface="Times New Roman" pitchFamily="18" charset="0"/>
              </a:rPr>
              <a:t>ұма»   и    другие.</a:t>
            </a:r>
          </a:p>
        </p:txBody>
      </p:sp>
      <p:sp>
        <p:nvSpPr>
          <p:cNvPr id="25605" name="Rectangle 6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 eaLnBrk="0" hangingPunct="0"/>
            <a:endParaRPr lang="ru-RU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3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0" y="3429000"/>
            <a:ext cx="53340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743200" y="5638800"/>
            <a:ext cx="3962400" cy="1066800"/>
          </a:xfrm>
          <a:prstGeom prst="horizontalScroll">
            <a:avLst>
              <a:gd name="adj" fmla="val 12500"/>
            </a:avLst>
          </a:prstGeom>
          <a:solidFill>
            <a:srgbClr val="CCFFFF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b="1" i="1">
                <a:solidFill>
                  <a:schemeClr val="bg2"/>
                </a:solidFill>
                <a:latin typeface="Georgia" pitchFamily="18" charset="0"/>
              </a:rPr>
              <a:t>    </a:t>
            </a:r>
          </a:p>
          <a:p>
            <a:r>
              <a:rPr lang="ru-RU" b="1" i="1">
                <a:solidFill>
                  <a:schemeClr val="bg2"/>
                </a:solidFill>
                <a:latin typeface="Georgia" pitchFamily="18" charset="0"/>
              </a:rPr>
              <a:t>    </a:t>
            </a:r>
          </a:p>
          <a:p>
            <a:r>
              <a:rPr lang="ru-RU" sz="2000" b="1" i="1">
                <a:solidFill>
                  <a:schemeClr val="bg2"/>
                </a:solidFill>
                <a:latin typeface="Georgia" pitchFamily="18" charset="0"/>
              </a:rPr>
              <a:t>КЮЙ  </a:t>
            </a:r>
            <a:r>
              <a:rPr lang="ru-RU" sz="3200" b="1">
                <a:solidFill>
                  <a:schemeClr val="bg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«К</a:t>
            </a:r>
            <a:r>
              <a:rPr lang="ru-RU" sz="4000" b="1">
                <a:solidFill>
                  <a:schemeClr val="bg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ө</a:t>
            </a:r>
            <a:r>
              <a:rPr lang="ru-RU" sz="3600" b="1">
                <a:solidFill>
                  <a:schemeClr val="bg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реғұ</a:t>
            </a:r>
            <a:r>
              <a:rPr lang="ru-RU" sz="3200" b="1">
                <a:solidFill>
                  <a:schemeClr val="bg2"/>
                </a:solidFill>
                <a:latin typeface="Georgia" pitchFamily="18" charset="0"/>
                <a:ea typeface="Calibri" pitchFamily="34" charset="0"/>
                <a:cs typeface="Times New Roman" pitchFamily="18" charset="0"/>
              </a:rPr>
              <a:t>лы»</a:t>
            </a:r>
            <a:endParaRPr lang="ru-RU" sz="5400" b="1">
              <a:solidFill>
                <a:schemeClr val="bg2"/>
              </a:solidFill>
              <a:latin typeface="Georgia" pitchFamily="18" charset="0"/>
            </a:endParaRPr>
          </a:p>
          <a:p>
            <a:r>
              <a:rPr lang="ru-RU" sz="4000" b="1">
                <a:solidFill>
                  <a:schemeClr val="bg2"/>
                </a:solidFill>
                <a:latin typeface="Georgia" pitchFamily="18" charset="0"/>
              </a:rPr>
              <a:t>    </a:t>
            </a:r>
          </a:p>
        </p:txBody>
      </p:sp>
      <p:pic>
        <p:nvPicPr>
          <p:cNvPr id="23560" name="Picture 9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0"/>
            <a:ext cx="838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1295400"/>
            <a:ext cx="838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9"/>
          <p:cNvPicPr>
            <a:picLocks noChangeAspect="1" noChangeArrowheads="1"/>
          </p:cNvPicPr>
          <p:nvPr/>
        </p:nvPicPr>
        <p:blipFill>
          <a:blip r:embed="rId5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5486400"/>
            <a:ext cx="838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9"/>
          <p:cNvPicPr>
            <a:picLocks noChangeAspect="1" noChangeArrowheads="1"/>
          </p:cNvPicPr>
          <p:nvPr/>
        </p:nvPicPr>
        <p:blipFill>
          <a:blip r:embed="rId6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4038600"/>
            <a:ext cx="838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Picture 9"/>
          <p:cNvPicPr>
            <a:picLocks noChangeAspect="1" noChangeArrowheads="1"/>
          </p:cNvPicPr>
          <p:nvPr/>
        </p:nvPicPr>
        <p:blipFill>
          <a:blip r:embed="rId7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2590800"/>
            <a:ext cx="838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15300" y="335280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15300" y="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5280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838200" y="0"/>
            <a:ext cx="2514600" cy="3352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5791200" y="0"/>
            <a:ext cx="2514600" cy="3352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4724400" y="3581400"/>
            <a:ext cx="3048000" cy="3276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1371600" y="3581400"/>
            <a:ext cx="2924175" cy="3276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7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3352800" y="0"/>
            <a:ext cx="2514600" cy="3352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04800" y="2895600"/>
            <a:ext cx="3048000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Е.Г. Брусиловский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429000" y="2895600"/>
            <a:ext cx="2438400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Л.А. 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Хамиди</a:t>
            </a:r>
            <a:endParaRPr lang="ru-RU" sz="2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800600" y="6248400"/>
            <a:ext cx="2895600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Г. А. 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Жубанова</a:t>
            </a:r>
            <a:endParaRPr lang="ru-RU" sz="2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447800" y="6248400"/>
            <a:ext cx="2743200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А. К. 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Жубанов</a:t>
            </a:r>
            <a:endParaRPr lang="ru-RU" sz="2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943600" y="2895600"/>
            <a:ext cx="2895600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М. Тулебаев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chemeClr val="bg2"/>
                </a:solidFill>
                <a:effectLst/>
                <a:latin typeface="Georgia" pitchFamily="18" charset="0"/>
              </a:rPr>
              <a:t>     Е. Г. БРУСИЛОВСКИЙ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838200"/>
            <a:ext cx="8305800" cy="6019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</a:t>
            </a:r>
          </a:p>
        </p:txBody>
      </p:sp>
      <p:pic>
        <p:nvPicPr>
          <p:cNvPr id="27652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43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715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286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429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572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 cstate="email">
            <a:lum bright="-30000" contrast="30000"/>
          </a:blip>
          <a:srcRect/>
          <a:stretch>
            <a:fillRect/>
          </a:stretch>
        </p:blipFill>
        <p:spPr bwMode="auto">
          <a:xfrm>
            <a:off x="5562600" y="914400"/>
            <a:ext cx="3581400" cy="5943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838200" y="838200"/>
            <a:ext cx="4648200" cy="6019800"/>
          </a:xfrm>
          <a:prstGeom prst="rec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Оперы – «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Кыз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Жибек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                «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Ер-Таргын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»,</a:t>
            </a:r>
          </a:p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                «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Дударай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2241550" indent="-2241550"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Балет «Козы  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Корпеш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и                Баян 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сулу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Симфония «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Сары-Арка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Симфоническая поэма </a:t>
            </a:r>
          </a:p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                «Жал</a:t>
            </a:r>
            <a:r>
              <a:rPr lang="kk-KZ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ғыз қайын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Обработки  народных </a:t>
            </a:r>
          </a:p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                      песен  и </a:t>
            </a:r>
            <a:r>
              <a:rPr lang="ru-RU" sz="2400" b="1" dirty="0" err="1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кюев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Музыка  к  кинофильмам;</a:t>
            </a:r>
          </a:p>
          <a:p>
            <a:pPr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Песни:  </a:t>
            </a:r>
            <a:r>
              <a:rPr lang="kk-KZ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«Жди  меня», </a:t>
            </a:r>
            <a:endParaRPr lang="ru-RU" sz="2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54013" indent="-354013">
              <a:defRPr/>
            </a:pP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       «</a:t>
            </a:r>
            <a:r>
              <a:rPr lang="kk-KZ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Гүлденге Қазақстан», «Письмо с фронта», </a:t>
            </a:r>
          </a:p>
          <a:p>
            <a:pPr marL="811213" indent="-811213">
              <a:defRPr/>
            </a:pPr>
            <a:r>
              <a:rPr lang="kk-KZ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    «Қос қарлығаш»  и   другие.</a:t>
            </a:r>
          </a:p>
          <a:p>
            <a:pPr>
              <a:defRPr/>
            </a:pPr>
            <a:endParaRPr lang="kk-KZ" sz="20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ru-RU" sz="5400" smtClean="0">
                <a:effectLst/>
                <a:latin typeface="Georgia" pitchFamily="18" charset="0"/>
              </a:rPr>
              <a:t>«ШОЛПАН»</a:t>
            </a:r>
          </a:p>
        </p:txBody>
      </p:sp>
      <p:pic>
        <p:nvPicPr>
          <p:cNvPr id="28675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715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43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286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429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572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286750" y="0"/>
            <a:ext cx="857250" cy="1257300"/>
          </a:xfrm>
          <a:noFill/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86750" y="57150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86750" y="46482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86750" y="35052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86750" y="23622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86750" y="1219200"/>
            <a:ext cx="8572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16"/>
          <p:cNvPicPr>
            <a:picLocks noChangeAspect="1" noChangeArrowheads="1"/>
          </p:cNvPicPr>
          <p:nvPr/>
        </p:nvPicPr>
        <p:blipFill>
          <a:blip r:embed="rId4" cstate="email">
            <a:lum bright="20000" contrast="30000"/>
          </a:blip>
          <a:srcRect/>
          <a:stretch>
            <a:fillRect/>
          </a:stretch>
        </p:blipFill>
        <p:spPr bwMode="auto">
          <a:xfrm>
            <a:off x="762000" y="762000"/>
            <a:ext cx="4648200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5029200" y="914400"/>
            <a:ext cx="3352800" cy="57912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 w="9525">
            <a:solidFill>
              <a:srgbClr val="1C1C1C"/>
            </a:solidFill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Весёлый ток,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            зерна поток…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Напев и смех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            звенят опять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Но кто умеет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            лучше всех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Работать, петь,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         играть, плясать?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Летит джигит, -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         как сквозь туман,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Увидел он вдали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                </a:t>
            </a:r>
            <a:r>
              <a:rPr lang="ru-RU" sz="2400" dirty="0" err="1">
                <a:latin typeface="Times New Roman" pitchFamily="18" charset="0"/>
              </a:rPr>
              <a:t>Шолпан</a:t>
            </a:r>
            <a:r>
              <a:rPr lang="ru-RU" sz="2400" dirty="0">
                <a:latin typeface="Times New Roman" pitchFamily="18" charset="0"/>
              </a:rPr>
              <a:t>.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Летит джигит, - 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         как сквозь туман,</a:t>
            </a:r>
          </a:p>
          <a:p>
            <a:pPr>
              <a:defRPr/>
            </a:pPr>
            <a:r>
              <a:rPr lang="ru-RU" sz="2400" dirty="0">
                <a:latin typeface="Times New Roman" pitchFamily="18" charset="0"/>
              </a:rPr>
              <a:t>Увидел он – </a:t>
            </a:r>
            <a:r>
              <a:rPr lang="ru-RU" sz="2400" dirty="0" err="1">
                <a:latin typeface="Times New Roman" pitchFamily="18" charset="0"/>
              </a:rPr>
              <a:t>Шолпан</a:t>
            </a:r>
            <a:r>
              <a:rPr lang="ru-RU" sz="2400" dirty="0">
                <a:latin typeface="Times New Roman" pitchFamily="18" charset="0"/>
              </a:rPr>
              <a:t>.</a:t>
            </a:r>
          </a:p>
          <a:p>
            <a:pPr>
              <a:defRPr/>
            </a:pP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3800" y="762000"/>
            <a:ext cx="4648200" cy="6096000"/>
          </a:xfrm>
          <a:solidFill>
            <a:srgbClr val="FFFF99"/>
          </a:solidFill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kk-KZ" sz="2000" b="1" dirty="0" smtClean="0"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Font typeface="Wingdings" pitchFamily="2" charset="2"/>
              <a:buNone/>
              <a:defRPr/>
            </a:pPr>
            <a:r>
              <a:rPr lang="kk-KZ" sz="2000" b="1" dirty="0" smtClean="0"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   Исследовательские  работы: </a:t>
            </a:r>
          </a:p>
          <a:p>
            <a:pPr>
              <a:buFont typeface="Wingdings" pitchFamily="2" charset="2"/>
              <a:buNone/>
              <a:defRPr/>
            </a:pPr>
            <a:r>
              <a:rPr lang="kk-KZ" sz="2000" b="1" dirty="0" smtClean="0"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    «Струны   столетий», </a:t>
            </a:r>
          </a:p>
          <a:p>
            <a:pPr>
              <a:buFont typeface="Wingdings" pitchFamily="2" charset="2"/>
              <a:buNone/>
              <a:defRPr/>
            </a:pPr>
            <a:r>
              <a:rPr lang="kk-KZ" sz="2000" b="1" dirty="0" smtClean="0"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    «Соловьи   столетий», </a:t>
            </a:r>
          </a:p>
          <a:p>
            <a:pPr>
              <a:buFont typeface="Wingdings" pitchFamily="2" charset="2"/>
              <a:buNone/>
              <a:defRPr/>
            </a:pPr>
            <a:r>
              <a:rPr lang="kk-KZ" sz="2000" b="1" dirty="0" smtClean="0"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   «Жизнь  и  творчество  казахских народных   композиторов», «Музыкальная   культура казахского   народа».</a:t>
            </a:r>
            <a:endParaRPr lang="ru-RU" sz="2000" b="1" dirty="0" smtClean="0"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r>
              <a:rPr lang="kk-KZ" sz="2000" b="1" dirty="0" smtClean="0">
                <a:solidFill>
                  <a:schemeClr val="bg2"/>
                </a:solidFill>
                <a:effectLst/>
                <a:latin typeface="Times New Roman" pitchFamily="18" charset="0"/>
                <a:cs typeface="Times New Roman" pitchFamily="18" charset="0"/>
              </a:rPr>
              <a:t>   Произведения: опера «Абай», «Такжикские  танцы»  и «Казахские  танцы»,   песни «Қарлығаш», «Ақ   көгершін»,  музыка  к   драматическим спектаклям   и   кинофильмам,  обработки   кюев   для   оркестра казахских   народных инструментов   и   многие   другие.</a:t>
            </a:r>
            <a:endParaRPr lang="ru-RU" sz="2800" dirty="0" smtClean="0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rgbClr val="FFFF00"/>
          </a:solidFill>
        </p:spPr>
        <p:txBody>
          <a:bodyPr/>
          <a:lstStyle/>
          <a:p>
            <a:pPr algn="l" eaLnBrk="1" hangingPunct="1"/>
            <a:r>
              <a:rPr lang="ru-RU" sz="4000" smtClean="0">
                <a:solidFill>
                  <a:schemeClr val="bg2"/>
                </a:solidFill>
                <a:effectLst/>
                <a:latin typeface="Georgia" pitchFamily="18" charset="0"/>
              </a:rPr>
              <a:t>            А. К. ЖУБАНОВ</a:t>
            </a:r>
          </a:p>
        </p:txBody>
      </p:sp>
      <p:pic>
        <p:nvPicPr>
          <p:cNvPr id="27652" name="Picture 9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0"/>
            <a:ext cx="838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9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1447800"/>
            <a:ext cx="838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9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2895600"/>
            <a:ext cx="838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9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4267200"/>
            <a:ext cx="838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9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FFFF0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8305800" y="5562600"/>
            <a:ext cx="838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>
            <a:lum bright="-30000" contrast="30000"/>
          </a:blip>
          <a:srcRect/>
          <a:stretch>
            <a:fillRect/>
          </a:stretch>
        </p:blipFill>
        <p:spPr bwMode="auto">
          <a:xfrm>
            <a:off x="0" y="990600"/>
            <a:ext cx="3657600" cy="5867400"/>
          </a:xfrm>
          <a:prstGeom prst="rect">
            <a:avLst/>
          </a:prstGeom>
          <a:ln w="88900" cap="sq" cmpd="thickThin">
            <a:solidFill>
              <a:schemeClr val="tx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2" cstate="email">
            <a:lum bright="-10000" contrast="40000"/>
          </a:blip>
          <a:srcRect l="3334" t="29488" r="3333" b="2563"/>
          <a:stretch>
            <a:fillRect/>
          </a:stretch>
        </p:blipFill>
        <p:spPr bwMode="auto">
          <a:xfrm>
            <a:off x="0" y="0"/>
            <a:ext cx="9144000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99" name="Picture 7"/>
          <p:cNvPicPr>
            <a:picLocks noChangeAspect="1" noChangeArrowheads="1"/>
          </p:cNvPicPr>
          <p:nvPr/>
        </p:nvPicPr>
        <p:blipFill>
          <a:blip r:embed="rId3" cstate="email">
            <a:lum contrast="30000"/>
          </a:blip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700" name="Picture 5"/>
          <p:cNvPicPr>
            <a:picLocks noChangeAspect="1" noChangeArrowheads="1"/>
          </p:cNvPicPr>
          <p:nvPr/>
        </p:nvPicPr>
        <p:blipFill>
          <a:blip r:embed="rId4" cstate="email">
            <a:lum contrast="30000"/>
          </a:blip>
          <a:srcRect/>
          <a:stretch>
            <a:fillRect/>
          </a:stretch>
        </p:blipFill>
        <p:spPr bwMode="auto">
          <a:xfrm>
            <a:off x="0" y="990600"/>
            <a:ext cx="9144000" cy="5807075"/>
          </a:xfrm>
          <a:prstGeom prst="rect">
            <a:avLst/>
          </a:prstGeom>
          <a:ln w="38100" cap="sq">
            <a:solidFill>
              <a:schemeClr val="accent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701" name="Picture 2"/>
          <p:cNvPicPr>
            <a:picLocks noChangeAspect="1" noChangeArrowheads="1"/>
          </p:cNvPicPr>
          <p:nvPr/>
        </p:nvPicPr>
        <p:blipFill>
          <a:blip r:embed="rId5" cstate="email">
            <a:lum bright="10000" contrast="30000"/>
          </a:blip>
          <a:srcRect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705" name="Picture 6"/>
          <p:cNvPicPr>
            <a:picLocks noChangeAspect="1" noChangeArrowheads="1"/>
          </p:cNvPicPr>
          <p:nvPr/>
        </p:nvPicPr>
        <p:blipFill>
          <a:blip r:embed="rId6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0" y="990600"/>
            <a:ext cx="9144000" cy="5830888"/>
          </a:xfrm>
          <a:prstGeom prst="rect">
            <a:avLst/>
          </a:prstGeom>
          <a:ln w="38100" cap="sq">
            <a:solidFill>
              <a:schemeClr val="tx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90600"/>
            <a:ext cx="9144000" cy="609600"/>
          </a:xfrm>
          <a:solidFill>
            <a:srgbClr val="EAEAEA"/>
          </a:solidFill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chemeClr val="tx2">
                    <a:lumMod val="10000"/>
                  </a:schemeClr>
                </a:solidFill>
                <a:latin typeface="Georgia" pitchFamily="18" charset="0"/>
              </a:rPr>
              <a:t>А. ЖУБАНОВ    «РОМАНС»</a:t>
            </a:r>
            <a:br>
              <a:rPr lang="ru-RU" dirty="0" smtClean="0">
                <a:solidFill>
                  <a:schemeClr val="tx2">
                    <a:lumMod val="10000"/>
                  </a:schemeClr>
                </a:solidFill>
                <a:latin typeface="Georgia" pitchFamily="18" charset="0"/>
              </a:rPr>
            </a:br>
            <a:endParaRPr lang="ru-RU" dirty="0" smtClean="0">
              <a:solidFill>
                <a:schemeClr val="tx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77" name="Picture 9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2438400" y="2590800"/>
            <a:ext cx="18288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67" name="Picture 3"/>
          <p:cNvPicPr>
            <a:picLocks noChangeAspect="1" noChangeArrowheads="1"/>
          </p:cNvPicPr>
          <p:nvPr/>
        </p:nvPicPr>
        <p:blipFill>
          <a:blip r:embed="rId4" cstate="email">
            <a:lum bright="10000" contrast="30000"/>
          </a:blip>
          <a:srcRect/>
          <a:stretch>
            <a:fillRect/>
          </a:stretch>
        </p:blipFill>
        <p:spPr bwMode="auto">
          <a:xfrm>
            <a:off x="6096000" y="914400"/>
            <a:ext cx="30480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5" cstate="email">
            <a:lum bright="-10000" contrast="40000"/>
          </a:blip>
          <a:srcRect/>
          <a:stretch>
            <a:fillRect/>
          </a:stretch>
        </p:blipFill>
        <p:spPr bwMode="auto">
          <a:xfrm>
            <a:off x="0" y="0"/>
            <a:ext cx="838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1" name="Picture 6"/>
          <p:cNvPicPr>
            <a:picLocks noChangeAspect="1" noChangeArrowheads="1"/>
          </p:cNvPicPr>
          <p:nvPr/>
        </p:nvPicPr>
        <p:blipFill>
          <a:blip r:embed="rId6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838200" y="914400"/>
            <a:ext cx="144780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62" name="Picture 2"/>
          <p:cNvPicPr>
            <a:picLocks noChangeAspect="1" noChangeArrowheads="1"/>
          </p:cNvPicPr>
          <p:nvPr/>
        </p:nvPicPr>
        <p:blipFill>
          <a:blip r:embed="rId7" cstate="email">
            <a:lum bright="10000" contrast="30000"/>
          </a:blip>
          <a:srcRect/>
          <a:stretch>
            <a:fillRect/>
          </a:stretch>
        </p:blipFill>
        <p:spPr bwMode="auto">
          <a:xfrm>
            <a:off x="2286000" y="914400"/>
            <a:ext cx="190500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64" name="Picture 8"/>
          <p:cNvPicPr>
            <a:picLocks noChangeAspect="1" noChangeArrowheads="1"/>
          </p:cNvPicPr>
          <p:nvPr/>
        </p:nvPicPr>
        <p:blipFill>
          <a:blip r:embed="rId8" cstate="email">
            <a:lum bright="10000" contrast="30000"/>
          </a:blip>
          <a:srcRect/>
          <a:stretch>
            <a:fillRect/>
          </a:stretch>
        </p:blipFill>
        <p:spPr bwMode="auto">
          <a:xfrm>
            <a:off x="7391400" y="2971800"/>
            <a:ext cx="17526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65" name="Picture 3"/>
          <p:cNvPicPr>
            <a:picLocks noChangeAspect="1" noChangeArrowheads="1"/>
          </p:cNvPicPr>
          <p:nvPr/>
        </p:nvPicPr>
        <p:blipFill>
          <a:blip r:embed="rId9" cstate="email">
            <a:lum contrast="20000"/>
          </a:blip>
          <a:srcRect/>
          <a:stretch>
            <a:fillRect/>
          </a:stretch>
        </p:blipFill>
        <p:spPr bwMode="auto">
          <a:xfrm>
            <a:off x="838200" y="2590800"/>
            <a:ext cx="160020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270" name="Rectangle 22"/>
          <p:cNvSpPr>
            <a:spLocks noChangeArrowheads="1"/>
          </p:cNvSpPr>
          <p:nvPr/>
        </p:nvSpPr>
        <p:spPr bwMode="auto">
          <a:xfrm>
            <a:off x="838200" y="0"/>
            <a:ext cx="8305800" cy="91440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400" b="1">
                <a:solidFill>
                  <a:srgbClr val="FFFF00"/>
                </a:solidFill>
                <a:latin typeface="Times New Roman" pitchFamily="18" charset="0"/>
              </a:rPr>
              <a:t>«МУЗЫКА  МОЕЙ  СТРАНЫ»</a:t>
            </a:r>
          </a:p>
        </p:txBody>
      </p:sp>
      <p:pic>
        <p:nvPicPr>
          <p:cNvPr id="53272" name="Picture 4"/>
          <p:cNvPicPr>
            <a:picLocks noChangeAspect="1" noChangeArrowheads="1"/>
          </p:cNvPicPr>
          <p:nvPr/>
        </p:nvPicPr>
        <p:blipFill>
          <a:blip r:embed="rId10" cstate="email">
            <a:lum contrast="40000"/>
          </a:blip>
          <a:srcRect b="3999"/>
          <a:stretch>
            <a:fillRect/>
          </a:stretch>
        </p:blipFill>
        <p:spPr bwMode="auto">
          <a:xfrm>
            <a:off x="4191000" y="2971800"/>
            <a:ext cx="32004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73" name="Picture 7"/>
          <p:cNvPicPr>
            <a:picLocks noChangeAspect="1" noChangeArrowheads="1"/>
          </p:cNvPicPr>
          <p:nvPr/>
        </p:nvPicPr>
        <p:blipFill>
          <a:blip r:embed="rId11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7415213" y="4876800"/>
            <a:ext cx="1728787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75" name="Picture 7"/>
          <p:cNvPicPr>
            <a:picLocks noChangeAspect="1" noChangeArrowheads="1"/>
          </p:cNvPicPr>
          <p:nvPr/>
        </p:nvPicPr>
        <p:blipFill>
          <a:blip r:embed="rId12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4191000" y="914400"/>
            <a:ext cx="1900238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76" name="Picture 2"/>
          <p:cNvPicPr>
            <a:picLocks noChangeAspect="1" noChangeArrowheads="1"/>
          </p:cNvPicPr>
          <p:nvPr/>
        </p:nvPicPr>
        <p:blipFill>
          <a:blip r:embed="rId13" cstate="email">
            <a:lum bright="-10000" contrast="30000"/>
          </a:blip>
          <a:srcRect/>
          <a:stretch>
            <a:fillRect/>
          </a:stretch>
        </p:blipFill>
        <p:spPr bwMode="auto">
          <a:xfrm>
            <a:off x="2590800" y="4953000"/>
            <a:ext cx="29718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4" cstate="email">
            <a:lum bright="-20000" contrast="30000"/>
          </a:blip>
          <a:srcRect/>
          <a:stretch>
            <a:fillRect/>
          </a:stretch>
        </p:blipFill>
        <p:spPr bwMode="auto">
          <a:xfrm>
            <a:off x="5566552" y="4880407"/>
            <a:ext cx="1819908" cy="1973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79" name="Picture 7"/>
          <p:cNvPicPr>
            <a:picLocks noChangeAspect="1" noChangeArrowheads="1"/>
          </p:cNvPicPr>
          <p:nvPr/>
        </p:nvPicPr>
        <p:blipFill>
          <a:blip r:embed="rId15" cstate="email">
            <a:lum bright="10000" contrast="20000"/>
          </a:blip>
          <a:srcRect/>
          <a:stretch>
            <a:fillRect/>
          </a:stretch>
        </p:blipFill>
        <p:spPr bwMode="auto">
          <a:xfrm>
            <a:off x="838200" y="4953000"/>
            <a:ext cx="17526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60" name="Kurmangazy_Sagyrbaev - orkestr - Alatau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838200" y="228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17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3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3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3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60"/>
                </p:tgtEl>
              </p:cMediaNode>
            </p:audio>
          </p:childTnLst>
        </p:cTn>
      </p:par>
    </p:tnLst>
    <p:bldLst>
      <p:bldP spid="5327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4" name="Rectangle 24"/>
          <p:cNvSpPr>
            <a:spLocks noChangeArrowheads="1"/>
          </p:cNvSpPr>
          <p:nvPr/>
        </p:nvSpPr>
        <p:spPr bwMode="auto">
          <a:xfrm>
            <a:off x="914400" y="990600"/>
            <a:ext cx="7239000" cy="685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Календарные  песни</a:t>
            </a:r>
          </a:p>
        </p:txBody>
      </p:sp>
      <p:sp>
        <p:nvSpPr>
          <p:cNvPr id="5146" name="Rectangle 26"/>
          <p:cNvSpPr>
            <a:spLocks noChangeArrowheads="1"/>
          </p:cNvSpPr>
          <p:nvPr/>
        </p:nvSpPr>
        <p:spPr bwMode="auto">
          <a:xfrm>
            <a:off x="990600" y="1752600"/>
            <a:ext cx="73914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Песни-заговоры</a:t>
            </a:r>
          </a:p>
        </p:txBody>
      </p:sp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990600" y="2362200"/>
            <a:ext cx="71628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Обрядовые  песни</a:t>
            </a:r>
          </a:p>
        </p:txBody>
      </p:sp>
      <p:sp>
        <p:nvSpPr>
          <p:cNvPr id="5149" name="Rectangle 29"/>
          <p:cNvSpPr>
            <a:spLocks noChangeArrowheads="1"/>
          </p:cNvSpPr>
          <p:nvPr/>
        </p:nvSpPr>
        <p:spPr bwMode="auto">
          <a:xfrm>
            <a:off x="990600" y="2971800"/>
            <a:ext cx="71628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Трудовые песни</a:t>
            </a:r>
          </a:p>
        </p:txBody>
      </p:sp>
      <p:sp>
        <p:nvSpPr>
          <p:cNvPr id="5150" name="Rectangle 30"/>
          <p:cNvSpPr>
            <a:spLocks noChangeArrowheads="1"/>
          </p:cNvSpPr>
          <p:nvPr/>
        </p:nvSpPr>
        <p:spPr bwMode="auto">
          <a:xfrm>
            <a:off x="990600" y="3581400"/>
            <a:ext cx="71628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Поучительные  песни</a:t>
            </a:r>
          </a:p>
        </p:txBody>
      </p:sp>
      <p:sp>
        <p:nvSpPr>
          <p:cNvPr id="5151" name="Rectangle 31"/>
          <p:cNvSpPr>
            <a:spLocks noChangeArrowheads="1"/>
          </p:cNvSpPr>
          <p:nvPr/>
        </p:nvSpPr>
        <p:spPr bwMode="auto">
          <a:xfrm>
            <a:off x="990600" y="4191000"/>
            <a:ext cx="71628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Лирические песни</a:t>
            </a:r>
          </a:p>
        </p:txBody>
      </p:sp>
      <p:sp>
        <p:nvSpPr>
          <p:cNvPr id="5152" name="Rectangle 32"/>
          <p:cNvSpPr>
            <a:spLocks noChangeArrowheads="1"/>
          </p:cNvSpPr>
          <p:nvPr/>
        </p:nvSpPr>
        <p:spPr bwMode="auto">
          <a:xfrm>
            <a:off x="914400" y="4800600"/>
            <a:ext cx="7239000" cy="5334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Исторические  песни</a:t>
            </a:r>
          </a:p>
        </p:txBody>
      </p:sp>
      <p:sp>
        <p:nvSpPr>
          <p:cNvPr id="5153" name="Rectangle 33"/>
          <p:cNvSpPr>
            <a:spLocks noChangeArrowheads="1"/>
          </p:cNvSpPr>
          <p:nvPr/>
        </p:nvSpPr>
        <p:spPr bwMode="auto">
          <a:xfrm>
            <a:off x="990600" y="5410200"/>
            <a:ext cx="7162800" cy="6096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ru-RU" b="1"/>
          </a:p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Песни-завещания</a:t>
            </a:r>
          </a:p>
          <a:p>
            <a:pPr algn="ctr">
              <a:defRPr/>
            </a:pPr>
            <a:endParaRPr lang="ru-RU" sz="1400">
              <a:solidFill>
                <a:schemeClr val="bg2"/>
              </a:solidFill>
            </a:endParaRPr>
          </a:p>
        </p:txBody>
      </p:sp>
      <p:sp>
        <p:nvSpPr>
          <p:cNvPr id="5154" name="Rectangle 34"/>
          <p:cNvSpPr>
            <a:spLocks noChangeArrowheads="1"/>
          </p:cNvSpPr>
          <p:nvPr/>
        </p:nvSpPr>
        <p:spPr bwMode="auto">
          <a:xfrm>
            <a:off x="914400" y="6096000"/>
            <a:ext cx="7239000" cy="685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>
                <a:solidFill>
                  <a:schemeClr val="bg2"/>
                </a:solidFill>
                <a:latin typeface="Times New Roman" pitchFamily="18" charset="0"/>
              </a:rPr>
              <a:t>Песни социального протеста</a:t>
            </a:r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335280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15300" y="0"/>
            <a:ext cx="10287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15300" y="3429000"/>
            <a:ext cx="10287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62" name="Rectangle 42"/>
          <p:cNvSpPr>
            <a:spLocks noChangeArrowheads="1"/>
          </p:cNvSpPr>
          <p:nvPr/>
        </p:nvSpPr>
        <p:spPr bwMode="auto">
          <a:xfrm>
            <a:off x="990600" y="0"/>
            <a:ext cx="7162800" cy="914400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solidFill>
                  <a:schemeClr val="bg2"/>
                </a:solidFill>
                <a:latin typeface="Georgia" pitchFamily="18" charset="0"/>
              </a:rPr>
              <a:t>ЖАНРЫ      ПЕСЕН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5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267200" y="914400"/>
            <a:ext cx="4572000" cy="2209800"/>
          </a:xfrm>
          <a:prstGeom prst="rect">
            <a:avLst/>
          </a:prstGeom>
          <a:solidFill>
            <a:srgbClr val="FFFF99"/>
          </a:solidFill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kk-KZ" sz="2000" b="1" dirty="0">
                <a:solidFill>
                  <a:schemeClr val="bg2"/>
                </a:solidFill>
                <a:latin typeface="Times New Roman" pitchFamily="18" charset="0"/>
              </a:rPr>
              <a:t>ПО</a:t>
            </a:r>
            <a:r>
              <a:rPr lang="ru-RU" sz="2000" b="1" dirty="0">
                <a:solidFill>
                  <a:schemeClr val="bg2"/>
                </a:solidFill>
                <a:latin typeface="Times New Roman" pitchFamily="18" charset="0"/>
              </a:rPr>
              <a:t>-КАЗАХСКИ</a:t>
            </a: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: «</a:t>
            </a:r>
            <a:r>
              <a:rPr lang="kk-KZ" sz="2800" b="1" dirty="0">
                <a:solidFill>
                  <a:schemeClr val="bg2"/>
                </a:solidFill>
                <a:latin typeface="Times New Roman" pitchFamily="18" charset="0"/>
              </a:rPr>
              <a:t>әлди</a:t>
            </a: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-</a:t>
            </a:r>
            <a:r>
              <a:rPr lang="kk-KZ" sz="2800" b="1" dirty="0">
                <a:solidFill>
                  <a:schemeClr val="bg2"/>
                </a:solidFill>
                <a:latin typeface="Times New Roman" pitchFamily="18" charset="0"/>
              </a:rPr>
              <a:t>әлди</a:t>
            </a: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»,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   «</a:t>
            </a:r>
            <a:r>
              <a:rPr lang="ru-RU" sz="2800" b="1" dirty="0" err="1">
                <a:solidFill>
                  <a:schemeClr val="bg2"/>
                </a:solidFill>
                <a:latin typeface="Times New Roman" pitchFamily="18" charset="0"/>
              </a:rPr>
              <a:t>бесік</a:t>
            </a: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2"/>
                </a:solidFill>
                <a:latin typeface="Times New Roman" pitchFamily="18" charset="0"/>
              </a:rPr>
              <a:t>жыры</a:t>
            </a: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»,</a:t>
            </a:r>
            <a:r>
              <a:rPr lang="ru-RU" sz="3600" b="1" dirty="0">
                <a:solidFill>
                  <a:schemeClr val="bg2"/>
                </a:solidFill>
                <a:latin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 «бала </a:t>
            </a:r>
            <a:r>
              <a:rPr lang="ru-RU" sz="2800" b="1" dirty="0" err="1">
                <a:solidFill>
                  <a:schemeClr val="bg2"/>
                </a:solidFill>
                <a:latin typeface="Times New Roman" pitchFamily="18" charset="0"/>
              </a:rPr>
              <a:t>уату</a:t>
            </a: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»,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«бала </a:t>
            </a:r>
            <a:r>
              <a:rPr lang="ru-RU" sz="2800" b="1" dirty="0" err="1">
                <a:solidFill>
                  <a:schemeClr val="bg2"/>
                </a:solidFill>
                <a:latin typeface="Times New Roman" pitchFamily="18" charset="0"/>
              </a:rPr>
              <a:t>жубату</a:t>
            </a:r>
            <a:r>
              <a:rPr lang="ru-RU" sz="2800" b="1" dirty="0">
                <a:solidFill>
                  <a:schemeClr val="bg2"/>
                </a:solidFill>
                <a:latin typeface="Times New Roman" pitchFamily="18" charset="0"/>
              </a:rPr>
              <a:t>»</a:t>
            </a: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2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990600" y="914400"/>
            <a:ext cx="3048000" cy="5715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8" name="Picture 3"/>
          <p:cNvPicPr>
            <a:picLocks noChangeAspect="1" noChangeArrowheads="1"/>
          </p:cNvPicPr>
          <p:nvPr/>
        </p:nvPicPr>
        <p:blipFill>
          <a:blip r:embed="rId3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4267200" y="3352800"/>
            <a:ext cx="4529138" cy="32861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149" name="Rectangle 9"/>
          <p:cNvSpPr>
            <a:spLocks noChangeArrowheads="1"/>
          </p:cNvSpPr>
          <p:nvPr/>
        </p:nvSpPr>
        <p:spPr bwMode="auto">
          <a:xfrm>
            <a:off x="0" y="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kk-KZ" sz="4800" b="1">
                <a:solidFill>
                  <a:schemeClr val="hlink"/>
                </a:solidFill>
                <a:latin typeface="Georgia" pitchFamily="18" charset="0"/>
              </a:rPr>
              <a:t>КОЛЫБЕЛЬНЫЕ</a:t>
            </a:r>
            <a:endParaRPr lang="ru-RU" sz="4800" b="1">
              <a:solidFill>
                <a:schemeClr val="hlink"/>
              </a:solidFill>
              <a:latin typeface="Georgia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10287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505200"/>
            <a:ext cx="10287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0" y="0"/>
            <a:ext cx="45720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22" name="Picture 3"/>
          <p:cNvPicPr>
            <a:picLocks noChangeAspect="1" noChangeArrowheads="1"/>
          </p:cNvPicPr>
          <p:nvPr/>
        </p:nvPicPr>
        <p:blipFill>
          <a:blip r:embed="rId4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4648200" y="0"/>
            <a:ext cx="4495800" cy="3352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23" name="Picture 2"/>
          <p:cNvPicPr>
            <a:picLocks noChangeAspect="1" noChangeArrowheads="1"/>
          </p:cNvPicPr>
          <p:nvPr/>
        </p:nvPicPr>
        <p:blipFill>
          <a:blip r:embed="rId5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0" y="3352800"/>
            <a:ext cx="4572000" cy="3505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24" name="Picture 3"/>
          <p:cNvPicPr>
            <a:picLocks noChangeAspect="1" noChangeArrowheads="1"/>
          </p:cNvPicPr>
          <p:nvPr/>
        </p:nvPicPr>
        <p:blipFill>
          <a:blip r:embed="rId6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4648200" y="3355975"/>
            <a:ext cx="4495800" cy="35020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174" name="Sugir_Aliev - orkestr_Karatau_kuii - Akku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686800" y="1524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355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355"/>
                            </p:stCondLst>
                            <p:childTnLst>
                              <p:par>
                                <p:cTn id="1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355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email">
            <a:lum bright="-20000" contrast="20000"/>
          </a:blip>
          <a:srcRect/>
          <a:stretch>
            <a:fillRect/>
          </a:stretch>
        </p:blipFill>
        <p:spPr>
          <a:xfrm>
            <a:off x="2590800" y="0"/>
            <a:ext cx="3962400" cy="6858000"/>
          </a:xfrm>
          <a:effectLst>
            <a:softEdge rad="112500"/>
          </a:effectLst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3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0" y="3352800"/>
            <a:ext cx="25908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4" cstate="email">
            <a:lum bright="-20000" contrast="20000"/>
          </a:blip>
          <a:srcRect/>
          <a:stretch>
            <a:fillRect/>
          </a:stretch>
        </p:blipFill>
        <p:spPr bwMode="auto">
          <a:xfrm>
            <a:off x="6553200" y="0"/>
            <a:ext cx="25908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3" cstate="email">
            <a:lum bright="-20000"/>
          </a:blip>
          <a:srcRect l="3333" t="4444" r="2500" b="4444"/>
          <a:stretch>
            <a:fillRect/>
          </a:stretch>
        </p:blipFill>
        <p:spPr bwMode="auto">
          <a:xfrm>
            <a:off x="0" y="0"/>
            <a:ext cx="9144000" cy="685799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219" name="Abai_Kunanbaev - Kairat_Baibosynov_an-salu_dombra - Karang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610600" y="2286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1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685800"/>
            <a:ext cx="8229600" cy="54864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  <a:effectLst/>
                <a:latin typeface="Georgia" pitchFamily="18" charset="0"/>
              </a:rPr>
              <a:t>НАРОДНО-ПРОФЕССИОНАЛЬНЫЕ  ПЕВЦЫ</a:t>
            </a:r>
          </a:p>
        </p:txBody>
      </p:sp>
      <p:pic>
        <p:nvPicPr>
          <p:cNvPr id="171013" name="Picture 9"/>
          <p:cNvPicPr>
            <a:picLocks noChangeAspect="1" noChangeArrowheads="1"/>
          </p:cNvPicPr>
          <p:nvPr/>
        </p:nvPicPr>
        <p:blipFill>
          <a:blip r:embed="rId2" cstate="email">
            <a:lum bright="-20000"/>
          </a:blip>
          <a:srcRect/>
          <a:stretch>
            <a:fillRect/>
          </a:stretch>
        </p:blipFill>
        <p:spPr bwMode="auto">
          <a:xfrm>
            <a:off x="6248400" y="0"/>
            <a:ext cx="2895600" cy="3200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1014" name="Picture 10"/>
          <p:cNvPicPr>
            <a:picLocks noChangeAspect="1" noChangeArrowheads="1"/>
          </p:cNvPicPr>
          <p:nvPr/>
        </p:nvPicPr>
        <p:blipFill>
          <a:blip r:embed="rId3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0" y="0"/>
            <a:ext cx="2971800" cy="32004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1015" name="Picture 3"/>
          <p:cNvPicPr>
            <a:picLocks noChangeAspect="1" noChangeArrowheads="1"/>
          </p:cNvPicPr>
          <p:nvPr/>
        </p:nvPicPr>
        <p:blipFill>
          <a:blip r:embed="rId4" cstate="email">
            <a:lum bright="-10000" contrast="20000"/>
          </a:blip>
          <a:srcRect t="1030"/>
          <a:stretch>
            <a:fillRect/>
          </a:stretch>
        </p:blipFill>
        <p:spPr bwMode="auto">
          <a:xfrm>
            <a:off x="3124200" y="0"/>
            <a:ext cx="2971800" cy="3429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1016" name="Picture 3"/>
          <p:cNvPicPr>
            <a:picLocks noChangeAspect="1" noChangeArrowheads="1"/>
          </p:cNvPicPr>
          <p:nvPr/>
        </p:nvPicPr>
        <p:blipFill>
          <a:blip r:embed="rId5" cstate="email">
            <a:lum bright="-20000" contrast="-10000"/>
          </a:blip>
          <a:srcRect l="12752" t="-348" r="13284"/>
          <a:stretch>
            <a:fillRect/>
          </a:stretch>
        </p:blipFill>
        <p:spPr bwMode="auto">
          <a:xfrm>
            <a:off x="6248400" y="3429000"/>
            <a:ext cx="2895600" cy="3429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1017" name="Picture 4"/>
          <p:cNvPicPr>
            <a:picLocks noChangeAspect="1" noChangeArrowheads="1"/>
          </p:cNvPicPr>
          <p:nvPr/>
        </p:nvPicPr>
        <p:blipFill>
          <a:blip r:embed="rId6" cstate="email">
            <a:lum bright="-30000" contrast="20000"/>
          </a:blip>
          <a:srcRect/>
          <a:stretch>
            <a:fillRect/>
          </a:stretch>
        </p:blipFill>
        <p:spPr bwMode="auto">
          <a:xfrm>
            <a:off x="3048000" y="3505200"/>
            <a:ext cx="3048000" cy="3352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71018" name="Picture 5"/>
          <p:cNvPicPr>
            <a:picLocks noChangeAspect="1" noChangeArrowheads="1"/>
          </p:cNvPicPr>
          <p:nvPr/>
        </p:nvPicPr>
        <p:blipFill>
          <a:blip r:embed="rId7" cstate="email">
            <a:lum bright="-20000" contrast="20000"/>
          </a:blip>
          <a:srcRect l="7939" t="1743" r="10033"/>
          <a:stretch>
            <a:fillRect/>
          </a:stretch>
        </p:blipFill>
        <p:spPr bwMode="auto">
          <a:xfrm>
            <a:off x="0" y="3505200"/>
            <a:ext cx="2895600" cy="2971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71019" name="Rectangle 11"/>
          <p:cNvSpPr>
            <a:spLocks noChangeArrowheads="1"/>
          </p:cNvSpPr>
          <p:nvPr/>
        </p:nvSpPr>
        <p:spPr bwMode="auto">
          <a:xfrm>
            <a:off x="0" y="2895600"/>
            <a:ext cx="29718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 err="1">
                <a:solidFill>
                  <a:schemeClr val="bg2"/>
                </a:solidFill>
                <a:latin typeface="Times New Roman" pitchFamily="18" charset="0"/>
              </a:rPr>
              <a:t>Биржан</a:t>
            </a:r>
            <a:r>
              <a:rPr lang="ru-RU" sz="2000" b="1" dirty="0">
                <a:solidFill>
                  <a:schemeClr val="bg2"/>
                </a:solidFill>
                <a:latin typeface="Times New Roman" pitchFamily="18" charset="0"/>
              </a:rPr>
              <a:t>  </a:t>
            </a:r>
            <a:r>
              <a:rPr lang="ru-RU" sz="2000" b="1" dirty="0" err="1">
                <a:solidFill>
                  <a:schemeClr val="bg2"/>
                </a:solidFill>
                <a:latin typeface="Times New Roman" pitchFamily="18" charset="0"/>
              </a:rPr>
              <a:t>Кожагулов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71020" name="Rectangle 12"/>
          <p:cNvSpPr>
            <a:spLocks noChangeArrowheads="1"/>
          </p:cNvSpPr>
          <p:nvPr/>
        </p:nvSpPr>
        <p:spPr bwMode="auto">
          <a:xfrm>
            <a:off x="3048000" y="2895600"/>
            <a:ext cx="30480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2"/>
                </a:solidFill>
                <a:latin typeface="Times New Roman" pitchFamily="18" charset="0"/>
              </a:rPr>
              <a:t>Абай   </a:t>
            </a:r>
            <a:r>
              <a:rPr lang="ru-RU" sz="2000" b="1" dirty="0" err="1">
                <a:solidFill>
                  <a:schemeClr val="bg2"/>
                </a:solidFill>
                <a:latin typeface="Times New Roman" pitchFamily="18" charset="0"/>
              </a:rPr>
              <a:t>Кунанбаев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71021" name="Rectangle 13"/>
          <p:cNvSpPr>
            <a:spLocks noChangeArrowheads="1"/>
          </p:cNvSpPr>
          <p:nvPr/>
        </p:nvSpPr>
        <p:spPr bwMode="auto">
          <a:xfrm>
            <a:off x="6172200" y="2895600"/>
            <a:ext cx="2971800" cy="5334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 err="1">
                <a:solidFill>
                  <a:schemeClr val="bg2"/>
                </a:solidFill>
                <a:latin typeface="Times New Roman" pitchFamily="18" charset="0"/>
              </a:rPr>
              <a:t>Кенен</a:t>
            </a:r>
            <a:r>
              <a:rPr lang="ru-RU" sz="2000" b="1" dirty="0">
                <a:solidFill>
                  <a:schemeClr val="bg2"/>
                </a:solidFill>
                <a:latin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</a:rPr>
              <a:t>  </a:t>
            </a:r>
            <a:r>
              <a:rPr lang="ru-RU" sz="2000" b="1" dirty="0" err="1">
                <a:solidFill>
                  <a:schemeClr val="bg2"/>
                </a:solidFill>
                <a:latin typeface="Times New Roman" pitchFamily="18" charset="0"/>
              </a:rPr>
              <a:t>Азербаев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71022" name="Rectangle 14"/>
          <p:cNvSpPr>
            <a:spLocks noChangeArrowheads="1"/>
          </p:cNvSpPr>
          <p:nvPr/>
        </p:nvSpPr>
        <p:spPr bwMode="auto">
          <a:xfrm>
            <a:off x="0" y="6400800"/>
            <a:ext cx="28956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2"/>
                </a:solidFill>
                <a:latin typeface="Times New Roman" pitchFamily="18" charset="0"/>
              </a:rPr>
              <a:t>Балуан   </a:t>
            </a:r>
            <a:r>
              <a:rPr lang="ru-RU" sz="2000" b="1" dirty="0" err="1">
                <a:solidFill>
                  <a:schemeClr val="bg2"/>
                </a:solidFill>
                <a:latin typeface="Times New Roman" pitchFamily="18" charset="0"/>
              </a:rPr>
              <a:t>Шолак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171023" name="Rectangle 15"/>
          <p:cNvSpPr>
            <a:spLocks noChangeArrowheads="1"/>
          </p:cNvSpPr>
          <p:nvPr/>
        </p:nvSpPr>
        <p:spPr bwMode="auto">
          <a:xfrm>
            <a:off x="2971800" y="6400800"/>
            <a:ext cx="31242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 err="1">
                <a:solidFill>
                  <a:schemeClr val="bg2"/>
                </a:solidFill>
                <a:latin typeface="Times New Roman" pitchFamily="18" charset="0"/>
              </a:rPr>
              <a:t>Майра</a:t>
            </a:r>
            <a:r>
              <a:rPr lang="ru-RU" sz="2000" b="1" dirty="0">
                <a:solidFill>
                  <a:schemeClr val="bg2"/>
                </a:solidFill>
                <a:latin typeface="Times New Roman" pitchFamily="18" charset="0"/>
              </a:rPr>
              <a:t>   Шамсутдинова</a:t>
            </a:r>
          </a:p>
        </p:txBody>
      </p:sp>
      <p:sp>
        <p:nvSpPr>
          <p:cNvPr id="171024" name="Rectangle 16"/>
          <p:cNvSpPr>
            <a:spLocks noChangeArrowheads="1"/>
          </p:cNvSpPr>
          <p:nvPr/>
        </p:nvSpPr>
        <p:spPr bwMode="auto">
          <a:xfrm>
            <a:off x="6172200" y="6400800"/>
            <a:ext cx="2971800" cy="457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 err="1">
                <a:solidFill>
                  <a:schemeClr val="bg2"/>
                </a:solidFill>
                <a:latin typeface="Times New Roman" pitchFamily="18" charset="0"/>
              </a:rPr>
              <a:t>Амре</a:t>
            </a:r>
            <a:r>
              <a:rPr lang="ru-RU" sz="2000" b="1" dirty="0">
                <a:solidFill>
                  <a:schemeClr val="bg2"/>
                </a:solidFill>
                <a:latin typeface="Times New Roman" pitchFamily="18" charset="0"/>
              </a:rPr>
              <a:t>   </a:t>
            </a:r>
            <a:r>
              <a:rPr lang="ru-RU" sz="2000" b="1" dirty="0" err="1">
                <a:solidFill>
                  <a:schemeClr val="bg2"/>
                </a:solidFill>
                <a:latin typeface="Times New Roman" pitchFamily="18" charset="0"/>
              </a:rPr>
              <a:t>Кашаубаев</a:t>
            </a:r>
            <a:endParaRPr lang="ru-RU" sz="2000" b="1" dirty="0">
              <a:solidFill>
                <a:schemeClr val="bg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7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1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71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1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1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7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1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1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71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1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1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71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1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1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1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71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1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1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2" grpId="0"/>
      <p:bldP spid="171012" grpId="1"/>
      <p:bldP spid="171019" grpId="0" animBg="1"/>
      <p:bldP spid="171020" grpId="0" animBg="1"/>
      <p:bldP spid="171021" grpId="0" animBg="1"/>
      <p:bldP spid="171022" grpId="0" animBg="1"/>
      <p:bldP spid="171023" grpId="0" animBg="1"/>
      <p:bldP spid="1710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1066800"/>
          </a:xfrm>
          <a:prstGeom prst="rect">
            <a:avLst/>
          </a:prstGeom>
          <a:solidFill>
            <a:srgbClr val="FFCC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800" b="1">
                <a:solidFill>
                  <a:schemeClr val="bg2"/>
                </a:solidFill>
                <a:latin typeface="Georgia" pitchFamily="18" charset="0"/>
              </a:rPr>
              <a:t>Ахан – серэ   Корамсин</a:t>
            </a: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2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152400" y="1143000"/>
            <a:ext cx="373380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C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4114800" y="1219200"/>
            <a:ext cx="4876800" cy="5410200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000" b="1">
                <a:solidFill>
                  <a:schemeClr val="bg2"/>
                </a:solidFill>
                <a:latin typeface="Times New Roman" pitchFamily="18" charset="0"/>
              </a:rPr>
              <a:t>Немало ударов мне жизнь принесла,</a:t>
            </a:r>
          </a:p>
          <a:p>
            <a:r>
              <a:rPr lang="ru-RU" sz="2000" b="1">
                <a:solidFill>
                  <a:schemeClr val="bg2"/>
                </a:solidFill>
                <a:latin typeface="Times New Roman" pitchFamily="18" charset="0"/>
              </a:rPr>
              <a:t>Поймет лишь ученый за то, что она зла.</a:t>
            </a:r>
          </a:p>
          <a:p>
            <a:r>
              <a:rPr lang="ru-RU" sz="2000" b="1">
                <a:solidFill>
                  <a:schemeClr val="bg2"/>
                </a:solidFill>
                <a:latin typeface="Times New Roman" pitchFamily="18" charset="0"/>
              </a:rPr>
              <a:t>Пусть мне попадется досужий мудрец, -</a:t>
            </a:r>
          </a:p>
          <a:p>
            <a:r>
              <a:rPr lang="ru-RU" sz="2000" b="1">
                <a:solidFill>
                  <a:schemeClr val="bg2"/>
                </a:solidFill>
                <a:latin typeface="Times New Roman" pitchFamily="18" charset="0"/>
              </a:rPr>
              <a:t>Он имя мое сохранит и дела</a:t>
            </a:r>
            <a:r>
              <a:rPr lang="ru-RU" sz="2400">
                <a:solidFill>
                  <a:schemeClr val="bg2"/>
                </a:solidFill>
                <a:latin typeface="Times New Roman" pitchFamily="18" charset="0"/>
              </a:rPr>
              <a:t>.</a:t>
            </a:r>
          </a:p>
          <a:p>
            <a:endParaRPr lang="ru-RU" sz="24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4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4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4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0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0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0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0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0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0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000">
              <a:solidFill>
                <a:schemeClr val="bg2"/>
              </a:solidFill>
              <a:latin typeface="Times New Roman" pitchFamily="18" charset="0"/>
            </a:endParaRPr>
          </a:p>
          <a:p>
            <a:endParaRPr lang="ru-RU" sz="2000">
              <a:solidFill>
                <a:schemeClr val="bg2"/>
              </a:solidFill>
              <a:latin typeface="Times New Roman" pitchFamily="18" charset="0"/>
            </a:endParaRPr>
          </a:p>
        </p:txBody>
      </p:sp>
      <p:pic>
        <p:nvPicPr>
          <p:cNvPr id="11273" name="Picture 5"/>
          <p:cNvPicPr>
            <a:picLocks noChangeAspect="1" noChangeArrowheads="1"/>
          </p:cNvPicPr>
          <p:nvPr/>
        </p:nvPicPr>
        <p:blipFill>
          <a:blip r:embed="rId3" cstate="email">
            <a:lum bright="-20000" contrast="10000"/>
          </a:blip>
          <a:srcRect/>
          <a:stretch>
            <a:fillRect/>
          </a:stretch>
        </p:blipFill>
        <p:spPr bwMode="auto">
          <a:xfrm>
            <a:off x="6477000" y="3124200"/>
            <a:ext cx="2514600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74" name="Picture 3"/>
          <p:cNvPicPr>
            <a:picLocks noChangeAspect="1" noChangeArrowheads="1"/>
          </p:cNvPicPr>
          <p:nvPr/>
        </p:nvPicPr>
        <p:blipFill>
          <a:blip r:embed="rId4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4114800" y="2743200"/>
            <a:ext cx="2514600" cy="3581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71" grpId="0" animBg="1"/>
    </p:bld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2</TotalTime>
  <Words>711</Words>
  <Application>Microsoft Office PowerPoint</Application>
  <PresentationFormat>Экран (4:3)</PresentationFormat>
  <Paragraphs>182</Paragraphs>
  <Slides>29</Slides>
  <Notes>0</Notes>
  <HiddenSlides>0</HiddenSlides>
  <MMClips>10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Garamond</vt:lpstr>
      <vt:lpstr>Wingdings</vt:lpstr>
      <vt:lpstr>Calibri</vt:lpstr>
      <vt:lpstr>Times New Roman</vt:lpstr>
      <vt:lpstr>Georgia</vt:lpstr>
      <vt:lpstr>Течение</vt:lpstr>
      <vt:lpstr>      «МУЗЫКА        МОЕЙ  СТРАНЫ»</vt:lpstr>
      <vt:lpstr>Слайд 2</vt:lpstr>
      <vt:lpstr>Слайд 3</vt:lpstr>
      <vt:lpstr>Слайд 4</vt:lpstr>
      <vt:lpstr>Слайд 5</vt:lpstr>
      <vt:lpstr>Слайд 6</vt:lpstr>
      <vt:lpstr>Слайд 7</vt:lpstr>
      <vt:lpstr>НАРОДНО-ПРОФЕССИОНАЛЬНЫЕ  ПЕВЦЫ</vt:lpstr>
      <vt:lpstr>Слайд 9</vt:lpstr>
      <vt:lpstr>«ҚАРАТОРҒАЙ»</vt:lpstr>
      <vt:lpstr>Слайд 11</vt:lpstr>
      <vt:lpstr> «Желсіз   түнде  жарық   ай»</vt:lpstr>
      <vt:lpstr>«Көзімнің    қарасы» </vt:lpstr>
      <vt:lpstr>Слайд 14</vt:lpstr>
      <vt:lpstr>КАЗАХСКИЕ   НАРОДНЫЕ      МУЗЫКАЛЬНЫЕ    ИНСТРУМЕНТЫ</vt:lpstr>
      <vt:lpstr>ДУХОВЫЕ    КАЗАХСКИЕ   НАРОДНЫЕ    ИНСТРУМЕНТЫ</vt:lpstr>
      <vt:lpstr>УДАРНЫЕ   КАЗАХСКИЕ   НАРОДНЫЕ    ИНСТРУМЕНТЫ</vt:lpstr>
      <vt:lpstr>                     СТРУННЫЕ    КАЗАХСКИЕ                         НАРОДНЫЕ                                                           ИНСТРУМЕНТЫ</vt:lpstr>
      <vt:lpstr>Слайд 19</vt:lpstr>
      <vt:lpstr>Слайд 20</vt:lpstr>
      <vt:lpstr>Слайд 21</vt:lpstr>
      <vt:lpstr>КУРМАНГАЗЫ</vt:lpstr>
      <vt:lpstr>ДАУЛЕТКЕРЕЙ</vt:lpstr>
      <vt:lpstr>Слайд 24</vt:lpstr>
      <vt:lpstr>     Е. Г. БРУСИЛОВСКИЙ</vt:lpstr>
      <vt:lpstr>«ШОЛПАН»</vt:lpstr>
      <vt:lpstr>            А. К. ЖУБАНОВ</vt:lpstr>
      <vt:lpstr> А. ЖУБАНОВ    «РОМАНС» </vt:lpstr>
      <vt:lpstr>Слайд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Пользователь</dc:creator>
  <cp:lastModifiedBy>revaz</cp:lastModifiedBy>
  <cp:revision>95</cp:revision>
  <dcterms:created xsi:type="dcterms:W3CDTF">2012-11-25T13:41:48Z</dcterms:created>
  <dcterms:modified xsi:type="dcterms:W3CDTF">2013-02-03T13:08:18Z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