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0" r:id="rId6"/>
    <p:sldId id="261" r:id="rId7"/>
    <p:sldId id="277" r:id="rId8"/>
    <p:sldId id="274" r:id="rId9"/>
    <p:sldId id="263" r:id="rId10"/>
    <p:sldId id="278" r:id="rId11"/>
    <p:sldId id="262" r:id="rId12"/>
    <p:sldId id="267" r:id="rId13"/>
    <p:sldId id="264" r:id="rId14"/>
    <p:sldId id="279" r:id="rId15"/>
    <p:sldId id="265" r:id="rId16"/>
    <p:sldId id="272" r:id="rId17"/>
    <p:sldId id="266" r:id="rId18"/>
    <p:sldId id="268" r:id="rId19"/>
    <p:sldId id="273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6600"/>
    <a:srgbClr val="996633"/>
    <a:srgbClr val="663300"/>
    <a:srgbClr val="0000CC"/>
    <a:srgbClr val="996600"/>
    <a:srgbClr val="FFCC00"/>
    <a:srgbClr val="FF99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28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5DDA8A47-8C92-4979-99E0-D896D1DBED28}" type="datetimeFigureOut">
              <a:rPr lang="ru-RU"/>
              <a:pPr>
                <a:defRPr/>
              </a:pPr>
              <a:t>04.01.2013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309433C8-14CA-43DB-A2D7-6D4D02316D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18A4BA-A024-404C-9EBA-0D1CE0831398}" type="datetimeFigureOut">
              <a:rPr lang="ru-RU"/>
              <a:pPr>
                <a:defRPr/>
              </a:pPr>
              <a:t>04.01.2013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7E0FC6-0150-4F1B-B68E-9E0CBD9256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6A991F-0F63-4E48-9EA4-805D3B6AD4A1}" type="datetimeFigureOut">
              <a:rPr lang="ru-RU"/>
              <a:pPr>
                <a:defRPr/>
              </a:pPr>
              <a:t>04.01.2013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C8E4A3-C3F3-4608-91A3-2FE098D8EB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357497-3F24-4A20-9BB5-70D4D56B0C4D}" type="datetimeFigureOut">
              <a:rPr lang="ru-RU"/>
              <a:pPr>
                <a:defRPr/>
              </a:pPr>
              <a:t>04.01.2013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377327-8C41-4684-A658-F42374575F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055BE9-04C4-4C45-9343-D484083544F6}" type="datetimeFigureOut">
              <a:rPr lang="ru-RU"/>
              <a:pPr>
                <a:defRPr/>
              </a:pPr>
              <a:t>04.01.2013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DF8B80-7EB3-486C-8893-0AD379B30A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00B4C4-7FBE-4FB2-B326-48201AB1471F}" type="datetimeFigureOut">
              <a:rPr lang="ru-RU"/>
              <a:pPr>
                <a:defRPr/>
              </a:pPr>
              <a:t>04.01.2013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8F4CD-CF65-4DC2-971B-42CB8F0B1C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CA544C-CF96-414A-9564-8159DF9C7067}" type="datetimeFigureOut">
              <a:rPr lang="ru-RU"/>
              <a:pPr>
                <a:defRPr/>
              </a:pPr>
              <a:t>04.01.2013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05762C-96C2-4725-B6D3-AAB725952F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351426-F1E3-4ED3-B43F-02B2E4637BA6}" type="datetimeFigureOut">
              <a:rPr lang="ru-RU"/>
              <a:pPr>
                <a:defRPr/>
              </a:pPr>
              <a:t>04.01.2013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DCB59E-E8C8-4DD9-B8D5-623B349009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6DE40B-3DCE-429D-9F1E-D45FEEE7B352}" type="datetimeFigureOut">
              <a:rPr lang="ru-RU"/>
              <a:pPr>
                <a:defRPr/>
              </a:pPr>
              <a:t>04.01.2013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E2BFA2-C93C-4C05-8225-130FD1CE83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8B0173-DC06-4F0E-A4E9-22BCCACEBEF8}" type="datetimeFigureOut">
              <a:rPr lang="ru-RU"/>
              <a:pPr>
                <a:defRPr/>
              </a:pPr>
              <a:t>04.01.2013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ABAE24-5065-4DB8-A263-0B8C4E0258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B2ED08-1D67-493A-A95A-CDFA6422A0C9}" type="datetimeFigureOut">
              <a:rPr lang="ru-RU"/>
              <a:pPr>
                <a:defRPr/>
              </a:pPr>
              <a:t>04.01.2013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B0AE29-66AB-47BA-97E2-38DD92D9E2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A8236D-7403-4193-8C4A-2C5310499CCD}" type="datetimeFigureOut">
              <a:rPr lang="ru-RU"/>
              <a:pPr>
                <a:defRPr/>
              </a:pPr>
              <a:t>04.01.2013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3BEEA8-7AF6-4D57-93F6-F8B82B4CE2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4C13F03-A057-4F4E-B751-C55E6E52BC63}" type="datetimeFigureOut">
              <a:rPr lang="ru-RU"/>
              <a:pPr>
                <a:defRPr/>
              </a:pPr>
              <a:t>04.01.2013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1D1FCD1-8503-4C59-8E81-017CC53F92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gif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p=1&amp;text=%D0%BA%D0%B0%D1%80%D1%82%D0%B8%D0%BD%D0%BA%D0%B0%20%D1%81%D0%BB%D0%BE%D0%B2%D0%B0%D1%80%D1%8C%20%D0%B4%D0%B0%D0%BB%D1%8F&amp;noreask=1&amp;img_url=img-fotki.yandex.ru/get/4420/99579197.1b/0_71d4d_9a809021_L&amp;pos=48&amp;rpt=simage&amp;lr=213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36.gif"/><Relationship Id="rId4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gif"/><Relationship Id="rId13" Type="http://schemas.openxmlformats.org/officeDocument/2006/relationships/image" Target="../media/image47.gif"/><Relationship Id="rId3" Type="http://schemas.openxmlformats.org/officeDocument/2006/relationships/image" Target="../media/image1.jpeg"/><Relationship Id="rId7" Type="http://schemas.openxmlformats.org/officeDocument/2006/relationships/image" Target="../media/image42.gif"/><Relationship Id="rId12" Type="http://schemas.openxmlformats.org/officeDocument/2006/relationships/hyperlink" Target="http://animo2.ucoz.ru/_ph/50/2/927234285.gif" TargetMode="External"/><Relationship Id="rId2" Type="http://schemas.openxmlformats.org/officeDocument/2006/relationships/slideLayout" Target="../slideLayouts/slideLayout7.xml"/><Relationship Id="rId1" Type="http://schemas.openxmlformats.org/officeDocument/2006/relationships/audio" Target="NULL" TargetMode="External"/><Relationship Id="rId6" Type="http://schemas.openxmlformats.org/officeDocument/2006/relationships/image" Target="../media/image41.gif"/><Relationship Id="rId11" Type="http://schemas.openxmlformats.org/officeDocument/2006/relationships/image" Target="../media/image46.gif"/><Relationship Id="rId5" Type="http://schemas.openxmlformats.org/officeDocument/2006/relationships/image" Target="../media/image40.png"/><Relationship Id="rId10" Type="http://schemas.openxmlformats.org/officeDocument/2006/relationships/image" Target="../media/image45.png"/><Relationship Id="rId4" Type="http://schemas.openxmlformats.org/officeDocument/2006/relationships/image" Target="../media/image39.png"/><Relationship Id="rId9" Type="http://schemas.openxmlformats.org/officeDocument/2006/relationships/image" Target="../media/image4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9.png"/><Relationship Id="rId7" Type="http://schemas.openxmlformats.org/officeDocument/2006/relationships/hyperlink" Target="http://images.yandex.ru/yandsearch?p=1&amp;text=%D0%BA%D0%B0%D1%80%D1%82%D0%B8%D0%BD%D0%BA%D0%B0%20%D0%B2%D0%BE%D0%BB%D1%88%D0%B5%D0%B1%D0%BD%D1%8B%D0%B5%20%D0%BF%D1%80%D0%B5%D0%B4%D0%BC%D0%B5%D1%82%D1%8B&amp;noreask=1&amp;img_url=www.kpoxa-shop.ru/products_pictures/0600151b.jpg&amp;pos=57&amp;rpt=simage&amp;lr=213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jpeg"/><Relationship Id="rId5" Type="http://schemas.openxmlformats.org/officeDocument/2006/relationships/image" Target="../media/image51.png"/><Relationship Id="rId10" Type="http://schemas.openxmlformats.org/officeDocument/2006/relationships/image" Target="../media/image55.png"/><Relationship Id="rId4" Type="http://schemas.openxmlformats.org/officeDocument/2006/relationships/image" Target="../media/image50.png"/><Relationship Id="rId9" Type="http://schemas.openxmlformats.org/officeDocument/2006/relationships/image" Target="../media/image5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png"/><Relationship Id="rId5" Type="http://schemas.openxmlformats.org/officeDocument/2006/relationships/image" Target="../media/image57.gif"/><Relationship Id="rId4" Type="http://schemas.openxmlformats.org/officeDocument/2006/relationships/hyperlink" Target="http://animashki.kak2z.org/oneimg.php?cat=41&amp;pn=1&amp;file=97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text=%D1%80%D0%B8%D1%81%D1%83%D0%BD%D0%BA%D0%B8%20%D0%B2%D0%BE%D0%BB%D1%88%D0%B5%D0%B1%D0%BD%D1%8B%D0%B5%20%D1%81%D0%BA%D0%B0%D0%B7%D0%BA%D0%B8&amp;noreask=1&amp;img_url=radikal.ua/data/upload/0fccf/4efc3/f0f3537c77.png&amp;pos=24&amp;rpt=simage&amp;lr=213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62.png"/><Relationship Id="rId7" Type="http://schemas.openxmlformats.org/officeDocument/2006/relationships/image" Target="../media/image6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images.yandex.ru/yandsearch?text=%D0%BA%D0%B0%D1%80%D1%82%D0%B8%D0%BD%D0%BA%D0%B8%20%D0%BF%D1%80%D0%BE%20%D1%88%D0%BA%D0%BE%D0%BB%D1%83%20%D0%B4%D0%B5%D1%82%D1%81%D0%BA%D0%B8%D0%B5&amp;noreask=1&amp;img_url=img-fotki.yandex.ru/get/5602/129367479.1f/0_5fa72_7da3db55_XL&amp;pos=14&amp;rpt=simage&amp;lr=213" TargetMode="External"/><Relationship Id="rId5" Type="http://schemas.openxmlformats.org/officeDocument/2006/relationships/image" Target="../media/image63.png"/><Relationship Id="rId4" Type="http://schemas.openxmlformats.org/officeDocument/2006/relationships/hyperlink" Target="http://images.yandex.ru/yandsearch?p=1&amp;text=%D0%BA%D0%B0%D1%80%D1%82%D0%B8%D0%BD%D0%BA%D0%B8%20%D0%BF%D1%80%D0%BE%20%D1%88%D0%BA%D0%BE%D0%BB%D1%83%20%D0%B4%D0%B5%D1%82%D1%81%D0%BA%D0%B8%D0%B5&amp;noreask=1&amp;img_url=www.playingiseducational.info/wp-content/uploads/2010/03/phonic.jpg&amp;pos=30&amp;rpt=simage&amp;lr=213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45.png"/><Relationship Id="rId2" Type="http://schemas.openxmlformats.org/officeDocument/2006/relationships/slideLayout" Target="../slideLayouts/slideLayout7.xml"/><Relationship Id="rId1" Type="http://schemas.openxmlformats.org/officeDocument/2006/relationships/audio" Target="NULL" TargetMode="Externa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gif"/><Relationship Id="rId4" Type="http://schemas.openxmlformats.org/officeDocument/2006/relationships/image" Target="../media/image7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gif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gif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30.png"/><Relationship Id="rId7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images.yandex.ru/yandsearch?p=1&amp;text=%D0%BA%D0%B0%D1%80%D1%82%D0%B8%D0%BD%D0%BA%D0%B8%20%D0%BA%20%D1%81%D0%BA%D0%B0%D0%B7%D0%BA%D0%B5%20%D0%B7%D0%B8%D0%BC%D0%BE%D0%B2%D1%8C%D0%B5%20%D0%B7%D0%B2%D0%B5%D1%80%D0%B5%D0%B9&amp;noreask=1&amp;img_url=audioskazki.net/wp-content/gallery/rus_skazki/drujba_zverei/p0004.jpg&amp;pos=38&amp;rpt=simage&amp;lr=213" TargetMode="External"/><Relationship Id="rId5" Type="http://schemas.openxmlformats.org/officeDocument/2006/relationships/image" Target="../media/image31.jpeg"/><Relationship Id="rId4" Type="http://schemas.openxmlformats.org/officeDocument/2006/relationships/hyperlink" Target="http://images.yandex.ru/yandsearch?p=1&amp;text=%D0%BA%D0%B0%D1%80%D1%82%D0%B8%D0%BD%D0%BA%D0%B8%20%D0%BA%20%D1%81%D0%BA%D0%B0%D0%B7%D0%BA%D0%B5%20%D0%B7%D0%B8%D0%BC%D0%BE%D0%B2%D1%8C%D0%B5%20%D0%B7%D0%B2%D0%B5%D1%80%D0%B5%D0%B9&amp;noreask=1&amp;img_url=audioskazki.net/wp-content/gallery/rus_skazki/drujba_zverei/p0002.jpg&amp;pos=37&amp;rpt=simage&amp;lr=213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14339" name="Picture 2" descr="C:\Users\Администратор\Pictures\фон для чтен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80975" y="0"/>
            <a:ext cx="9324975" cy="6858000"/>
          </a:xfrm>
          <a:prstGeom prst="rect">
            <a:avLst/>
          </a:prstGeom>
          <a:solidFill>
            <a:srgbClr val="FF0000"/>
          </a:solidFill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4" name="TextBox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8175" y="835025"/>
            <a:ext cx="6559550" cy="2236788"/>
          </a:xfrm>
          <a:prstGeom prst="rect">
            <a:avLst/>
          </a:prstGeom>
          <a:noFill/>
        </p:spPr>
      </p:pic>
      <p:pic>
        <p:nvPicPr>
          <p:cNvPr id="8" name="Прямоугольник 7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60450" y="2962275"/>
            <a:ext cx="7931150" cy="2841625"/>
          </a:xfrm>
          <a:prstGeom prst="rect">
            <a:avLst/>
          </a:prstGeom>
          <a:noFill/>
        </p:spPr>
      </p:pic>
      <p:pic>
        <p:nvPicPr>
          <p:cNvPr id="1029" name="Picture 5" descr="http://im5-tub-ru.yandex.net/i?id=17473027-54-72&amp;n=2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68875" y="1262063"/>
            <a:ext cx="3784600" cy="2986087"/>
          </a:xfrm>
          <a:prstGeom prst="rect">
            <a:avLst/>
          </a:prstGeom>
          <a:noFill/>
        </p:spPr>
      </p:pic>
      <p:pic>
        <p:nvPicPr>
          <p:cNvPr id="14343" name="Picture 18" descr="b699cfd5b71900647f3ef56417be1aa7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555875" y="2960688"/>
            <a:ext cx="1144588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Picture 18" descr="b699cfd5b71900647f3ef56417be1aa7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886700" y="0"/>
            <a:ext cx="1144588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5" name="Picture 18" descr="b699cfd5b71900647f3ef56417be1aa7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888288" y="5373688"/>
            <a:ext cx="1144587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6" name="Picture 18" descr="b699cfd5b71900647f3ef56417be1aa7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103313" y="450850"/>
            <a:ext cx="1144587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02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C:\Users\Администратор\Pictures\фон для чтен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36525" y="41275"/>
            <a:ext cx="9323388" cy="6858000"/>
          </a:xfrm>
          <a:prstGeom prst="rect">
            <a:avLst/>
          </a:prstGeom>
          <a:solidFill>
            <a:srgbClr val="FF0000"/>
          </a:solidFill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23554" name="Прямоугольник 2"/>
          <p:cNvSpPr>
            <a:spLocks noChangeArrowheads="1"/>
          </p:cNvSpPr>
          <p:nvPr/>
        </p:nvSpPr>
        <p:spPr bwMode="auto">
          <a:xfrm>
            <a:off x="1258888" y="404813"/>
            <a:ext cx="7777162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Calibri" pitchFamily="34" charset="0"/>
              </a:rPr>
              <a:t>Вот уж не думала, что из топора эдакую добрую кашу можно сварить, - дивится старуха. </a:t>
            </a:r>
          </a:p>
          <a:p>
            <a:r>
              <a:rPr lang="ru-RU" sz="2400" b="1">
                <a:latin typeface="Calibri" pitchFamily="34" charset="0"/>
              </a:rPr>
              <a:t>Поели вдвоем кашу. Старуха спрашивает:</a:t>
            </a:r>
          </a:p>
          <a:p>
            <a:r>
              <a:rPr lang="ru-RU" sz="2400" b="1">
                <a:latin typeface="Calibri" pitchFamily="34" charset="0"/>
              </a:rPr>
              <a:t>- Служивый! Когда ж топор будем есть?</a:t>
            </a:r>
          </a:p>
          <a:p>
            <a:r>
              <a:rPr lang="ru-RU" sz="2400" b="1">
                <a:latin typeface="Calibri" pitchFamily="34" charset="0"/>
              </a:rPr>
              <a:t>- Да, вишь, он не уварился,- отвечал солдат,- где-нибудь на дороге доварю да позавтракаю!</a:t>
            </a:r>
          </a:p>
        </p:txBody>
      </p:sp>
      <p:pic>
        <p:nvPicPr>
          <p:cNvPr id="2050" name="Picture 2" descr="http://i013.radikal.ru/0802/ee/3637bf0a93bf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7900" y="2625725"/>
            <a:ext cx="4043363" cy="404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 descr="C:\Users\Администратор\Pictures\фон для чтен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95250" y="0"/>
            <a:ext cx="9324975" cy="6858000"/>
          </a:xfrm>
          <a:prstGeom prst="rect">
            <a:avLst/>
          </a:prstGeom>
          <a:solidFill>
            <a:srgbClr val="FF0000"/>
          </a:solidFill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1026" name="Picture 2" descr="http://im7-tub-ru.yandex.net/i?id=26053586-23-72&amp;n=21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424738" y="4090988"/>
            <a:ext cx="1427162" cy="2498725"/>
          </a:xfrm>
          <a:prstGeom prst="rect">
            <a:avLst/>
          </a:prstGeom>
          <a:noFill/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1331913" y="2132013"/>
            <a:ext cx="7632700" cy="206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Calibri" pitchFamily="34" charset="0"/>
              </a:rPr>
              <a:t> Сказка – вымышленный рассказ, небывалая и даже необычайная повесть, сказание. Есть сказки богатырские, житейские балагурные и др.    </a:t>
            </a:r>
          </a:p>
        </p:txBody>
      </p:sp>
      <p:sp>
        <p:nvSpPr>
          <p:cNvPr id="24580" name="TextBox 4"/>
          <p:cNvSpPr txBox="1">
            <a:spLocks noChangeArrowheads="1"/>
          </p:cNvSpPr>
          <p:nvPr/>
        </p:nvSpPr>
        <p:spPr bwMode="auto">
          <a:xfrm>
            <a:off x="3924300" y="4868863"/>
            <a:ext cx="3843338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663300"/>
                </a:solidFill>
                <a:latin typeface="Calibri" pitchFamily="34" charset="0"/>
              </a:rPr>
              <a:t>В. И. Даль.</a:t>
            </a:r>
          </a:p>
          <a:p>
            <a:r>
              <a:rPr lang="ru-RU" b="1">
                <a:solidFill>
                  <a:srgbClr val="663300"/>
                </a:solidFill>
                <a:latin typeface="Calibri" pitchFamily="34" charset="0"/>
              </a:rPr>
              <a:t>Большой иллюстрированный </a:t>
            </a:r>
          </a:p>
          <a:p>
            <a:r>
              <a:rPr lang="ru-RU" b="1">
                <a:solidFill>
                  <a:srgbClr val="663300"/>
                </a:solidFill>
                <a:latin typeface="Calibri" pitchFamily="34" charset="0"/>
              </a:rPr>
              <a:t>толковый словарь русского языка</a:t>
            </a:r>
          </a:p>
        </p:txBody>
      </p:sp>
      <p:pic>
        <p:nvPicPr>
          <p:cNvPr id="24581" name="Picture 2" descr="http://dl2.glitter-graphics.net/pub/4/4691ilelletlga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92075" y="117475"/>
            <a:ext cx="3074988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203848" y="1412776"/>
            <a:ext cx="5184576" cy="719713"/>
          </a:xfrm>
          <a:prstGeom prst="rect">
            <a:avLst/>
          </a:prstGeom>
          <a:noFill/>
        </p:spPr>
        <p:txBody>
          <a:bodyPr wrap="none">
            <a:prstTxWarp prst="textChevron">
              <a:avLst/>
            </a:prstTxWarp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996633"/>
                </a:solidFill>
                <a:latin typeface="+mn-lt"/>
              </a:rPr>
              <a:t>Ключевые слова темы:</a:t>
            </a:r>
            <a:endParaRPr lang="ru-RU" sz="3200" b="1" dirty="0">
              <a:solidFill>
                <a:srgbClr val="996633"/>
              </a:solidFill>
              <a:latin typeface="+mn-lt"/>
            </a:endParaRPr>
          </a:p>
        </p:txBody>
      </p:sp>
      <p:pic>
        <p:nvPicPr>
          <p:cNvPr id="7" name="TextBox 6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468688" y="396875"/>
            <a:ext cx="6040437" cy="7667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 descr="C:\Users\Администратор\Pictures\фон для чтен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9050"/>
            <a:ext cx="9324975" cy="6858000"/>
          </a:xfrm>
          <a:prstGeom prst="rect">
            <a:avLst/>
          </a:prstGeom>
          <a:solidFill>
            <a:srgbClr val="FF0000"/>
          </a:solidFill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547813" y="765175"/>
            <a:ext cx="6069012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 </a:t>
            </a:r>
            <a:r>
              <a:rPr lang="ru-RU" sz="2800" b="1">
                <a:solidFill>
                  <a:srgbClr val="663300"/>
                </a:solidFill>
                <a:latin typeface="Calibri" pitchFamily="34" charset="0"/>
              </a:rPr>
              <a:t>Присказка(зачин) </a:t>
            </a:r>
            <a:r>
              <a:rPr lang="ru-RU" sz="2800">
                <a:latin typeface="Calibri" pitchFamily="34" charset="0"/>
              </a:rPr>
              <a:t>- короткий рассказ,</a:t>
            </a:r>
          </a:p>
          <a:p>
            <a:r>
              <a:rPr lang="ru-RU" sz="2800">
                <a:latin typeface="Calibri" pitchFamily="34" charset="0"/>
              </a:rPr>
              <a:t> прибаутка перед началом сказки</a:t>
            </a:r>
            <a:r>
              <a:rPr lang="ru-RU">
                <a:latin typeface="Calibri" pitchFamily="34" charset="0"/>
              </a:rPr>
              <a:t>.</a:t>
            </a: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1547813" y="1719263"/>
            <a:ext cx="6408737" cy="353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663300"/>
                </a:solidFill>
                <a:latin typeface="Calibri" pitchFamily="34" charset="0"/>
              </a:rPr>
              <a:t>Исход</a:t>
            </a:r>
            <a:r>
              <a:rPr lang="ru-RU" sz="2800">
                <a:latin typeface="Calibri" pitchFamily="34" charset="0"/>
              </a:rPr>
              <a:t> – завершение, конец. </a:t>
            </a:r>
          </a:p>
          <a:p>
            <a:r>
              <a:rPr lang="ru-RU" sz="2800" b="1">
                <a:solidFill>
                  <a:srgbClr val="663300"/>
                </a:solidFill>
                <a:latin typeface="Calibri" pitchFamily="34" charset="0"/>
              </a:rPr>
              <a:t>Кульминация </a:t>
            </a:r>
            <a:r>
              <a:rPr lang="ru-RU" sz="2800">
                <a:latin typeface="Calibri" pitchFamily="34" charset="0"/>
              </a:rPr>
              <a:t>– точка высшего напряжения, подъёма, развития чего –нибудь. (книжн.)</a:t>
            </a:r>
          </a:p>
          <a:p>
            <a:r>
              <a:rPr lang="ru-RU" sz="2800" b="1">
                <a:solidFill>
                  <a:srgbClr val="663300"/>
                </a:solidFill>
                <a:latin typeface="Calibri" pitchFamily="34" charset="0"/>
              </a:rPr>
              <a:t>Развязка</a:t>
            </a:r>
            <a:r>
              <a:rPr lang="ru-RU" sz="2800">
                <a:latin typeface="Calibri" pitchFamily="34" charset="0"/>
              </a:rPr>
              <a:t> – заключительная часть драматического или иного литературного произведения…</a:t>
            </a:r>
          </a:p>
          <a:p>
            <a:r>
              <a:rPr lang="ru-RU" sz="2800">
                <a:latin typeface="Calibri" pitchFamily="34" charset="0"/>
              </a:rPr>
              <a:t>     </a:t>
            </a:r>
            <a:r>
              <a:rPr lang="ru-RU" sz="2000" b="1">
                <a:solidFill>
                  <a:srgbClr val="663300"/>
                </a:solidFill>
                <a:latin typeface="Calibri" pitchFamily="34" charset="0"/>
              </a:rPr>
              <a:t>С. И. Ожегов. Словарь русского языка</a:t>
            </a:r>
          </a:p>
        </p:txBody>
      </p:sp>
      <p:pic>
        <p:nvPicPr>
          <p:cNvPr id="2050" name="Picture 2" descr="http://mukhacheva.ucoz.ru/12363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19938" y="3346450"/>
            <a:ext cx="2000250" cy="325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 descr="C:\Users\Администратор\Pictures\фон для чтения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36525" y="0"/>
            <a:ext cx="9323388" cy="6858000"/>
          </a:xfrm>
          <a:prstGeom prst="rect">
            <a:avLst/>
          </a:prstGeom>
          <a:solidFill>
            <a:srgbClr val="FF0000"/>
          </a:solidFill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26626" name="Прямоугольник 2"/>
          <p:cNvSpPr>
            <a:spLocks noChangeArrowheads="1"/>
          </p:cNvSpPr>
          <p:nvPr/>
        </p:nvSpPr>
        <p:spPr bwMode="auto">
          <a:xfrm>
            <a:off x="1258888" y="890588"/>
            <a:ext cx="5041900" cy="258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Пришел солдат с походу на квартиру и говорит хозяйке:</a:t>
            </a:r>
          </a:p>
          <a:p>
            <a:r>
              <a:rPr lang="ru-RU">
                <a:latin typeface="Calibri" pitchFamily="34" charset="0"/>
              </a:rPr>
              <a:t>— Здравствуй, божья старушка! Дай-ка мне чего-нибудь поесть.</a:t>
            </a:r>
          </a:p>
          <a:p>
            <a:r>
              <a:rPr lang="ru-RU">
                <a:latin typeface="Calibri" pitchFamily="34" charset="0"/>
              </a:rPr>
              <a:t>А старуха в ответ:</a:t>
            </a:r>
          </a:p>
          <a:p>
            <a:r>
              <a:rPr lang="ru-RU">
                <a:latin typeface="Calibri" pitchFamily="34" charset="0"/>
              </a:rPr>
              <a:t>— Вот там на гвоздике повесь!</a:t>
            </a:r>
          </a:p>
          <a:p>
            <a:r>
              <a:rPr lang="ru-RU">
                <a:latin typeface="Calibri" pitchFamily="34" charset="0"/>
              </a:rPr>
              <a:t>— Аль ты совсем глуха, что не чуешь?</a:t>
            </a:r>
          </a:p>
          <a:p>
            <a:r>
              <a:rPr lang="ru-RU">
                <a:latin typeface="Calibri" pitchFamily="34" charset="0"/>
              </a:rPr>
              <a:t>— Где хошь, там и заночуешь!</a:t>
            </a:r>
          </a:p>
          <a:p>
            <a:r>
              <a:rPr lang="ru-RU">
                <a:latin typeface="Calibri" pitchFamily="34" charset="0"/>
              </a:rPr>
              <a:t>— Ах ты старая ведьма! Я те глухоту-то вылечу! </a:t>
            </a:r>
          </a:p>
        </p:txBody>
      </p:sp>
      <p:pic>
        <p:nvPicPr>
          <p:cNvPr id="2050" name="Picture 2" descr="http://s05.radikal.ru/i178/1005/8d/bf2e27e3d7b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10250" y="328613"/>
            <a:ext cx="3382963" cy="2500312"/>
          </a:xfrm>
          <a:prstGeom prst="rect">
            <a:avLst/>
          </a:prstGeom>
          <a:noFill/>
        </p:spPr>
      </p:pic>
      <p:pic>
        <p:nvPicPr>
          <p:cNvPr id="2052" name="Picture 4" descr="http://www.chtivo.ru/getpic3d/16775388/350/1224507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67388" y="3517900"/>
            <a:ext cx="3340100" cy="3346450"/>
          </a:xfrm>
          <a:prstGeom prst="rect">
            <a:avLst/>
          </a:prstGeom>
          <a:noFill/>
        </p:spPr>
      </p:pic>
      <p:pic>
        <p:nvPicPr>
          <p:cNvPr id="26629" name="Picture 2" descr="C:\Users\Администратор\Pictures\фон для чтения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90488" y="33338"/>
            <a:ext cx="9324976" cy="6858000"/>
          </a:xfrm>
          <a:prstGeom prst="rect">
            <a:avLst/>
          </a:prstGeom>
          <a:solidFill>
            <a:srgbClr val="FF0000"/>
          </a:solidFill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26630" name="Picture 2" descr="C:\Users\Администратор\Desktop\сказка\rus-nar-skazka-1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965575" y="422275"/>
            <a:ext cx="3197225" cy="4014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1" name="Picture 3" descr="C:\Users\Администратор\Desktop\сказка\rus-nar-skazka-6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845300" y="4064000"/>
            <a:ext cx="2259013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2" name="Picture 4" descr="C:\Users\Администратор\Desktop\сказка\ivan-carevich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282700" y="3721100"/>
            <a:ext cx="1560513" cy="276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 descr="C:\Users\Администратор\Desktop\сказка\rus-nar-skazka-4.gif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156450" y="328613"/>
            <a:ext cx="1920875" cy="2878137"/>
          </a:xfrm>
          <a:prstGeom prst="rect">
            <a:avLst/>
          </a:prstGeom>
          <a:noFill/>
        </p:spPr>
      </p:pic>
      <p:pic>
        <p:nvPicPr>
          <p:cNvPr id="5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0"/>
          <a:srcRect/>
          <a:stretch>
            <a:fillRect/>
          </a:stretch>
        </p:blipFill>
        <p:spPr bwMode="auto">
          <a:xfrm>
            <a:off x="8115300" y="603885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5" name="Picture 2" descr="http://pictures.ucoz.ru/_ph/2/2/510184557.gif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451100" y="692150"/>
            <a:ext cx="1373188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6" name="Picture 8" descr="http://animo2.ucoz.ru/_ph/50/1/927234285.jpg">
            <a:hlinkClick r:id="rId12" tooltip="Просмотры: 284 | Размеры: 150x131, 857.6Kb"/>
          </p:cNvPr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906463" y="179388"/>
            <a:ext cx="1774825" cy="308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907704" y="3096827"/>
            <a:ext cx="2705475" cy="802561"/>
          </a:xfrm>
          <a:prstGeom prst="rect">
            <a:avLst/>
          </a:prstGeom>
          <a:noFill/>
        </p:spPr>
        <p:txBody>
          <a:bodyPr spcFirstLastPara="1">
            <a:prstTxWarp prst="textArchUp">
              <a:avLst/>
            </a:prstTxWarp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rgbClr val="CC6600"/>
                </a:solidFill>
                <a:latin typeface="+mn-lt"/>
              </a:rPr>
              <a:t>Приглашаем</a:t>
            </a:r>
            <a:r>
              <a:rPr lang="ru-RU" dirty="0">
                <a:latin typeface="+mn-lt"/>
              </a:rPr>
              <a:t> </a:t>
            </a:r>
            <a:endParaRPr lang="ru-RU" dirty="0">
              <a:latin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41706" y="4941168"/>
            <a:ext cx="2576283" cy="707886"/>
          </a:xfrm>
          <a:prstGeom prst="rect">
            <a:avLst/>
          </a:prstGeom>
          <a:noFill/>
        </p:spPr>
        <p:txBody>
          <a:bodyPr spcFirstLastPara="1" wrap="none">
            <a:prstTxWarp prst="textArchDown">
              <a:avLst/>
            </a:prstTxWarp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rgbClr val="CC6600"/>
                </a:solidFill>
                <a:latin typeface="+mn-lt"/>
              </a:rPr>
              <a:t>о</a:t>
            </a:r>
            <a:r>
              <a:rPr lang="ru-RU" sz="4000" b="1" dirty="0">
                <a:solidFill>
                  <a:srgbClr val="CC6600"/>
                </a:solidFill>
                <a:latin typeface="+mn-lt"/>
              </a:rPr>
              <a:t>тдохнуть!</a:t>
            </a:r>
            <a:endParaRPr lang="ru-RU" sz="4000" b="1" dirty="0">
              <a:solidFill>
                <a:srgbClr val="CC660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621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 descr="C:\Users\Администратор\Pictures\фон для чтен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4463" y="7938"/>
            <a:ext cx="9324976" cy="6858000"/>
          </a:xfrm>
          <a:prstGeom prst="rect">
            <a:avLst/>
          </a:prstGeom>
          <a:solidFill>
            <a:srgbClr val="FF0000"/>
          </a:solidFill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835696" y="548680"/>
            <a:ext cx="6406589" cy="539972"/>
          </a:xfrm>
          <a:prstGeom prst="rect">
            <a:avLst/>
          </a:prstGeom>
          <a:noFill/>
        </p:spPr>
        <p:txBody>
          <a:bodyPr spcFirstLastPara="1">
            <a:prstTxWarp prst="textArchUp">
              <a:avLst/>
            </a:prstTxWarp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rgbClr val="CC6600"/>
                </a:solidFill>
                <a:latin typeface="+mn-lt"/>
              </a:rPr>
              <a:t>Давайте разберёмся</a:t>
            </a:r>
            <a:endParaRPr lang="ru-RU" sz="4800" b="1" dirty="0">
              <a:solidFill>
                <a:srgbClr val="CC6600"/>
              </a:solidFill>
              <a:latin typeface="+mn-lt"/>
            </a:endParaRPr>
          </a:p>
        </p:txBody>
      </p:sp>
      <p:pic>
        <p:nvPicPr>
          <p:cNvPr id="1026" name="Picture 2" descr="F:\img10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27250" y="3114675"/>
            <a:ext cx="5651500" cy="2841625"/>
          </a:xfrm>
          <a:prstGeom prst="rect">
            <a:avLst/>
          </a:prstGeom>
          <a:noFill/>
        </p:spPr>
      </p:pic>
      <p:sp>
        <p:nvSpPr>
          <p:cNvPr id="4" name="Выноска-облако 3"/>
          <p:cNvSpPr/>
          <p:nvPr/>
        </p:nvSpPr>
        <p:spPr>
          <a:xfrm>
            <a:off x="4067175" y="2058988"/>
            <a:ext cx="2354263" cy="1620837"/>
          </a:xfrm>
          <a:prstGeom prst="cloudCallo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Выноска-облако 7"/>
          <p:cNvSpPr/>
          <p:nvPr/>
        </p:nvSpPr>
        <p:spPr>
          <a:xfrm rot="1277019">
            <a:off x="6602413" y="1636713"/>
            <a:ext cx="2352675" cy="1620837"/>
          </a:xfrm>
          <a:prstGeom prst="cloudCallo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Выноска-облако 8"/>
          <p:cNvSpPr/>
          <p:nvPr/>
        </p:nvSpPr>
        <p:spPr>
          <a:xfrm rot="19769990">
            <a:off x="742950" y="1511300"/>
            <a:ext cx="2662238" cy="1876425"/>
          </a:xfrm>
          <a:prstGeom prst="cloudCallo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7655" name="TextBox 4"/>
          <p:cNvSpPr txBox="1">
            <a:spLocks noChangeArrowheads="1"/>
          </p:cNvSpPr>
          <p:nvPr/>
        </p:nvSpPr>
        <p:spPr bwMode="auto">
          <a:xfrm>
            <a:off x="4284663" y="2344738"/>
            <a:ext cx="23336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Calibri" pitchFamily="34" charset="0"/>
              </a:rPr>
              <a:t>Я думаю,</a:t>
            </a:r>
          </a:p>
          <a:p>
            <a:r>
              <a:rPr lang="ru-RU" sz="2400" b="1">
                <a:latin typeface="Calibri" pitchFamily="34" charset="0"/>
              </a:rPr>
              <a:t> что все сказки </a:t>
            </a:r>
          </a:p>
          <a:p>
            <a:r>
              <a:rPr lang="ru-RU" sz="2400" b="1">
                <a:latin typeface="Calibri" pitchFamily="34" charset="0"/>
              </a:rPr>
              <a:t>волшебные</a:t>
            </a:r>
            <a:r>
              <a:rPr lang="ru-RU" b="1">
                <a:latin typeface="Calibri" pitchFamily="34" charset="0"/>
              </a:rPr>
              <a:t>.</a:t>
            </a:r>
          </a:p>
        </p:txBody>
      </p:sp>
      <p:sp>
        <p:nvSpPr>
          <p:cNvPr id="27656" name="TextBox 5"/>
          <p:cNvSpPr txBox="1">
            <a:spLocks noChangeArrowheads="1"/>
          </p:cNvSpPr>
          <p:nvPr/>
        </p:nvSpPr>
        <p:spPr bwMode="auto">
          <a:xfrm>
            <a:off x="6875463" y="2060575"/>
            <a:ext cx="208597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latin typeface="Calibri" pitchFamily="34" charset="0"/>
              </a:rPr>
              <a:t>А я придумал </a:t>
            </a:r>
          </a:p>
          <a:p>
            <a:r>
              <a:rPr lang="ru-RU" sz="2400" b="1">
                <a:latin typeface="Calibri" pitchFamily="34" charset="0"/>
              </a:rPr>
              <a:t>свою сказку!</a:t>
            </a:r>
          </a:p>
        </p:txBody>
      </p:sp>
      <p:sp>
        <p:nvSpPr>
          <p:cNvPr id="27657" name="TextBox 9"/>
          <p:cNvSpPr txBox="1">
            <a:spLocks noChangeArrowheads="1"/>
          </p:cNvSpPr>
          <p:nvPr/>
        </p:nvSpPr>
        <p:spPr bwMode="auto">
          <a:xfrm rot="-2447000">
            <a:off x="898525" y="1876425"/>
            <a:ext cx="206851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Calibri" pitchFamily="34" charset="0"/>
              </a:rPr>
              <a:t>Нужно провести </a:t>
            </a:r>
          </a:p>
          <a:p>
            <a:r>
              <a:rPr lang="ru-RU" sz="2000" b="1">
                <a:latin typeface="Calibri" pitchFamily="34" charset="0"/>
              </a:rPr>
              <a:t>маленькое</a:t>
            </a:r>
          </a:p>
          <a:p>
            <a:r>
              <a:rPr lang="ru-RU" sz="2000" b="1">
                <a:latin typeface="Calibri" pitchFamily="34" charset="0"/>
              </a:rPr>
              <a:t> исследование</a:t>
            </a:r>
            <a:r>
              <a:rPr lang="ru-RU">
                <a:latin typeface="Calibri" pitchFamily="34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Администратор\Pictures\фон для чтен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1913" y="0"/>
            <a:ext cx="9207501" cy="6845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1042988" y="1001713"/>
            <a:ext cx="5400675" cy="564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5000"/>
              </a:lnSpc>
            </a:pPr>
            <a:r>
              <a:rPr lang="ru-RU" sz="2800" b="1">
                <a:latin typeface="Calibri" pitchFamily="34" charset="0"/>
              </a:rPr>
              <a:t>Чудесные превращения </a:t>
            </a:r>
          </a:p>
          <a:p>
            <a:pPr>
              <a:lnSpc>
                <a:spcPct val="115000"/>
              </a:lnSpc>
            </a:pPr>
            <a:endParaRPr lang="ru-RU" sz="2000">
              <a:latin typeface="Calibri" pitchFamily="34" charset="0"/>
            </a:endParaRPr>
          </a:p>
          <a:p>
            <a:pPr>
              <a:lnSpc>
                <a:spcPct val="115000"/>
              </a:lnSpc>
            </a:pPr>
            <a:endParaRPr lang="ru-RU" sz="2000">
              <a:latin typeface="Calibri" pitchFamily="34" charset="0"/>
            </a:endParaRPr>
          </a:p>
          <a:p>
            <a:pPr>
              <a:lnSpc>
                <a:spcPct val="115000"/>
              </a:lnSpc>
            </a:pPr>
            <a:endParaRPr lang="ru-RU" sz="2000">
              <a:latin typeface="Calibri" pitchFamily="34" charset="0"/>
            </a:endParaRPr>
          </a:p>
          <a:p>
            <a:pPr>
              <a:lnSpc>
                <a:spcPct val="115000"/>
              </a:lnSpc>
            </a:pPr>
            <a:r>
              <a:rPr lang="ru-RU" sz="2800" b="1">
                <a:latin typeface="Calibri" pitchFamily="34" charset="0"/>
              </a:rPr>
              <a:t>Необычные герои,</a:t>
            </a:r>
          </a:p>
          <a:p>
            <a:pPr>
              <a:lnSpc>
                <a:spcPct val="115000"/>
              </a:lnSpc>
            </a:pPr>
            <a:r>
              <a:rPr lang="ru-RU" sz="2800" b="1">
                <a:latin typeface="Calibri" pitchFamily="34" charset="0"/>
              </a:rPr>
              <a:t>сказочные  помощники</a:t>
            </a:r>
            <a:endParaRPr lang="ru-RU" sz="2800" b="1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>
              <a:lnSpc>
                <a:spcPct val="115000"/>
              </a:lnSpc>
            </a:pPr>
            <a:endParaRPr lang="ru-RU" sz="200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>
              <a:lnSpc>
                <a:spcPct val="115000"/>
              </a:lnSpc>
            </a:pPr>
            <a:r>
              <a:rPr lang="ru-RU" sz="2800" b="1">
                <a:latin typeface="Calibri" pitchFamily="34" charset="0"/>
              </a:rPr>
              <a:t>Волшебные предметы</a:t>
            </a:r>
          </a:p>
          <a:p>
            <a:pPr>
              <a:lnSpc>
                <a:spcPct val="115000"/>
              </a:lnSpc>
            </a:pPr>
            <a:endParaRPr lang="ru-RU" sz="2000">
              <a:latin typeface="Calibri" pitchFamily="34" charset="0"/>
            </a:endParaRPr>
          </a:p>
          <a:p>
            <a:pPr>
              <a:lnSpc>
                <a:spcPct val="115000"/>
              </a:lnSpc>
            </a:pPr>
            <a:endParaRPr lang="ru-RU" sz="2000">
              <a:latin typeface="Calibri" pitchFamily="34" charset="0"/>
            </a:endParaRPr>
          </a:p>
          <a:p>
            <a:pPr>
              <a:lnSpc>
                <a:spcPct val="115000"/>
              </a:lnSpc>
            </a:pPr>
            <a:r>
              <a:rPr lang="ru-RU" sz="2800" b="1">
                <a:latin typeface="Calibri" pitchFamily="34" charset="0"/>
              </a:rPr>
              <a:t>Троекратные повторы</a:t>
            </a:r>
          </a:p>
          <a:p>
            <a:pPr>
              <a:lnSpc>
                <a:spcPct val="115000"/>
              </a:lnSpc>
            </a:pPr>
            <a:endParaRPr lang="ru-RU" sz="2000">
              <a:latin typeface="Calibri" pitchFamily="34" charset="0"/>
            </a:endParaRPr>
          </a:p>
          <a:p>
            <a:pPr>
              <a:lnSpc>
                <a:spcPct val="115000"/>
              </a:lnSpc>
            </a:pPr>
            <a:endParaRPr lang="ru-RU" sz="2000">
              <a:latin typeface="Calibri" pitchFamily="34" charset="0"/>
            </a:endParaRPr>
          </a:p>
          <a:p>
            <a:pPr>
              <a:lnSpc>
                <a:spcPct val="115000"/>
              </a:lnSpc>
            </a:pPr>
            <a:endParaRPr lang="ru-RU" sz="1400">
              <a:latin typeface="Calibri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75656" y="332656"/>
            <a:ext cx="6281096" cy="523220"/>
          </a:xfrm>
          <a:prstGeom prst="rect">
            <a:avLst/>
          </a:prstGeom>
          <a:noFill/>
        </p:spPr>
        <p:txBody>
          <a:bodyPr>
            <a:prstTxWarp prst="textChevron">
              <a:avLst/>
            </a:prstTxWarp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  <a:latin typeface="+mn-lt"/>
              </a:rPr>
              <a:t>Особенности волшебной сказки</a:t>
            </a:r>
            <a:endParaRPr lang="ru-RU" sz="2800" b="1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7" name="Picture 2" descr="http://file.mobilmusic.ru/02/44/b8/775672-48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10125" y="738188"/>
            <a:ext cx="1139825" cy="1706562"/>
          </a:xfrm>
          <a:prstGeom prst="rect">
            <a:avLst/>
          </a:prstGeom>
          <a:noFill/>
        </p:spPr>
      </p:pic>
      <p:pic>
        <p:nvPicPr>
          <p:cNvPr id="4100" name="Picture 4" descr="http://active-water.com.ua/data/images/1180448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10338" y="865188"/>
            <a:ext cx="1878012" cy="1262062"/>
          </a:xfrm>
          <a:prstGeom prst="rect">
            <a:avLst/>
          </a:prstGeom>
          <a:noFill/>
        </p:spPr>
      </p:pic>
      <p:pic>
        <p:nvPicPr>
          <p:cNvPr id="28678" name="Picture 8" descr="http://www.tunnel.ru/i/16/1300043238878078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41925" y="1989138"/>
            <a:ext cx="2008188" cy="210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9" name="Picture 10" descr="http://img-fotki.yandex.ru/get/5410/127790749.2/0_6a70d_a54123a0_XL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164388" y="2124075"/>
            <a:ext cx="1911350" cy="143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8" name="Picture 12" descr="http://im5-tub-ru.yandex.net/i?id=350908707-65-72&amp;n=21">
            <a:hlinkClick r:id="rId7"/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657725" y="3687763"/>
            <a:ext cx="1438275" cy="1438275"/>
          </a:xfrm>
          <a:prstGeom prst="rect">
            <a:avLst/>
          </a:prstGeom>
          <a:noFill/>
        </p:spPr>
      </p:pic>
      <p:pic>
        <p:nvPicPr>
          <p:cNvPr id="28681" name="Picture 14" descr="http://s44.radikal.ru/i104/1004/bd/c58ba5932cbd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275513" y="3860800"/>
            <a:ext cx="1690687" cy="126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2" name="Picture 16" descr="http://st.free-lance.ru/users/KatrinChi/upload/f_4d78ee8c70d4b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370513" y="5145088"/>
            <a:ext cx="3017837" cy="15795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2" descr="C:\Users\Администратор\Pictures\фон для чтен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8575" y="0"/>
            <a:ext cx="9324975" cy="6858000"/>
          </a:xfrm>
          <a:prstGeom prst="rect">
            <a:avLst/>
          </a:prstGeom>
          <a:solidFill>
            <a:srgbClr val="FF0000"/>
          </a:solidFill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827088" y="1484313"/>
            <a:ext cx="7632700" cy="14478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solidFill>
                  <a:srgbClr val="996633"/>
                </a:solidFill>
                <a:latin typeface="+mn-lt"/>
              </a:rPr>
              <a:t>Присказка</a:t>
            </a:r>
            <a:r>
              <a:rPr lang="ru-RU" sz="3200" dirty="0">
                <a:latin typeface="+mj-lt"/>
              </a:rPr>
              <a:t>: </a:t>
            </a:r>
            <a:r>
              <a:rPr lang="ru-RU" sz="2800" i="1" dirty="0">
                <a:latin typeface="+mj-lt"/>
              </a:rPr>
              <a:t>За тридевять земель,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i="1" dirty="0">
                <a:latin typeface="+mj-lt"/>
              </a:rPr>
              <a:t> в  </a:t>
            </a:r>
            <a:r>
              <a:rPr lang="ru-RU" sz="2800" i="1" dirty="0">
                <a:latin typeface="+mj-lt"/>
              </a:rPr>
              <a:t>тридевятом царстве, жили-были,  </a:t>
            </a:r>
            <a:r>
              <a:rPr lang="ru-RU" sz="2800" i="1" dirty="0">
                <a:latin typeface="+mj-lt"/>
              </a:rPr>
              <a:t>на море, на </a:t>
            </a:r>
            <a:r>
              <a:rPr lang="ru-RU" sz="2800" i="1" dirty="0" err="1">
                <a:latin typeface="+mj-lt"/>
              </a:rPr>
              <a:t>океяне</a:t>
            </a:r>
            <a:r>
              <a:rPr lang="ru-RU" sz="2800" i="1" dirty="0">
                <a:latin typeface="+mj-lt"/>
              </a:rPr>
              <a:t>, на острове Буяне…</a:t>
            </a:r>
            <a:endParaRPr lang="ru-RU" sz="2800" dirty="0">
              <a:latin typeface="+mj-lt"/>
            </a:endParaRPr>
          </a:p>
        </p:txBody>
      </p:sp>
      <p:sp>
        <p:nvSpPr>
          <p:cNvPr id="29699" name="Прямоугольник 3"/>
          <p:cNvSpPr>
            <a:spLocks noChangeArrowheads="1"/>
          </p:cNvSpPr>
          <p:nvPr/>
        </p:nvSpPr>
        <p:spPr bwMode="auto">
          <a:xfrm rot="10800000" flipV="1">
            <a:off x="1116013" y="4302125"/>
            <a:ext cx="6731000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i="1">
                <a:solidFill>
                  <a:srgbClr val="996633"/>
                </a:solidFill>
                <a:latin typeface="Calibri" pitchFamily="34" charset="0"/>
              </a:rPr>
              <a:t>Исход</a:t>
            </a:r>
            <a:r>
              <a:rPr lang="ru-RU" sz="3200" b="1">
                <a:solidFill>
                  <a:srgbClr val="996633"/>
                </a:solidFill>
                <a:latin typeface="Calibri" pitchFamily="34" charset="0"/>
              </a:rPr>
              <a:t>: </a:t>
            </a:r>
            <a:r>
              <a:rPr lang="ru-RU" sz="2800" i="1">
                <a:latin typeface="Calibri" pitchFamily="34" charset="0"/>
              </a:rPr>
              <a:t>Тут и сказке конец, а кто</a:t>
            </a:r>
          </a:p>
          <a:p>
            <a:r>
              <a:rPr lang="ru-RU" sz="2800" i="1">
                <a:latin typeface="Calibri" pitchFamily="34" charset="0"/>
              </a:rPr>
              <a:t> слушал – молодец;</a:t>
            </a:r>
            <a:r>
              <a:rPr lang="ru-RU" sz="2800">
                <a:latin typeface="Calibri" pitchFamily="34" charset="0"/>
              </a:rPr>
              <a:t> </a:t>
            </a:r>
            <a:r>
              <a:rPr lang="ru-RU" sz="2800" i="1">
                <a:latin typeface="Calibri" pitchFamily="34" charset="0"/>
              </a:rPr>
              <a:t>закатили пир</a:t>
            </a:r>
          </a:p>
          <a:p>
            <a:r>
              <a:rPr lang="ru-RU" sz="2800" i="1">
                <a:latin typeface="Calibri" pitchFamily="34" charset="0"/>
              </a:rPr>
              <a:t> горой,  я там был, мёд-пиво пил; сказка – ложь, да в ней намёк…</a:t>
            </a:r>
            <a:endParaRPr lang="ru-RU" sz="2800">
              <a:latin typeface="Calibri" pitchFamily="34" charset="0"/>
            </a:endParaRPr>
          </a:p>
        </p:txBody>
      </p:sp>
      <p:sp>
        <p:nvSpPr>
          <p:cNvPr id="29700" name="Прямоугольник 6"/>
          <p:cNvSpPr>
            <a:spLocks noChangeArrowheads="1"/>
          </p:cNvSpPr>
          <p:nvPr/>
        </p:nvSpPr>
        <p:spPr bwMode="auto">
          <a:xfrm>
            <a:off x="1111250" y="2844800"/>
            <a:ext cx="41846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996633"/>
                </a:solidFill>
                <a:latin typeface="Calibri" pitchFamily="34" charset="0"/>
              </a:rPr>
              <a:t>Развитие  событий: …</a:t>
            </a:r>
          </a:p>
        </p:txBody>
      </p:sp>
      <p:pic>
        <p:nvPicPr>
          <p:cNvPr id="9" name="TextBox 8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67013" y="469900"/>
            <a:ext cx="4151312" cy="657225"/>
          </a:xfrm>
          <a:prstGeom prst="rect">
            <a:avLst/>
          </a:prstGeom>
          <a:noFill/>
        </p:spPr>
      </p:pic>
      <p:pic>
        <p:nvPicPr>
          <p:cNvPr id="2052" name="Picture 4" descr="Анимация Сказки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79613" y="38100"/>
            <a:ext cx="5715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Администратор\Desktop\untitled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18238" y="1358900"/>
            <a:ext cx="3230562" cy="4140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2" descr="C:\Users\Администратор\Pictures\фон для чтен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3813" y="-33338"/>
            <a:ext cx="9323388" cy="6858001"/>
          </a:xfrm>
          <a:prstGeom prst="rect">
            <a:avLst/>
          </a:prstGeom>
          <a:solidFill>
            <a:srgbClr val="FF0000"/>
          </a:solidFill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6" name="Picture 2" descr="http://im0-tub-ru.yandex.net/i?id=535772127-29-72&amp;n=21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86525" y="920750"/>
            <a:ext cx="2840038" cy="1766888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763688" y="476672"/>
            <a:ext cx="7204950" cy="830997"/>
          </a:xfrm>
          <a:prstGeom prst="rect">
            <a:avLst/>
          </a:prstGeom>
          <a:noFill/>
        </p:spPr>
        <p:txBody>
          <a:bodyPr>
            <a:prstTxWarp prst="textInflateBottom">
              <a:avLst/>
            </a:prstTxWarp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rgbClr val="996600"/>
                </a:solidFill>
                <a:latin typeface="+mn-lt"/>
              </a:rPr>
              <a:t>Следствие ведут Колобки!</a:t>
            </a:r>
            <a:endParaRPr lang="ru-RU" sz="4800" b="1" dirty="0">
              <a:solidFill>
                <a:srgbClr val="996600"/>
              </a:solidFill>
              <a:latin typeface="+mn-lt"/>
            </a:endParaRPr>
          </a:p>
        </p:txBody>
      </p:sp>
      <p:pic>
        <p:nvPicPr>
          <p:cNvPr id="1026" name="Picture 2" descr="Смайлики для форума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71550" y="1122363"/>
            <a:ext cx="1871663" cy="187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Picture 2" descr="http://www.s1p.edu.pl/samorzad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17863" y="2765425"/>
            <a:ext cx="4679950" cy="3735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6" name="TextBox 7"/>
          <p:cNvSpPr txBox="1">
            <a:spLocks noChangeArrowheads="1"/>
          </p:cNvSpPr>
          <p:nvPr/>
        </p:nvSpPr>
        <p:spPr bwMode="auto">
          <a:xfrm>
            <a:off x="4983163" y="3665538"/>
            <a:ext cx="3413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1</a:t>
            </a:r>
          </a:p>
        </p:txBody>
      </p:sp>
      <p:sp>
        <p:nvSpPr>
          <p:cNvPr id="30727" name="TextBox 8"/>
          <p:cNvSpPr txBox="1">
            <a:spLocks noChangeArrowheads="1"/>
          </p:cNvSpPr>
          <p:nvPr/>
        </p:nvSpPr>
        <p:spPr bwMode="auto">
          <a:xfrm>
            <a:off x="5835650" y="3727450"/>
            <a:ext cx="3397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2</a:t>
            </a:r>
          </a:p>
        </p:txBody>
      </p:sp>
      <p:sp>
        <p:nvSpPr>
          <p:cNvPr id="30728" name="TextBox 10"/>
          <p:cNvSpPr txBox="1">
            <a:spLocks noChangeArrowheads="1"/>
          </p:cNvSpPr>
          <p:nvPr/>
        </p:nvSpPr>
        <p:spPr bwMode="auto">
          <a:xfrm>
            <a:off x="4932363" y="4632325"/>
            <a:ext cx="3397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3</a:t>
            </a:r>
          </a:p>
        </p:txBody>
      </p:sp>
      <p:sp>
        <p:nvSpPr>
          <p:cNvPr id="30729" name="TextBox 11"/>
          <p:cNvSpPr txBox="1">
            <a:spLocks noChangeArrowheads="1"/>
          </p:cNvSpPr>
          <p:nvPr/>
        </p:nvSpPr>
        <p:spPr bwMode="auto">
          <a:xfrm>
            <a:off x="5884863" y="4797425"/>
            <a:ext cx="3397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2" descr="C:\Users\Администратор\Pictures\фон для чтен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39700" y="0"/>
            <a:ext cx="9323388" cy="6858000"/>
          </a:xfrm>
          <a:prstGeom prst="rect">
            <a:avLst/>
          </a:prstGeom>
          <a:solidFill>
            <a:srgbClr val="FF0000"/>
          </a:solidFill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3" name="TextBox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90613" y="255588"/>
            <a:ext cx="7967662" cy="1049337"/>
          </a:xfrm>
          <a:prstGeom prst="rect">
            <a:avLst/>
          </a:prstGeom>
          <a:noFill/>
        </p:spPr>
      </p:pic>
      <p:pic>
        <p:nvPicPr>
          <p:cNvPr id="3078" name="Picture 6" descr="http://im0-tub-ru.yandex.net/i?id=126446439-33-72&amp;n=21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375525" y="4968875"/>
            <a:ext cx="1774825" cy="1773238"/>
          </a:xfrm>
          <a:prstGeom prst="rect">
            <a:avLst/>
          </a:prstGeom>
          <a:noFill/>
        </p:spPr>
      </p:pic>
      <p:pic>
        <p:nvPicPr>
          <p:cNvPr id="3080" name="Picture 8" descr="http://im3-tub-ru.yandex.net/i?id=460935320-22-72&amp;n=21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262188" y="1206500"/>
            <a:ext cx="5126037" cy="3328988"/>
          </a:xfrm>
          <a:prstGeom prst="rect">
            <a:avLst/>
          </a:prstGeom>
          <a:noFill/>
        </p:spPr>
      </p:pic>
      <p:pic>
        <p:nvPicPr>
          <p:cNvPr id="9" name="Picture 2" descr="http://www.volfoto.inf.ua/pagesi/istomist/statti/zhyttja/zhyttja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920750" y="4968875"/>
            <a:ext cx="1712913" cy="17668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Администратор\Pictures\фон для чтения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87325" y="-107950"/>
            <a:ext cx="9471025" cy="69659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074" name="Picture 2" descr="C:\Users\Администратор\Desktop\Новая папка\x_168aa34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1838" y="244475"/>
            <a:ext cx="4114800" cy="6064250"/>
          </a:xfrm>
          <a:prstGeom prst="rect">
            <a:avLst/>
          </a:prstGeom>
          <a:noFill/>
        </p:spPr>
      </p:pic>
      <p:pic>
        <p:nvPicPr>
          <p:cNvPr id="3075" name="Picture 3" descr="C:\Users\Администратор\Desktop\Новая папка\x_00547d9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1700" y="1908175"/>
            <a:ext cx="4438650" cy="348615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868144" y="620688"/>
            <a:ext cx="2544158" cy="769441"/>
          </a:xfrm>
          <a:prstGeom prst="rect">
            <a:avLst/>
          </a:prstGeom>
          <a:noFill/>
        </p:spPr>
        <p:txBody>
          <a:bodyPr spcFirstLastPara="1" wrap="none">
            <a:prstTxWarp prst="textArchUp">
              <a:avLst/>
            </a:prstTxWarp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solidFill>
                  <a:srgbClr val="FF0000"/>
                </a:solidFill>
                <a:latin typeface="+mn-lt"/>
              </a:rPr>
              <a:t>До новых</a:t>
            </a:r>
            <a:endParaRPr lang="ru-RU" sz="6000" b="1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4" name="TextBox 3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943600" y="5383213"/>
            <a:ext cx="2687638" cy="957262"/>
          </a:xfrm>
          <a:prstGeom prst="rect">
            <a:avLst/>
          </a:prstGeom>
          <a:noFill/>
        </p:spPr>
      </p:pic>
      <p:pic>
        <p:nvPicPr>
          <p:cNvPr id="5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8320088" y="594995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452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C:\Users\Администратор\Pictures\фон для чтен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1750" y="-12700"/>
            <a:ext cx="9324975" cy="6858000"/>
          </a:xfrm>
          <a:prstGeom prst="rect">
            <a:avLst/>
          </a:prstGeom>
          <a:solidFill>
            <a:srgbClr val="FF0000"/>
          </a:solidFill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3" name="Прямоугольник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8188" y="742950"/>
            <a:ext cx="8332787" cy="1781175"/>
          </a:xfrm>
          <a:prstGeom prst="rect">
            <a:avLst/>
          </a:prstGeom>
          <a:noFill/>
        </p:spPr>
      </p:pic>
      <p:pic>
        <p:nvPicPr>
          <p:cNvPr id="15363" name="Picture 2" descr="http://school22z.narod.ru/images/semja2008/images/kartinki/so2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6825" y="2349500"/>
            <a:ext cx="4319588" cy="270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2" descr="http://content.foto.mail.ru/mail/kazakova_my/_animated/i-16318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71550" y="2924175"/>
            <a:ext cx="3240088" cy="315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C:\Users\Администратор\Pictures\фон для чтен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07950" y="0"/>
            <a:ext cx="9323388" cy="6858000"/>
          </a:xfrm>
          <a:prstGeom prst="rect">
            <a:avLst/>
          </a:prstGeom>
          <a:solidFill>
            <a:srgbClr val="FF0000"/>
          </a:solidFill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16386" name="Прямоугольник 8"/>
          <p:cNvSpPr>
            <a:spLocks noChangeArrowheads="1"/>
          </p:cNvSpPr>
          <p:nvPr/>
        </p:nvSpPr>
        <p:spPr bwMode="auto">
          <a:xfrm>
            <a:off x="1258888" y="260350"/>
            <a:ext cx="7345362" cy="2157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54000" algn="just">
              <a:lnSpc>
                <a:spcPct val="115000"/>
              </a:lnSpc>
              <a:spcBef>
                <a:spcPts val="375"/>
              </a:spcBef>
            </a:pPr>
            <a:r>
              <a:rPr lang="ru-RU" sz="3600">
                <a:solidFill>
                  <a:srgbClr val="560056"/>
                </a:solidFill>
                <a:latin typeface="Verdana" pitchFamily="34" charset="0"/>
                <a:cs typeface="Times New Roman" pitchFamily="18" charset="0"/>
              </a:rPr>
              <a:t>а)дыхательная гимнастика</a:t>
            </a:r>
            <a:endParaRPr lang="ru-RU" sz="3600">
              <a:solidFill>
                <a:srgbClr val="898989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indent="254000" algn="just">
              <a:lnSpc>
                <a:spcPct val="115000"/>
              </a:lnSpc>
              <a:spcBef>
                <a:spcPts val="375"/>
              </a:spcBef>
            </a:pPr>
            <a:r>
              <a:rPr lang="ru-RU" sz="2400" b="1">
                <a:solidFill>
                  <a:srgbClr val="000000"/>
                </a:solidFill>
                <a:latin typeface="Verdana" pitchFamily="34" charset="0"/>
                <a:cs typeface="Times New Roman" pitchFamily="18" charset="0"/>
              </a:rPr>
              <a:t>вдох носом, выдох через рот; </a:t>
            </a:r>
            <a:endParaRPr lang="ru-RU" sz="2400" b="1">
              <a:solidFill>
                <a:srgbClr val="898989"/>
              </a:solidFill>
              <a:latin typeface="Calibri" pitchFamily="34" charset="0"/>
            </a:endParaRPr>
          </a:p>
          <a:p>
            <a:pPr indent="254000" algn="just">
              <a:lnSpc>
                <a:spcPct val="115000"/>
              </a:lnSpc>
              <a:spcBef>
                <a:spcPts val="375"/>
              </a:spcBef>
            </a:pPr>
            <a:r>
              <a:rPr lang="ru-RU" sz="2400" b="1">
                <a:solidFill>
                  <a:srgbClr val="000000"/>
                </a:solidFill>
                <a:latin typeface="Verdana" pitchFamily="34" charset="0"/>
                <a:cs typeface="Times New Roman" pitchFamily="18" charset="0"/>
              </a:rPr>
              <a:t>вдох, задержка дыхания, выдох; </a:t>
            </a:r>
            <a:endParaRPr lang="ru-RU" sz="2400" b="1">
              <a:solidFill>
                <a:srgbClr val="898989"/>
              </a:solidFill>
              <a:latin typeface="Calibri" pitchFamily="34" charset="0"/>
            </a:endParaRPr>
          </a:p>
          <a:p>
            <a:pPr indent="254000" algn="just">
              <a:lnSpc>
                <a:spcPct val="115000"/>
              </a:lnSpc>
              <a:spcBef>
                <a:spcPts val="375"/>
              </a:spcBef>
            </a:pPr>
            <a:r>
              <a:rPr lang="ru-RU" sz="2400" b="1">
                <a:solidFill>
                  <a:srgbClr val="000000"/>
                </a:solidFill>
                <a:latin typeface="Verdana" pitchFamily="34" charset="0"/>
                <a:cs typeface="Times New Roman" pitchFamily="18" charset="0"/>
              </a:rPr>
              <a:t>вдох, выдох по порциям</a:t>
            </a:r>
            <a:endParaRPr lang="ru-RU" sz="2400" b="1">
              <a:latin typeface="Calibri" pitchFamily="34" charset="0"/>
            </a:endParaRPr>
          </a:p>
        </p:txBody>
      </p:sp>
      <p:pic>
        <p:nvPicPr>
          <p:cNvPr id="11" name="Picture 4" descr="Падающие осенние листья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89163" y="2414588"/>
            <a:ext cx="5729287" cy="38274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C:\Users\Администратор\Pictures\фон для чтен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07950" y="0"/>
            <a:ext cx="9323388" cy="6858000"/>
          </a:xfrm>
          <a:prstGeom prst="rect">
            <a:avLst/>
          </a:prstGeom>
          <a:solidFill>
            <a:srgbClr val="FF0000"/>
          </a:solidFill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17410" name="Прямоугольник 2"/>
          <p:cNvSpPr>
            <a:spLocks noChangeArrowheads="1"/>
          </p:cNvSpPr>
          <p:nvPr/>
        </p:nvSpPr>
        <p:spPr bwMode="auto">
          <a:xfrm>
            <a:off x="2241550" y="981075"/>
            <a:ext cx="5692775" cy="6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indent="254000" algn="just">
              <a:lnSpc>
                <a:spcPct val="115000"/>
              </a:lnSpc>
              <a:spcBef>
                <a:spcPts val="375"/>
              </a:spcBef>
            </a:pPr>
            <a:r>
              <a:rPr lang="ru-RU" sz="3200" b="1">
                <a:solidFill>
                  <a:srgbClr val="98327B"/>
                </a:solidFill>
                <a:latin typeface="Verdana" pitchFamily="34" charset="0"/>
                <a:cs typeface="Times New Roman" pitchFamily="18" charset="0"/>
              </a:rPr>
              <a:t>б) звуковая разминка</a:t>
            </a:r>
            <a:endParaRPr lang="ru-RU" b="1">
              <a:solidFill>
                <a:srgbClr val="98327B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1403350" y="2298700"/>
            <a:ext cx="5454650" cy="3322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54000" algn="ctr">
              <a:lnSpc>
                <a:spcPct val="115000"/>
              </a:lnSpc>
              <a:spcBef>
                <a:spcPts val="375"/>
              </a:spcBef>
            </a:pPr>
            <a:r>
              <a:rPr lang="ru-RU" sz="2800" b="1">
                <a:solidFill>
                  <a:srgbClr val="000000"/>
                </a:solidFill>
                <a:latin typeface="Verdana" pitchFamily="34" charset="0"/>
                <a:cs typeface="Times New Roman" pitchFamily="18" charset="0"/>
              </a:rPr>
              <a:t>БТМПВЧФКНШЛЖЗЦС</a:t>
            </a:r>
            <a:endParaRPr lang="ru-RU" sz="2800" b="1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indent="254000" algn="ctr">
              <a:lnSpc>
                <a:spcPct val="115000"/>
              </a:lnSpc>
              <a:spcBef>
                <a:spcPts val="375"/>
              </a:spcBef>
            </a:pPr>
            <a:r>
              <a:rPr lang="ru-RU" sz="2800" b="1">
                <a:solidFill>
                  <a:srgbClr val="000000"/>
                </a:solidFill>
                <a:latin typeface="Verdana" pitchFamily="34" charset="0"/>
                <a:cs typeface="Times New Roman" pitchFamily="18" charset="0"/>
              </a:rPr>
              <a:t>КВМСПЛБШГРДБЛСТ</a:t>
            </a:r>
            <a:endParaRPr lang="ru-RU" sz="2800" b="1">
              <a:latin typeface="Calibri" pitchFamily="34" charset="0"/>
            </a:endParaRPr>
          </a:p>
          <a:p>
            <a:pPr indent="254000" algn="ctr">
              <a:lnSpc>
                <a:spcPct val="115000"/>
              </a:lnSpc>
              <a:spcBef>
                <a:spcPts val="375"/>
              </a:spcBef>
            </a:pPr>
            <a:r>
              <a:rPr lang="ru-RU" sz="2800" b="1">
                <a:solidFill>
                  <a:srgbClr val="000000"/>
                </a:solidFill>
                <a:latin typeface="Verdana" pitchFamily="34" charset="0"/>
                <a:cs typeface="Times New Roman" pitchFamily="18" charset="0"/>
              </a:rPr>
              <a:t>ПРЛГНТВСЧЦФБХНМ</a:t>
            </a:r>
            <a:endParaRPr lang="ru-RU" sz="2800" b="1">
              <a:latin typeface="Calibri" pitchFamily="34" charset="0"/>
            </a:endParaRPr>
          </a:p>
          <a:p>
            <a:pPr indent="254000" algn="ctr">
              <a:lnSpc>
                <a:spcPct val="115000"/>
              </a:lnSpc>
              <a:spcBef>
                <a:spcPts val="375"/>
              </a:spcBef>
            </a:pPr>
            <a:r>
              <a:rPr lang="ru-RU" sz="2800" b="1">
                <a:solidFill>
                  <a:srgbClr val="000000"/>
                </a:solidFill>
                <a:latin typeface="Verdana" pitchFamily="34" charset="0"/>
                <a:cs typeface="Times New Roman" pitchFamily="18" charset="0"/>
              </a:rPr>
              <a:t>ВМРГКТБДЗЩЗБЧВН</a:t>
            </a:r>
            <a:endParaRPr lang="ru-RU" sz="2800" b="1">
              <a:latin typeface="Calibri" pitchFamily="34" charset="0"/>
            </a:endParaRPr>
          </a:p>
          <a:p>
            <a:pPr indent="254000" algn="ctr">
              <a:lnSpc>
                <a:spcPct val="115000"/>
              </a:lnSpc>
              <a:spcBef>
                <a:spcPts val="375"/>
              </a:spcBef>
            </a:pPr>
            <a:r>
              <a:rPr lang="ru-RU" sz="2800" b="1">
                <a:solidFill>
                  <a:srgbClr val="000000"/>
                </a:solidFill>
                <a:latin typeface="Verdana" pitchFamily="34" charset="0"/>
                <a:cs typeface="Times New Roman" pitchFamily="18" charset="0"/>
              </a:rPr>
              <a:t>ФЩМЖДШХЧМКПБРВС</a:t>
            </a:r>
            <a:endParaRPr lang="ru-RU" sz="2800" b="1">
              <a:latin typeface="Calibri" pitchFamily="34" charset="0"/>
            </a:endParaRPr>
          </a:p>
          <a:p>
            <a:pPr indent="254000" algn="ctr">
              <a:lnSpc>
                <a:spcPct val="115000"/>
              </a:lnSpc>
              <a:spcBef>
                <a:spcPts val="375"/>
              </a:spcBef>
            </a:pPr>
            <a:r>
              <a:rPr lang="ru-RU" sz="2800" b="1">
                <a:solidFill>
                  <a:srgbClr val="000000"/>
                </a:solidFill>
                <a:latin typeface="Verdana" pitchFamily="34" charset="0"/>
                <a:cs typeface="Times New Roman" pitchFamily="18" charset="0"/>
              </a:rPr>
              <a:t>ПТКЗРМВДГБФКЗРЧ</a:t>
            </a:r>
            <a:endParaRPr lang="ru-RU" sz="2800" b="1">
              <a:latin typeface="Calibri" pitchFamily="34" charset="0"/>
            </a:endParaRPr>
          </a:p>
        </p:txBody>
      </p:sp>
      <p:pic>
        <p:nvPicPr>
          <p:cNvPr id="17412" name="Picture 2" descr="C:\Documents and Settings\Admin\Local Settings\Temporary Internet Files\Content.IE5\IBLDN24O\MPj04394050000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58063" y="3986213"/>
            <a:ext cx="1857375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C:\Users\Администратор\Pictures\фон для чтен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07950" y="0"/>
            <a:ext cx="9323388" cy="6858000"/>
          </a:xfrm>
          <a:prstGeom prst="rect">
            <a:avLst/>
          </a:prstGeom>
          <a:solidFill>
            <a:srgbClr val="FF0000"/>
          </a:solidFill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18434" name="Прямоугольник 3"/>
          <p:cNvSpPr>
            <a:spLocks noChangeArrowheads="1"/>
          </p:cNvSpPr>
          <p:nvPr/>
        </p:nvSpPr>
        <p:spPr bwMode="auto">
          <a:xfrm>
            <a:off x="755650" y="549275"/>
            <a:ext cx="8280400" cy="108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54000" algn="ctr">
              <a:lnSpc>
                <a:spcPct val="115000"/>
              </a:lnSpc>
              <a:spcBef>
                <a:spcPts val="375"/>
              </a:spcBef>
            </a:pPr>
            <a:r>
              <a:rPr lang="ru-RU" sz="2800" b="1">
                <a:solidFill>
                  <a:srgbClr val="560056"/>
                </a:solidFill>
                <a:latin typeface="Verdana" pitchFamily="34" charset="0"/>
                <a:cs typeface="Times New Roman" pitchFamily="18" charset="0"/>
              </a:rPr>
              <a:t>в)чтение скороговорок, пословиц, поговорок</a:t>
            </a:r>
            <a:endParaRPr lang="ru-RU" sz="2800"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5" name="Picture 3" descr="C:\Documents and Settings\Admin\Local Settings\Temporary Internet Files\Content.IE5\EBM5G6L0\MPj04384160000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6013" y="4297363"/>
            <a:ext cx="4046537" cy="2566987"/>
          </a:xfrm>
          <a:prstGeom prst="rect">
            <a:avLst/>
          </a:prstGeom>
          <a:noFill/>
        </p:spPr>
      </p:pic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47813" y="3105150"/>
            <a:ext cx="6408737" cy="120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0070C0"/>
                </a:solidFill>
                <a:latin typeface="Calibri" pitchFamily="34" charset="0"/>
              </a:rPr>
              <a:t>«Мудрец отличен от глупца</a:t>
            </a:r>
          </a:p>
          <a:p>
            <a:r>
              <a:rPr lang="ru-RU" sz="3600" b="1">
                <a:solidFill>
                  <a:srgbClr val="0070C0"/>
                </a:solidFill>
                <a:latin typeface="Calibri" pitchFamily="34" charset="0"/>
              </a:rPr>
              <a:t>Тем, что он мыслит до конца».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619250" y="1989138"/>
            <a:ext cx="7056438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accent6">
                    <a:lumMod val="75000"/>
                  </a:schemeClr>
                </a:solidFill>
                <a:latin typeface="+mn-lt"/>
                <a:cs typeface="Times New Roman" pitchFamily="18" charset="0"/>
              </a:rPr>
              <a:t>Либретто “</a:t>
            </a:r>
            <a:r>
              <a:rPr lang="ru-RU" sz="4000" b="1" dirty="0" err="1">
                <a:solidFill>
                  <a:schemeClr val="accent6">
                    <a:lumMod val="75000"/>
                  </a:schemeClr>
                </a:solidFill>
                <a:latin typeface="+mn-lt"/>
                <a:cs typeface="Times New Roman" pitchFamily="18" charset="0"/>
              </a:rPr>
              <a:t>Риголетто</a:t>
            </a:r>
            <a:r>
              <a:rPr lang="ru-RU" sz="4000" b="1" dirty="0">
                <a:solidFill>
                  <a:schemeClr val="accent6">
                    <a:lumMod val="75000"/>
                  </a:schemeClr>
                </a:solidFill>
                <a:latin typeface="+mn-lt"/>
                <a:cs typeface="Times New Roman" pitchFamily="18" charset="0"/>
              </a:rPr>
              <a:t>”. </a:t>
            </a:r>
            <a:endParaRPr lang="ru-RU" sz="4000" b="1" dirty="0">
              <a:solidFill>
                <a:schemeClr val="accent6">
                  <a:lumMod val="75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C:\Users\Администратор\Pictures\фон для чтен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80975" y="-3175"/>
            <a:ext cx="9324975" cy="6858000"/>
          </a:xfrm>
          <a:prstGeom prst="rect">
            <a:avLst/>
          </a:prstGeom>
          <a:solidFill>
            <a:srgbClr val="FF0000"/>
          </a:solidFill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19458" name="Прямоугольник 2"/>
          <p:cNvSpPr>
            <a:spLocks noChangeArrowheads="1"/>
          </p:cNvSpPr>
          <p:nvPr/>
        </p:nvSpPr>
        <p:spPr bwMode="auto">
          <a:xfrm>
            <a:off x="827088" y="476250"/>
            <a:ext cx="8316912" cy="58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54000" algn="ctr">
              <a:lnSpc>
                <a:spcPct val="115000"/>
              </a:lnSpc>
              <a:spcBef>
                <a:spcPts val="375"/>
              </a:spcBef>
            </a:pPr>
            <a:r>
              <a:rPr lang="ru-RU" sz="2800" b="1">
                <a:solidFill>
                  <a:srgbClr val="558ED5"/>
                </a:solidFill>
                <a:latin typeface="Verdana" pitchFamily="34" charset="0"/>
                <a:cs typeface="Times New Roman" pitchFamily="18" charset="0"/>
              </a:rPr>
              <a:t>г)складывание слов из половинок</a:t>
            </a:r>
            <a:endParaRPr lang="ru-RU">
              <a:solidFill>
                <a:srgbClr val="558ED5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4" name="Picture 3" descr="C:\Documents and Settings\Admin\Local Settings\Temporary Internet Files\Content.IE5\KCPF3AIM\MPj04384650000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84238" y="3833813"/>
            <a:ext cx="4144962" cy="2219325"/>
          </a:xfrm>
          <a:prstGeom prst="rect">
            <a:avLst/>
          </a:prstGeom>
          <a:noFill/>
        </p:spPr>
      </p:pic>
      <p:pic>
        <p:nvPicPr>
          <p:cNvPr id="5" name="Picture 4" descr="C:\Documents and Settings\Admin\Local Settings\Temporary Internet Files\Content.IE5\EBM5G6L0\MPj04385730000[1]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10338" y="4505325"/>
            <a:ext cx="2566987" cy="2200275"/>
          </a:xfrm>
          <a:prstGeom prst="rect">
            <a:avLst/>
          </a:prstGeom>
          <a:noFill/>
        </p:spPr>
      </p:pic>
      <p:pic>
        <p:nvPicPr>
          <p:cNvPr id="14" name="Прямоугольник 13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89500" y="4621213"/>
            <a:ext cx="2127250" cy="998537"/>
          </a:xfrm>
          <a:prstGeom prst="rect">
            <a:avLst/>
          </a:prstGeom>
          <a:noFill/>
        </p:spPr>
      </p:pic>
      <p:pic>
        <p:nvPicPr>
          <p:cNvPr id="15" name="Прямоугольник 14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48063" y="1066800"/>
            <a:ext cx="2120900" cy="993775"/>
          </a:xfrm>
          <a:prstGeom prst="rect">
            <a:avLst/>
          </a:prstGeom>
          <a:noFill/>
        </p:spPr>
      </p:pic>
      <p:pic>
        <p:nvPicPr>
          <p:cNvPr id="16" name="Прямоугольник 15"/>
          <p:cNvPicPr>
            <a:picLocks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457325" y="5724525"/>
            <a:ext cx="2127250" cy="993775"/>
          </a:xfrm>
          <a:prstGeom prst="rect">
            <a:avLst/>
          </a:prstGeom>
          <a:noFill/>
        </p:spPr>
      </p:pic>
      <p:pic>
        <p:nvPicPr>
          <p:cNvPr id="17" name="Прямоугольник 16"/>
          <p:cNvPicPr>
            <a:picLocks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395788" y="2700338"/>
            <a:ext cx="2127250" cy="993775"/>
          </a:xfrm>
          <a:prstGeom prst="rect">
            <a:avLst/>
          </a:prstGeom>
          <a:noFill/>
        </p:spPr>
      </p:pic>
      <p:pic>
        <p:nvPicPr>
          <p:cNvPr id="18" name="Прямоугольник 17"/>
          <p:cNvPicPr>
            <a:picLocks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834188" y="3651250"/>
            <a:ext cx="2425700" cy="1030288"/>
          </a:xfrm>
          <a:prstGeom prst="rect">
            <a:avLst/>
          </a:prstGeom>
          <a:noFill/>
        </p:spPr>
      </p:pic>
      <p:pic>
        <p:nvPicPr>
          <p:cNvPr id="19" name="Прямоугольник 18"/>
          <p:cNvPicPr>
            <a:picLocks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816100" y="3492500"/>
            <a:ext cx="1974850" cy="1049338"/>
          </a:xfrm>
          <a:prstGeom prst="rect">
            <a:avLst/>
          </a:prstGeom>
          <a:noFill/>
        </p:spPr>
      </p:pic>
      <p:pic>
        <p:nvPicPr>
          <p:cNvPr id="21" name="Прямоугольник 20"/>
          <p:cNvPicPr>
            <a:picLocks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480175" y="1427163"/>
            <a:ext cx="2292350" cy="992187"/>
          </a:xfrm>
          <a:prstGeom prst="rect">
            <a:avLst/>
          </a:prstGeom>
          <a:noFill/>
        </p:spPr>
      </p:pic>
      <p:pic>
        <p:nvPicPr>
          <p:cNvPr id="22" name="Прямоугольник 21"/>
          <p:cNvPicPr>
            <a:picLocks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1023938" y="1785938"/>
            <a:ext cx="2127250" cy="993775"/>
          </a:xfrm>
          <a:prstGeom prst="rect">
            <a:avLst/>
          </a:prstGeom>
          <a:noFill/>
        </p:spPr>
      </p:pic>
      <p:cxnSp>
        <p:nvCxnSpPr>
          <p:cNvPr id="7" name="Прямая со стрелкой 6"/>
          <p:cNvCxnSpPr/>
          <p:nvPr/>
        </p:nvCxnSpPr>
        <p:spPr>
          <a:xfrm>
            <a:off x="3159125" y="2168525"/>
            <a:ext cx="3429000" cy="0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V="1">
            <a:off x="3492500" y="2039938"/>
            <a:ext cx="1116013" cy="1470025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V="1">
            <a:off x="5867400" y="3676650"/>
            <a:ext cx="0" cy="985838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>
            <a:endCxn id="0" idx="1"/>
          </p:cNvCxnSpPr>
          <p:nvPr/>
        </p:nvCxnSpPr>
        <p:spPr>
          <a:xfrm flipV="1">
            <a:off x="3419475" y="4167188"/>
            <a:ext cx="3414713" cy="1582737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Администратор\Pictures\фон для чтен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82563" y="-9525"/>
            <a:ext cx="9324976" cy="6858000"/>
          </a:xfrm>
          <a:prstGeom prst="rect">
            <a:avLst/>
          </a:prstGeom>
          <a:solidFill>
            <a:srgbClr val="FF0000"/>
          </a:solidFill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5" name="Picture 8" descr="http://img0.liveinternet.ru/images/attach/c/2/70/987/70987549_0a266a036ff8ca7e9c59ce680036c31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92475" y="1719263"/>
            <a:ext cx="5827713" cy="4926012"/>
          </a:xfrm>
          <a:prstGeom prst="rect">
            <a:avLst/>
          </a:prstGeom>
          <a:noFill/>
        </p:spPr>
      </p:pic>
      <p:pic>
        <p:nvPicPr>
          <p:cNvPr id="7" name="Выноска-облако 6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5325" y="6350"/>
            <a:ext cx="3992563" cy="5503863"/>
          </a:xfrm>
          <a:prstGeom prst="rect">
            <a:avLst/>
          </a:prstGeom>
          <a:noFill/>
        </p:spPr>
      </p:pic>
      <p:pic>
        <p:nvPicPr>
          <p:cNvPr id="1027" name="Picture 3" descr="http://bestgif.su/_ph/52/2/580918737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49300" y="3852863"/>
            <a:ext cx="2079625" cy="2803525"/>
          </a:xfrm>
          <a:prstGeom prst="rect">
            <a:avLst/>
          </a:prstGeom>
          <a:noFill/>
        </p:spPr>
      </p:pic>
      <p:pic>
        <p:nvPicPr>
          <p:cNvPr id="20486" name="Picture 5" descr="http://veselble-kartinki.narod.ru/blesk_knigafei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03950" y="111125"/>
            <a:ext cx="2381250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C:\Users\Администратор\Pictures\фон для чтен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80975" y="-100013"/>
            <a:ext cx="9324975" cy="6858001"/>
          </a:xfrm>
          <a:prstGeom prst="rect">
            <a:avLst/>
          </a:prstGeom>
          <a:solidFill>
            <a:srgbClr val="FF0000"/>
          </a:solidFill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4563803" y="299984"/>
            <a:ext cx="3389407" cy="896768"/>
          </a:xfrm>
          <a:prstGeom prst="rect">
            <a:avLst/>
          </a:prstGeom>
          <a:noFill/>
        </p:spPr>
        <p:txBody>
          <a:bodyPr wrap="none">
            <a:prstTxWarp prst="textChevron">
              <a:avLst/>
            </a:prstTxWarp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rgbClr val="CC6600"/>
                </a:solidFill>
                <a:latin typeface="+mn-lt"/>
              </a:rPr>
              <a:t>Виды сказок</a:t>
            </a:r>
            <a:endParaRPr lang="ru-RU" dirty="0">
              <a:latin typeface="+mn-lt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258888" y="2003425"/>
            <a:ext cx="6335712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 </a:t>
            </a:r>
            <a:r>
              <a:rPr lang="ru-RU" sz="3600" b="1">
                <a:latin typeface="Calibri" pitchFamily="34" charset="0"/>
              </a:rPr>
              <a:t>Сказки о животных</a:t>
            </a:r>
          </a:p>
          <a:p>
            <a:endParaRPr lang="ru-RU">
              <a:latin typeface="Calibri" pitchFamily="34" charset="0"/>
            </a:endParaRPr>
          </a:p>
          <a:p>
            <a:endParaRPr lang="ru-RU">
              <a:latin typeface="Calibri" pitchFamily="34" charset="0"/>
            </a:endParaRPr>
          </a:p>
          <a:p>
            <a:r>
              <a:rPr lang="ru-RU" sz="3600" b="1">
                <a:latin typeface="Calibri" pitchFamily="34" charset="0"/>
              </a:rPr>
              <a:t>Бытовые сказки</a:t>
            </a:r>
          </a:p>
          <a:p>
            <a:endParaRPr lang="ru-RU">
              <a:latin typeface="Calibri" pitchFamily="34" charset="0"/>
            </a:endParaRPr>
          </a:p>
          <a:p>
            <a:endParaRPr lang="ru-RU">
              <a:latin typeface="Calibri" pitchFamily="34" charset="0"/>
            </a:endParaRPr>
          </a:p>
          <a:p>
            <a:r>
              <a:rPr lang="ru-RU" sz="3600" b="1">
                <a:latin typeface="Calibri" pitchFamily="34" charset="0"/>
              </a:rPr>
              <a:t>Волшебные сказки</a:t>
            </a:r>
          </a:p>
        </p:txBody>
      </p:sp>
      <p:pic>
        <p:nvPicPr>
          <p:cNvPr id="1026" name="Picture 2" descr="http://www.xrest.ru/images/collection/00955/004/origina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1763" y="1341438"/>
            <a:ext cx="1755775" cy="1858962"/>
          </a:xfrm>
          <a:prstGeom prst="rect">
            <a:avLst/>
          </a:prstGeom>
          <a:noFill/>
        </p:spPr>
      </p:pic>
      <p:pic>
        <p:nvPicPr>
          <p:cNvPr id="1028" name="Picture 4" descr="http://www.rospisatel.ru/images/1249285212_609ca26b37d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78625" y="2700338"/>
            <a:ext cx="2346325" cy="1920875"/>
          </a:xfrm>
          <a:prstGeom prst="rect">
            <a:avLst/>
          </a:prstGeom>
          <a:noFill/>
        </p:spPr>
      </p:pic>
      <p:pic>
        <p:nvPicPr>
          <p:cNvPr id="1030" name="Picture 6" descr="http://wiki.iteach.ru/images/a/a5/%d0%92%d0%be%d0%bb%d1%88%d0%b5%d0%b1%d0%bd%d0%b0%d1%8f_%d1%81%d0%ba%d0%b0%d0%b7%d0%ba%d0%b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00650" y="4286250"/>
            <a:ext cx="2041525" cy="2382838"/>
          </a:xfrm>
          <a:prstGeom prst="rect">
            <a:avLst/>
          </a:prstGeom>
          <a:noFill/>
        </p:spPr>
      </p:pic>
      <p:pic>
        <p:nvPicPr>
          <p:cNvPr id="21511" name="Picture 8" descr="http://avroralee.files.wordpress.com/2011/10/292978097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68350" y="12700"/>
            <a:ext cx="2433638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 descr="C:\Users\Администратор\Pictures\фон для чтен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36525" y="0"/>
            <a:ext cx="9323388" cy="6858000"/>
          </a:xfrm>
          <a:prstGeom prst="rect">
            <a:avLst/>
          </a:prstGeom>
          <a:solidFill>
            <a:srgbClr val="FF0000"/>
          </a:solidFill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22530" name="Прямоугольник 2"/>
          <p:cNvSpPr>
            <a:spLocks noChangeArrowheads="1"/>
          </p:cNvSpPr>
          <p:nvPr/>
        </p:nvSpPr>
        <p:spPr bwMode="auto">
          <a:xfrm>
            <a:off x="1042988" y="58738"/>
            <a:ext cx="7489825" cy="224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Шел бык лесом, попадается ему навстречу баран.</a:t>
            </a:r>
          </a:p>
          <a:p>
            <a:r>
              <a:rPr lang="ru-RU" sz="2800" b="1">
                <a:latin typeface="Calibri" pitchFamily="34" charset="0"/>
              </a:rPr>
              <a:t>- Куда, баран, идешь? - спросил бык.</a:t>
            </a:r>
          </a:p>
          <a:p>
            <a:r>
              <a:rPr lang="ru-RU" sz="2800" b="1">
                <a:latin typeface="Calibri" pitchFamily="34" charset="0"/>
              </a:rPr>
              <a:t>- От зимы лета ищу, - говорит баран.</a:t>
            </a:r>
          </a:p>
          <a:p>
            <a:r>
              <a:rPr lang="ru-RU" sz="2800" b="1">
                <a:latin typeface="Calibri" pitchFamily="34" charset="0"/>
              </a:rPr>
              <a:t>- Пойдем со мною!</a:t>
            </a:r>
          </a:p>
        </p:txBody>
      </p:sp>
      <p:pic>
        <p:nvPicPr>
          <p:cNvPr id="1026" name="Picture 2" descr="http://bayun.ru/covers/120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87950" y="1841500"/>
            <a:ext cx="3571875" cy="2913063"/>
          </a:xfrm>
          <a:prstGeom prst="rect">
            <a:avLst/>
          </a:prstGeom>
          <a:noFill/>
        </p:spPr>
      </p:pic>
      <p:pic>
        <p:nvPicPr>
          <p:cNvPr id="22532" name="Picture 4" descr="http://im7-tub-ru.yandex.net/i?id=306477198-50-72&amp;n=21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41475" y="4652963"/>
            <a:ext cx="1851025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6" descr="http://im8-tub-ru.yandex.net/i?id=586102174-66-72&amp;n=21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376738" y="4652963"/>
            <a:ext cx="1635125" cy="2005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Picture 8" descr="http://audioskazki.net/wp-content/gallery/rus_skazki/drujba_zverei/p0009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113588" y="4652963"/>
            <a:ext cx="1638300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973</TotalTime>
  <Words>282</Words>
  <Application>Microsoft Office PowerPoint</Application>
  <PresentationFormat>Экран (4:3)</PresentationFormat>
  <Paragraphs>78</Paragraphs>
  <Slides>19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Calibri</vt:lpstr>
      <vt:lpstr>Arial</vt:lpstr>
      <vt:lpstr>Verdana</vt:lpstr>
      <vt:lpstr>Times New Roman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User</cp:lastModifiedBy>
  <cp:revision>82</cp:revision>
  <dcterms:created xsi:type="dcterms:W3CDTF">2012-10-23T18:01:05Z</dcterms:created>
  <dcterms:modified xsi:type="dcterms:W3CDTF">2013-01-04T15:56:58Z</dcterms:modified>
</cp:coreProperties>
</file>