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handoutMasterIdLst>
    <p:handoutMasterId r:id="rId20"/>
  </p:handoutMasterIdLst>
  <p:sldIdLst>
    <p:sldId id="256" r:id="rId2"/>
    <p:sldId id="288" r:id="rId3"/>
    <p:sldId id="280" r:id="rId4"/>
    <p:sldId id="257" r:id="rId5"/>
    <p:sldId id="258" r:id="rId6"/>
    <p:sldId id="287" r:id="rId7"/>
    <p:sldId id="286" r:id="rId8"/>
    <p:sldId id="277" r:id="rId9"/>
    <p:sldId id="271" r:id="rId10"/>
    <p:sldId id="278" r:id="rId11"/>
    <p:sldId id="272" r:id="rId12"/>
    <p:sldId id="279" r:id="rId13"/>
    <p:sldId id="273" r:id="rId14"/>
    <p:sldId id="281" r:id="rId15"/>
    <p:sldId id="266" r:id="rId16"/>
    <p:sldId id="274" r:id="rId17"/>
    <p:sldId id="284" r:id="rId18"/>
    <p:sldId id="285" r:id="rId19"/>
  </p:sldIdLst>
  <p:sldSz cx="9144000" cy="6858000" type="screen4x3"/>
  <p:notesSz cx="6881813" cy="100028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42" y="-108"/>
      </p:cViewPr>
      <p:guideLst>
        <p:guide orient="horz" pos="3151"/>
        <p:guide pos="216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F4F71-700C-4F72-9897-B2E6ED99D51D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ED8B6-9F92-481C-BADA-D8AE633824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F35C5-2F5A-4F33-8058-A81544DF937E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85C74-9EC3-41CC-A286-5BAFBE553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2BACC-89CC-4D22-A12B-702241FAD61F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811DA-62BF-4F31-BD34-0A0489088C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9E8D0-613C-4359-A897-049EC3A72308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12938-9536-4D89-9814-005991465E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8D955-1B6B-4368-BB94-22EC494B5931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E480C-8FAF-4FB2-95EE-E91F89C361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978D0-CBE3-45F9-BC31-A1CB4D249D89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B400B-0A9C-4F23-9374-481DB97702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5F370-C55B-4FCA-9BD0-284BFF79E3C4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8368C-9762-4599-8B21-321BCA8DA3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A1CB9-07B9-41BF-9B7B-A2CC0EEFB633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F683A-DB84-4E4E-AE77-88CDF0DED3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75197-FBA6-48F3-84B1-7CFDA87742D2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AE1EC-32F2-42AA-9531-14604EBD70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B5B89-AE6A-4359-8CDC-6DC41B18E8BE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96FEA-8E25-4975-A531-20B4FBD1F9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0DB6A-C08A-458B-828D-1B9991B510D0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61FAB-161D-4B94-B3DE-7CE8495D33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ADFBB17-1BE3-40E5-B9B4-B800798FFAB2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2BB9061-AD05-4DF5-AB1C-7AEBFE163C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64" r:id="rId4"/>
    <p:sldLayoutId id="2147483870" r:id="rId5"/>
    <p:sldLayoutId id="2147483865" r:id="rId6"/>
    <p:sldLayoutId id="2147483871" r:id="rId7"/>
    <p:sldLayoutId id="2147483872" r:id="rId8"/>
    <p:sldLayoutId id="2147483873" r:id="rId9"/>
    <p:sldLayoutId id="2147483866" r:id="rId10"/>
    <p:sldLayoutId id="21474838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gif"/><Relationship Id="rId3" Type="http://schemas.openxmlformats.org/officeDocument/2006/relationships/image" Target="../media/image21.gif"/><Relationship Id="rId7" Type="http://schemas.openxmlformats.org/officeDocument/2006/relationships/image" Target="../media/image25.gif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gif"/><Relationship Id="rId5" Type="http://schemas.openxmlformats.org/officeDocument/2006/relationships/image" Target="../media/image23.gif"/><Relationship Id="rId4" Type="http://schemas.openxmlformats.org/officeDocument/2006/relationships/image" Target="../media/image22.gif"/><Relationship Id="rId9" Type="http://schemas.openxmlformats.org/officeDocument/2006/relationships/image" Target="../media/image2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0" y="5214950"/>
            <a:ext cx="9144000" cy="1222375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400" b="1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Пословицы и поговорки.</a:t>
            </a:r>
            <a:endParaRPr lang="ru-RU" sz="6400" b="1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43" name="Picture 3" descr="malch63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313" y="428625"/>
            <a:ext cx="4000500" cy="462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ru-RU" sz="3200" b="1" dirty="0" smtClean="0"/>
              <a:t>СЛОВАРЬ</a:t>
            </a:r>
            <a:endParaRPr lang="ru-RU" sz="3200" b="1" dirty="0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250825" y="1052513"/>
            <a:ext cx="8686800" cy="45259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Текст № 2.</a:t>
            </a:r>
          </a:p>
          <a:p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b="1" i="1" smtClean="0"/>
              <a:t>Вовремя</a:t>
            </a:r>
            <a:r>
              <a:rPr lang="ru-RU" smtClean="0"/>
              <a:t> — своевременно, в назначенное время.</a:t>
            </a:r>
          </a:p>
          <a:p>
            <a:pPr>
              <a:buFont typeface="Wingdings 2" pitchFamily="18" charset="2"/>
              <a:buNone/>
            </a:pPr>
            <a:r>
              <a:rPr lang="ru-RU" b="1" i="1" smtClean="0"/>
              <a:t>Наизнанку</a:t>
            </a:r>
            <a:r>
              <a:rPr lang="ru-RU" smtClean="0"/>
              <a:t> — изнанкой наружу, на левую сторону.</a:t>
            </a:r>
          </a:p>
          <a:p>
            <a:pPr>
              <a:buFont typeface="Wingdings 2" pitchFamily="18" charset="2"/>
              <a:buNone/>
            </a:pPr>
            <a:r>
              <a:rPr lang="ru-RU" b="1" i="1" smtClean="0"/>
              <a:t>Ботинки в разные стороны смотрят</a:t>
            </a:r>
            <a:r>
              <a:rPr lang="ru-RU" smtClean="0"/>
              <a:t>.</a:t>
            </a:r>
          </a:p>
          <a:p>
            <a:endParaRPr lang="ru-RU" smtClean="0"/>
          </a:p>
        </p:txBody>
      </p:sp>
      <p:pic>
        <p:nvPicPr>
          <p:cNvPr id="19460" name="Picture 1"/>
          <p:cNvPicPr>
            <a:picLocks noChangeAspect="1" noChangeArrowheads="1"/>
          </p:cNvPicPr>
          <p:nvPr/>
        </p:nvPicPr>
        <p:blipFill>
          <a:blip r:embed="rId2" cstate="email"/>
          <a:srcRect r="21132"/>
          <a:stretch>
            <a:fillRect/>
          </a:stretch>
        </p:blipFill>
        <p:spPr bwMode="auto">
          <a:xfrm>
            <a:off x="1692275" y="5013325"/>
            <a:ext cx="20875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51475" y="5084763"/>
            <a:ext cx="1423988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75463" y="5084763"/>
            <a:ext cx="1458912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Текст 3"/>
          <p:cNvSpPr>
            <a:spLocks noGrp="1"/>
          </p:cNvSpPr>
          <p:nvPr>
            <p:ph type="body" sz="half" idx="2"/>
          </p:nvPr>
        </p:nvSpPr>
        <p:spPr>
          <a:xfrm>
            <a:off x="785813" y="428625"/>
            <a:ext cx="7500937" cy="5286375"/>
          </a:xfrm>
        </p:spPr>
        <p:txBody>
          <a:bodyPr/>
          <a:lstStyle/>
          <a:p>
            <a:pPr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en-US" sz="2400" b="1" dirty="0" smtClean="0"/>
              <a:t> </a:t>
            </a:r>
            <a:r>
              <a:rPr lang="ru-RU" sz="2400" b="1" dirty="0" smtClean="0"/>
              <a:t>Подбери к  тексту пословицу</a:t>
            </a:r>
            <a:r>
              <a:rPr lang="ru-RU" sz="2400" dirty="0" smtClean="0"/>
              <a:t>.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dirty="0" smtClean="0"/>
          </a:p>
          <a:p>
            <a:pPr indent="722313" algn="just" eaLnBrk="1" hangingPunct="1">
              <a:defRPr/>
            </a:pPr>
            <a:r>
              <a:rPr lang="ru-RU" sz="2000" dirty="0" smtClean="0"/>
              <a:t>Папа сказал Саше и Маше, что завтра они пойдут в театр смотреть интересную сказку. Надо пораньше встать, всё вовремя сделать, чтобы не опоздать к началу спектакля.</a:t>
            </a:r>
          </a:p>
          <a:p>
            <a:pPr indent="722313" algn="just" eaLnBrk="1" hangingPunct="1">
              <a:defRPr/>
            </a:pPr>
            <a:r>
              <a:rPr lang="ru-RU" sz="2000" dirty="0" smtClean="0"/>
              <a:t>Маша встала рано, умылась, оделась, быстро покушала. Саша долго лежал в постели, плохо ел кашу, и у него совсем не оставалось времени. Спешит Саша, одевается. Наконец все вышли из дома. Посмотрела Маша на Сашу и засмеялась: на шапке у Саши нет кисточки. Он шапку надел наизнанку, а ботинки в разные стороны смотрят.</a:t>
            </a:r>
          </a:p>
          <a:p>
            <a:pPr indent="530225" algn="just" eaLnBrk="1" hangingPunct="1">
              <a:defRPr/>
            </a:pPr>
            <a:endParaRPr lang="ru-RU" dirty="0" smtClean="0"/>
          </a:p>
          <a:p>
            <a:pPr algn="ctr" eaLnBrk="1" hangingPunct="1">
              <a:defRPr/>
            </a:pPr>
            <a:r>
              <a:rPr lang="ru-RU" dirty="0" smtClean="0"/>
              <a:t>____________________________________________________________</a:t>
            </a:r>
          </a:p>
          <a:p>
            <a:pPr eaLnBrk="1" hangingPunct="1">
              <a:defRPr/>
            </a:pPr>
            <a:r>
              <a:rPr lang="ru-RU" dirty="0" smtClean="0"/>
              <a:t> </a:t>
            </a:r>
          </a:p>
          <a:p>
            <a:pPr eaLnBrk="1" hangingPunct="1">
              <a:defRPr/>
            </a:pPr>
            <a:r>
              <a:rPr lang="en-US" dirty="0" smtClean="0"/>
              <a:t>           </a:t>
            </a:r>
            <a:r>
              <a:rPr lang="ru-RU" dirty="0" smtClean="0"/>
              <a:t> </a:t>
            </a:r>
            <a:r>
              <a:rPr lang="ru-RU" sz="2000" b="1" u="sng" dirty="0" smtClean="0"/>
              <a:t>Пословицы</a:t>
            </a:r>
            <a:r>
              <a:rPr lang="ru-RU" sz="2000" dirty="0" smtClean="0"/>
              <a:t>:                              </a:t>
            </a:r>
          </a:p>
          <a:p>
            <a:pPr marL="2241550" indent="-176213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2000" b="1" dirty="0" smtClean="0"/>
              <a:t>Не спеши языком, а спеши делом.</a:t>
            </a:r>
          </a:p>
          <a:p>
            <a:pPr marL="2241550" indent="-176213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2000" b="1" dirty="0" smtClean="0"/>
              <a:t>Песней поле не вспашешь.</a:t>
            </a:r>
          </a:p>
          <a:p>
            <a:pPr marL="2241550" indent="-176213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2000" b="1" dirty="0" smtClean="0"/>
              <a:t>Поспешишь – людей насмешишь.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 smtClean="0"/>
              <a:t> 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ru-RU" sz="3200" b="1" dirty="0" smtClean="0"/>
              <a:t>СЛОВАРЬ</a:t>
            </a:r>
            <a:endParaRPr lang="ru-RU" sz="3200" b="1" dirty="0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250825" y="1052513"/>
            <a:ext cx="8686800" cy="45259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Текст № 3.</a:t>
            </a:r>
          </a:p>
          <a:p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b="1" i="1" smtClean="0"/>
              <a:t>Лукошко</a:t>
            </a:r>
            <a:r>
              <a:rPr lang="ru-RU" smtClean="0"/>
              <a:t> — небольшая корзинка из прутьев, коробок.</a:t>
            </a:r>
          </a:p>
          <a:p>
            <a:pPr>
              <a:buFont typeface="Wingdings 2" pitchFamily="18" charset="2"/>
              <a:buNone/>
            </a:pPr>
            <a:r>
              <a:rPr lang="ru-RU" b="1" i="1" smtClean="0"/>
              <a:t>Полное</a:t>
            </a:r>
            <a:r>
              <a:rPr lang="ru-RU" b="1" smtClean="0"/>
              <a:t> </a:t>
            </a:r>
            <a:r>
              <a:rPr lang="ru-RU" b="1" i="1" smtClean="0"/>
              <a:t>лукошко</a:t>
            </a:r>
            <a:r>
              <a:rPr lang="ru-RU" b="1" smtClean="0"/>
              <a:t> </a:t>
            </a:r>
            <a:r>
              <a:rPr lang="ru-RU" smtClean="0"/>
              <a:t>— целое лукошко.</a:t>
            </a:r>
          </a:p>
          <a:p>
            <a:pPr>
              <a:buFont typeface="Wingdings 2" pitchFamily="18" charset="2"/>
              <a:buNone/>
            </a:pPr>
            <a:r>
              <a:rPr lang="ru-RU" b="1" i="1" smtClean="0"/>
              <a:t>Сочные груши</a:t>
            </a:r>
            <a:r>
              <a:rPr lang="ru-RU" b="1" smtClean="0"/>
              <a:t> </a:t>
            </a:r>
            <a:r>
              <a:rPr lang="ru-RU" smtClean="0"/>
              <a:t>— груши, обильные соком.</a:t>
            </a:r>
          </a:p>
          <a:p>
            <a:pPr>
              <a:buFont typeface="Wingdings 2" pitchFamily="18" charset="2"/>
              <a:buNone/>
            </a:pPr>
            <a:r>
              <a:rPr lang="ru-RU" b="1" i="1" smtClean="0"/>
              <a:t>Душистые</a:t>
            </a:r>
            <a:r>
              <a:rPr lang="ru-RU" b="1" smtClean="0"/>
              <a:t> </a:t>
            </a:r>
            <a:r>
              <a:rPr lang="ru-RU" smtClean="0"/>
              <a:t>— с приятным сильным запахом.</a:t>
            </a:r>
          </a:p>
          <a:p>
            <a:endParaRPr lang="ru-RU" smtClean="0"/>
          </a:p>
        </p:txBody>
      </p:sp>
      <p:pic>
        <p:nvPicPr>
          <p:cNvPr id="21508" name="Picture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32138" y="476250"/>
            <a:ext cx="1593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51500" y="476250"/>
            <a:ext cx="2016125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268538" y="5157788"/>
            <a:ext cx="19431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940425" y="5157788"/>
            <a:ext cx="10795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Текст 3"/>
          <p:cNvSpPr>
            <a:spLocks noGrp="1"/>
          </p:cNvSpPr>
          <p:nvPr>
            <p:ph type="body" sz="half" idx="2"/>
          </p:nvPr>
        </p:nvSpPr>
        <p:spPr>
          <a:xfrm>
            <a:off x="428625" y="214313"/>
            <a:ext cx="8215313" cy="6286500"/>
          </a:xfrm>
        </p:spPr>
        <p:txBody>
          <a:bodyPr/>
          <a:lstStyle/>
          <a:p>
            <a:pPr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en-US" sz="2400" b="1" dirty="0" smtClean="0"/>
              <a:t> </a:t>
            </a:r>
            <a:r>
              <a:rPr lang="ru-RU" sz="2400" b="1" dirty="0" smtClean="0"/>
              <a:t>Подбери к  тексту пословицу</a:t>
            </a:r>
            <a:r>
              <a:rPr lang="ru-RU" sz="2400" dirty="0" smtClean="0"/>
              <a:t>.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dirty="0" smtClean="0"/>
          </a:p>
          <a:p>
            <a:pPr indent="722313" algn="just" eaLnBrk="1" hangingPunct="1">
              <a:defRPr/>
            </a:pPr>
            <a:r>
              <a:rPr lang="ru-RU" sz="2000" dirty="0" smtClean="0"/>
              <a:t>Миша был у дедушки. У дедушки большой сад.</a:t>
            </a:r>
          </a:p>
          <a:p>
            <a:pPr indent="722313" algn="just" eaLnBrk="1" hangingPunct="1">
              <a:defRPr/>
            </a:pPr>
            <a:r>
              <a:rPr lang="ru-RU" sz="2000" dirty="0" smtClean="0"/>
              <a:t>Завтра у меня много работы в саду, - сказал дедушка, - надо собрать груши и накопать картошки…</a:t>
            </a:r>
          </a:p>
          <a:p>
            <a:pPr indent="722313" algn="just" eaLnBrk="1" hangingPunct="1">
              <a:defRPr/>
            </a:pPr>
            <a:r>
              <a:rPr lang="ru-RU" sz="2000" dirty="0" smtClean="0"/>
              <a:t> Я всё сделаю сам: груши соберу, накопаю картошки полное лукошко,  - пообещал Миша.</a:t>
            </a:r>
          </a:p>
          <a:p>
            <a:pPr indent="722313" algn="just" eaLnBrk="1" hangingPunct="1">
              <a:defRPr/>
            </a:pPr>
            <a:r>
              <a:rPr lang="ru-RU" sz="2000" dirty="0" smtClean="0"/>
              <a:t>Утром дедушка и Миша пошли в сад. Дедушка собирал груши. Миша сорвал несколько груш и съел их. Груши были душистые, сочные. Потом Миша рассматривал букашек на листьях, ловил шмеля.</a:t>
            </a:r>
          </a:p>
          <a:p>
            <a:pPr indent="722313" algn="just" eaLnBrk="1" hangingPunct="1">
              <a:defRPr/>
            </a:pPr>
            <a:r>
              <a:rPr lang="ru-RU" sz="2000" dirty="0" smtClean="0"/>
              <a:t> Где же твои груши, где лукошко с картошкой? – спросил дедушка.</a:t>
            </a:r>
            <a:endParaRPr lang="ru-RU" dirty="0" smtClean="0"/>
          </a:p>
          <a:p>
            <a:pPr algn="ctr" eaLnBrk="1" hangingPunct="1">
              <a:defRPr/>
            </a:pPr>
            <a:endParaRPr lang="en-US" dirty="0" smtClean="0"/>
          </a:p>
          <a:p>
            <a:pPr algn="ctr" eaLnBrk="1" hangingPunct="1">
              <a:defRPr/>
            </a:pPr>
            <a:r>
              <a:rPr lang="ru-RU" dirty="0" smtClean="0"/>
              <a:t>____________________________________________________________</a:t>
            </a:r>
          </a:p>
          <a:p>
            <a:pPr eaLnBrk="1" hangingPunct="1">
              <a:defRPr/>
            </a:pPr>
            <a:r>
              <a:rPr lang="ru-RU" dirty="0" smtClean="0"/>
              <a:t> </a:t>
            </a:r>
          </a:p>
          <a:p>
            <a:pPr eaLnBrk="1" hangingPunct="1">
              <a:defRPr/>
            </a:pPr>
            <a:r>
              <a:rPr lang="en-US" dirty="0" smtClean="0"/>
              <a:t>           </a:t>
            </a:r>
            <a:r>
              <a:rPr lang="ru-RU" dirty="0" smtClean="0"/>
              <a:t> </a:t>
            </a:r>
            <a:r>
              <a:rPr lang="ru-RU" sz="2000" b="1" u="sng" dirty="0" smtClean="0"/>
              <a:t>Пословицы</a:t>
            </a:r>
            <a:r>
              <a:rPr lang="ru-RU" sz="2000" dirty="0" smtClean="0"/>
              <a:t>:                              </a:t>
            </a:r>
          </a:p>
          <a:p>
            <a:pPr marL="2241550" indent="-176213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2000" b="1" dirty="0" smtClean="0"/>
              <a:t>Не спеши языком, а спеши делом.</a:t>
            </a:r>
          </a:p>
          <a:p>
            <a:pPr marL="2241550" indent="-176213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2000" b="1" dirty="0" smtClean="0"/>
              <a:t>Песней поле не вспашешь.</a:t>
            </a:r>
          </a:p>
          <a:p>
            <a:pPr marL="2241550" indent="-176213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2000" b="1" dirty="0" smtClean="0"/>
              <a:t>Поспешишь – людей насмешишь.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 smtClean="0"/>
              <a:t> 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2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idx="1"/>
          </p:nvPr>
        </p:nvSpPr>
        <p:spPr>
          <a:xfrm>
            <a:off x="2051720" y="620688"/>
            <a:ext cx="5029200" cy="3657600"/>
          </a:xfrm>
          <a:extLst/>
        </p:spPr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47664" y="5013176"/>
            <a:ext cx="5867400" cy="52228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000" dirty="0" smtClean="0"/>
              <a:t>МИНИ-ТЕСТ</a:t>
            </a:r>
            <a:endParaRPr lang="ru-RU" sz="4000" dirty="0"/>
          </a:p>
        </p:txBody>
      </p:sp>
      <p:pic>
        <p:nvPicPr>
          <p:cNvPr id="4" name="Picture 2" descr="E:\Мой документы\Загрузка\img171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23728" y="620688"/>
            <a:ext cx="4929222" cy="3799401"/>
          </a:xfrm>
          <a:prstGeom prst="round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ru-RU" sz="2800" dirty="0" smtClean="0"/>
              <a:t>  Чем пословица отличается от поговорки?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4581525"/>
            <a:ext cx="8686800" cy="2087563"/>
          </a:xfrm>
        </p:spPr>
        <p:txBody>
          <a:bodyPr/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ru-RU" sz="2800" b="1" smtClean="0"/>
              <a:t>Отличие поговорки от пословицы сам народ видит в том, что поговорка – украшение речи (цветок), тогда как пословица – суждение полное, завершённое, зрелое (ягодка).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971550" y="1268413"/>
            <a:ext cx="20621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</a:rPr>
              <a:t>Поговорка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5940425" y="1268413"/>
            <a:ext cx="2168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</a:rPr>
              <a:t>Пословица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0825" y="1700213"/>
            <a:ext cx="3673475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dirty="0"/>
              <a:t> </a:t>
            </a:r>
            <a:r>
              <a:rPr lang="ru-RU" sz="2400" dirty="0">
                <a:latin typeface="+mn-lt"/>
              </a:rPr>
              <a:t>-  это меткое, яркое народное выражение,  часть суждения без вывода, без заключения: «как снег на голову», «ни к селу ни к городу».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148263" y="1773238"/>
            <a:ext cx="3635375" cy="19383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dirty="0">
                <a:latin typeface="+mn-lt"/>
              </a:rPr>
              <a:t> - это краткое мудрое изречение, содержащее законченную мысль: «Век живи, век учись», «Без друга на сердце вьюга».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313" y="428625"/>
            <a:ext cx="8715375" cy="592931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000" b="1" dirty="0" smtClean="0"/>
              <a:t>Перед тобой «рассыпавшиеся» пословицы и поговорки. </a:t>
            </a:r>
          </a:p>
          <a:p>
            <a:pPr algn="ctr" eaLnBrk="1" hangingPunct="1">
              <a:defRPr/>
            </a:pPr>
            <a:r>
              <a:rPr lang="ru-RU" sz="2000" b="1" dirty="0" smtClean="0"/>
              <a:t>Собери их и прочти.</a:t>
            </a:r>
            <a:endParaRPr lang="ru-RU" sz="2000" dirty="0" smtClean="0"/>
          </a:p>
          <a:p>
            <a:pPr eaLnBrk="1" hangingPunct="1">
              <a:defRPr/>
            </a:pPr>
            <a:r>
              <a:rPr lang="ru-RU" sz="2400" dirty="0" smtClean="0"/>
              <a:t> </a:t>
            </a:r>
          </a:p>
          <a:p>
            <a:pPr marL="87313" indent="268288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3200" dirty="0" smtClean="0"/>
              <a:t>В, дарёному, зубы, не, коню, смотрят.</a:t>
            </a:r>
          </a:p>
          <a:p>
            <a:pPr marL="87313" indent="268288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3200" dirty="0" smtClean="0"/>
              <a:t>Потехе, делу, час, время.</a:t>
            </a:r>
          </a:p>
          <a:p>
            <a:pPr marL="87313" indent="268288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3200" dirty="0" smtClean="0"/>
              <a:t>Беде, в, познаются, друзья.</a:t>
            </a:r>
          </a:p>
          <a:p>
            <a:pPr marL="87313" indent="268288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3200" dirty="0" smtClean="0"/>
              <a:t>Имей, сто, не, рублей, сто, а, друзей, имей.</a:t>
            </a:r>
          </a:p>
          <a:p>
            <a:pPr marL="87313" indent="268288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3200" dirty="0" smtClean="0"/>
              <a:t>Во, приходит, время, аппетит, еды.</a:t>
            </a:r>
          </a:p>
          <a:p>
            <a:pPr marL="87313" indent="268288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3200" dirty="0" smtClean="0"/>
              <a:t>Счастливый, а, не, родись, красивый, родись.</a:t>
            </a:r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/>
              <a:t>Какие цели были достигнуты на уроке?</a:t>
            </a:r>
            <a:endParaRPr lang="ru-RU" dirty="0"/>
          </a:p>
        </p:txBody>
      </p:sp>
      <p:sp>
        <p:nvSpPr>
          <p:cNvPr id="26627" name="Содержимое 5"/>
          <p:cNvSpPr>
            <a:spLocks noGrp="1"/>
          </p:cNvSpPr>
          <p:nvPr>
            <p:ph idx="1"/>
          </p:nvPr>
        </p:nvSpPr>
        <p:spPr>
          <a:xfrm>
            <a:off x="755650" y="1412875"/>
            <a:ext cx="8388350" cy="5111750"/>
          </a:xfrm>
        </p:spPr>
        <p:txBody>
          <a:bodyPr/>
          <a:lstStyle/>
          <a:p>
            <a:r>
              <a:rPr lang="ru-RU" sz="2400" smtClean="0"/>
              <a:t>расширить лексический запас учащихся;</a:t>
            </a:r>
          </a:p>
          <a:p>
            <a:r>
              <a:rPr lang="ru-RU" sz="2400" smtClean="0"/>
              <a:t>развивать устную речь учащихся;</a:t>
            </a:r>
          </a:p>
          <a:p>
            <a:r>
              <a:rPr lang="ru-RU" sz="2400" smtClean="0"/>
              <a:t>воспитывать чувство ответственности за полученное дело, коллективизм;  </a:t>
            </a:r>
          </a:p>
          <a:p>
            <a:r>
              <a:rPr lang="ru-RU" sz="2400" smtClean="0"/>
              <a:t>повторить пословицы и поговорки,</a:t>
            </a:r>
          </a:p>
          <a:p>
            <a:r>
              <a:rPr lang="ru-RU" sz="2400" smtClean="0"/>
              <a:t>подобрать пословицы-антонимы,</a:t>
            </a:r>
          </a:p>
          <a:p>
            <a:r>
              <a:rPr lang="ru-RU" sz="2400" smtClean="0"/>
              <a:t>уметь отвечать на вопросы по тексту,</a:t>
            </a:r>
          </a:p>
          <a:p>
            <a:r>
              <a:rPr lang="ru-RU" sz="2400" smtClean="0"/>
              <a:t>собрать «рассыпавшиеся пословицы»,</a:t>
            </a:r>
          </a:p>
          <a:p>
            <a:r>
              <a:rPr lang="ru-RU" smtClean="0"/>
              <a:t>…….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предложи свой вариант!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457200"/>
            <a:ext cx="6876256" cy="8382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b="1" i="1" dirty="0" smtClean="0"/>
              <a:t>Как  ты  работал  на  уроке?</a:t>
            </a:r>
            <a:endParaRPr lang="ru-RU" b="1" i="1" dirty="0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457200" y="1628775"/>
            <a:ext cx="8686800" cy="938213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mtClean="0"/>
              <a:t>Выбери подходящий ответ.</a:t>
            </a:r>
          </a:p>
        </p:txBody>
      </p:sp>
      <p:pic>
        <p:nvPicPr>
          <p:cNvPr id="27652" name="Picture 8" descr="C:\Users\Public\Pictures\Sample Pictures\36_2_24.gif"/>
          <p:cNvPicPr>
            <a:picLocks noChangeAspect="1" noChangeArrowheads="1" noCrop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56438" y="2060575"/>
            <a:ext cx="2087562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9" descr="C:\Users\Public\Pictures\Sample Pictures\36_2_25.gif"/>
          <p:cNvPicPr>
            <a:picLocks noChangeAspect="1" noChangeArrowheads="1" noCrop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413" y="2060575"/>
            <a:ext cx="1984375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10" descr="C:\Users\Public\Pictures\Sample Pictures\67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08400" y="4652963"/>
            <a:ext cx="1579563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13" descr="C:\Users\Public\Pictures\Sample Pictures\lydmilka07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3850" y="0"/>
            <a:ext cx="1871663" cy="174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14" descr="C:\Users\Public\Pictures\Sample Pictures\Ботаник.gif"/>
          <p:cNvPicPr>
            <a:picLocks noChangeAspect="1" noChangeArrowheads="1" noCrop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6013" y="4432300"/>
            <a:ext cx="180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15" descr="C:\Users\Public\Pictures\Sample Pictures\Молчание.gif"/>
          <p:cNvPicPr>
            <a:picLocks noChangeAspect="1" noChangeArrowheads="1" noCrop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25" y="4581525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17" descr="C:\Users\Public\Pictures\Sample Pictures\Скучно.gif"/>
          <p:cNvPicPr>
            <a:picLocks noChangeAspect="1" noChangeArrowheads="1" noCrop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825" y="2420938"/>
            <a:ext cx="1655763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9" name="Picture 19" descr="C:\Users\Public\Pictures\Sample Pictures\Сдал Зачет!.gif"/>
          <p:cNvPicPr>
            <a:picLocks noChangeAspect="1" noChangeArrowheads="1" noCrop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2205038"/>
            <a:ext cx="201612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0" name="TextBox 21"/>
          <p:cNvSpPr txBox="1">
            <a:spLocks noChangeArrowheads="1"/>
          </p:cNvSpPr>
          <p:nvPr/>
        </p:nvSpPr>
        <p:spPr bwMode="auto">
          <a:xfrm>
            <a:off x="827088" y="4221163"/>
            <a:ext cx="288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27661" name="TextBox 22"/>
          <p:cNvSpPr txBox="1">
            <a:spLocks noChangeArrowheads="1"/>
          </p:cNvSpPr>
          <p:nvPr/>
        </p:nvSpPr>
        <p:spPr bwMode="auto">
          <a:xfrm>
            <a:off x="1692275" y="6308725"/>
            <a:ext cx="358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27662" name="TextBox 23"/>
          <p:cNvSpPr txBox="1">
            <a:spLocks noChangeArrowheads="1"/>
          </p:cNvSpPr>
          <p:nvPr/>
        </p:nvSpPr>
        <p:spPr bwMode="auto">
          <a:xfrm>
            <a:off x="3348038" y="422116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27663" name="TextBox 24"/>
          <p:cNvSpPr txBox="1">
            <a:spLocks noChangeArrowheads="1"/>
          </p:cNvSpPr>
          <p:nvPr/>
        </p:nvSpPr>
        <p:spPr bwMode="auto">
          <a:xfrm>
            <a:off x="4284663" y="6308725"/>
            <a:ext cx="2873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4</a:t>
            </a:r>
          </a:p>
        </p:txBody>
      </p:sp>
      <p:sp>
        <p:nvSpPr>
          <p:cNvPr id="27664" name="TextBox 25"/>
          <p:cNvSpPr txBox="1">
            <a:spLocks noChangeArrowheads="1"/>
          </p:cNvSpPr>
          <p:nvPr/>
        </p:nvSpPr>
        <p:spPr bwMode="auto">
          <a:xfrm>
            <a:off x="5651500" y="4292600"/>
            <a:ext cx="360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5</a:t>
            </a:r>
          </a:p>
        </p:txBody>
      </p:sp>
      <p:sp>
        <p:nvSpPr>
          <p:cNvPr id="27665" name="TextBox 26"/>
          <p:cNvSpPr txBox="1">
            <a:spLocks noChangeArrowheads="1"/>
          </p:cNvSpPr>
          <p:nvPr/>
        </p:nvSpPr>
        <p:spPr bwMode="auto">
          <a:xfrm>
            <a:off x="7019925" y="6308725"/>
            <a:ext cx="360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6</a:t>
            </a:r>
          </a:p>
        </p:txBody>
      </p:sp>
      <p:sp>
        <p:nvSpPr>
          <p:cNvPr id="27666" name="TextBox 27"/>
          <p:cNvSpPr txBox="1">
            <a:spLocks noChangeArrowheads="1"/>
          </p:cNvSpPr>
          <p:nvPr/>
        </p:nvSpPr>
        <p:spPr bwMode="auto">
          <a:xfrm>
            <a:off x="8243888" y="4292600"/>
            <a:ext cx="360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5888"/>
            <a:ext cx="8686800" cy="6553200"/>
          </a:xfrm>
        </p:spPr>
        <p:txBody>
          <a:bodyPr/>
          <a:lstStyle/>
          <a:p>
            <a:pPr marL="0" indent="0" algn="just">
              <a:buFont typeface="Wingdings 2" pitchFamily="18" charset="2"/>
              <a:buNone/>
              <a:defRPr/>
            </a:pPr>
            <a:r>
              <a:rPr lang="ru-RU" b="1" u="sng" dirty="0"/>
              <a:t>Цель урока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sz="2800" dirty="0"/>
              <a:t>научить детей понимать смысл поговорок и пословиц и уметь работать с текстом.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ru-RU" b="1" u="sng" dirty="0"/>
              <a:t>Задачи</a:t>
            </a:r>
            <a:r>
              <a:rPr lang="ru-RU" b="1" dirty="0"/>
              <a:t>: </a:t>
            </a:r>
            <a:endParaRPr lang="ru-RU" dirty="0"/>
          </a:p>
          <a:p>
            <a:pPr>
              <a:defRPr/>
            </a:pPr>
            <a:r>
              <a:rPr lang="ru-RU" sz="2800" dirty="0"/>
              <a:t>коррекция произношения;</a:t>
            </a:r>
          </a:p>
          <a:p>
            <a:pPr>
              <a:defRPr/>
            </a:pPr>
            <a:r>
              <a:rPr lang="ru-RU" sz="2800" dirty="0"/>
              <a:t>развитие зрительного восприятия (чтение с губ);</a:t>
            </a:r>
          </a:p>
          <a:p>
            <a:pPr>
              <a:defRPr/>
            </a:pPr>
            <a:r>
              <a:rPr lang="ru-RU" sz="2800" dirty="0"/>
              <a:t>умение ловко, чётко и быстро выговаривать </a:t>
            </a:r>
            <a:r>
              <a:rPr lang="ru-RU" sz="2800" dirty="0" err="1"/>
              <a:t>трудносочетаемые</a:t>
            </a:r>
            <a:r>
              <a:rPr lang="ru-RU" sz="2800" dirty="0"/>
              <a:t> и труднопроизносимые слова и звуки; </a:t>
            </a:r>
          </a:p>
          <a:p>
            <a:pPr>
              <a:defRPr/>
            </a:pPr>
            <a:r>
              <a:rPr lang="ru-RU" sz="2800" dirty="0"/>
              <a:t>развитие умения правильно соблюдать ударение в словах;</a:t>
            </a:r>
          </a:p>
          <a:p>
            <a:pPr>
              <a:defRPr/>
            </a:pPr>
            <a:r>
              <a:rPr lang="ru-RU" sz="2800" dirty="0"/>
              <a:t>дальнейшее знакомство с пословицами;</a:t>
            </a:r>
          </a:p>
          <a:p>
            <a:pPr>
              <a:defRPr/>
            </a:pPr>
            <a:r>
              <a:rPr lang="ru-RU" sz="2800" dirty="0"/>
              <a:t>расширение словарного запаса;</a:t>
            </a:r>
          </a:p>
          <a:p>
            <a:pPr>
              <a:defRPr/>
            </a:pPr>
            <a:r>
              <a:rPr lang="ru-RU" sz="2800" dirty="0"/>
              <a:t>развитие внимания, памяти.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1484313"/>
            <a:ext cx="3494087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6" descr="C:\Users\Владелец\Pictures\Рисунок3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9338" y="1484313"/>
            <a:ext cx="3511550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41248"/>
          </a:xfrm>
        </p:spPr>
        <p:txBody>
          <a:bodyPr/>
          <a:lstStyle/>
          <a:p>
            <a:pPr algn="ctr">
              <a:defRPr/>
            </a:pPr>
            <a:r>
              <a:rPr lang="ru-RU" dirty="0" smtClean="0"/>
              <a:t>Звуки   </a:t>
            </a:r>
            <a:r>
              <a:rPr lang="en-US" sz="4400" dirty="0" smtClean="0">
                <a:solidFill>
                  <a:srgbClr val="FF0000"/>
                </a:solidFill>
              </a:rPr>
              <a:t>[</a:t>
            </a:r>
            <a:r>
              <a:rPr lang="ru-RU" sz="4400" dirty="0" smtClean="0">
                <a:solidFill>
                  <a:srgbClr val="FF0000"/>
                </a:solidFill>
              </a:rPr>
              <a:t>г</a:t>
            </a:r>
            <a:r>
              <a:rPr lang="en-US" sz="4400" dirty="0" smtClean="0">
                <a:solidFill>
                  <a:srgbClr val="FF0000"/>
                </a:solidFill>
              </a:rPr>
              <a:t>]</a:t>
            </a:r>
            <a:r>
              <a:rPr lang="ru-RU" dirty="0" smtClean="0"/>
              <a:t> и </a:t>
            </a:r>
            <a:r>
              <a:rPr lang="en-US" sz="4400" dirty="0" smtClean="0">
                <a:solidFill>
                  <a:srgbClr val="FF0000"/>
                </a:solidFill>
              </a:rPr>
              <a:t>[</a:t>
            </a:r>
            <a:r>
              <a:rPr lang="ru-RU" sz="4400" dirty="0" smtClean="0">
                <a:solidFill>
                  <a:srgbClr val="FF0000"/>
                </a:solidFill>
              </a:rPr>
              <a:t>к</a:t>
            </a:r>
            <a:r>
              <a:rPr lang="en-US" sz="4400" dirty="0" smtClean="0">
                <a:solidFill>
                  <a:srgbClr val="FF0000"/>
                </a:solidFill>
              </a:rPr>
              <a:t>]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43174" y="1000108"/>
            <a:ext cx="5817258" cy="89533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i="1" dirty="0" smtClean="0"/>
              <a:t>Что такое пословица?</a:t>
            </a:r>
            <a:endParaRPr lang="ru-RU" i="1" dirty="0"/>
          </a:p>
        </p:txBody>
      </p:sp>
      <p:sp>
        <p:nvSpPr>
          <p:cNvPr id="3" name="Текст 2"/>
          <p:cNvSpPr>
            <a:spLocks noGrp="1"/>
          </p:cNvSpPr>
          <p:nvPr>
            <p:ph type="subTitle" idx="1"/>
          </p:nvPr>
        </p:nvSpPr>
        <p:spPr>
          <a:xfrm>
            <a:off x="468313" y="2060575"/>
            <a:ext cx="8215312" cy="403225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</a:rPr>
              <a:t>Пословица</a:t>
            </a:r>
            <a:r>
              <a:rPr lang="ru-RU" b="1" dirty="0" smtClean="0"/>
              <a:t> – это законченное предложение, краткое и всегда нравоучительное.</a:t>
            </a:r>
          </a:p>
          <a:p>
            <a:pPr algn="ctr">
              <a:defRPr/>
            </a:pPr>
            <a:r>
              <a:rPr lang="ru-RU" b="1" i="1" dirty="0" smtClean="0"/>
              <a:t>Сделал  дело – гуляй смело.</a:t>
            </a:r>
            <a:endParaRPr lang="ru-RU" b="1" dirty="0" smtClean="0"/>
          </a:p>
          <a:p>
            <a:pPr algn="ctr">
              <a:defRPr/>
            </a:pPr>
            <a:r>
              <a:rPr lang="ru-RU" b="1" i="1" dirty="0" smtClean="0"/>
              <a:t>Ум хорошо, а два лучше.</a:t>
            </a:r>
            <a:endParaRPr lang="ru-RU" b="1" dirty="0" smtClean="0"/>
          </a:p>
          <a:p>
            <a:pPr>
              <a:defRPr/>
            </a:pPr>
            <a:r>
              <a:rPr lang="ru-RU" b="1" i="1" dirty="0" smtClean="0"/>
              <a:t> </a:t>
            </a:r>
            <a:endParaRPr lang="ru-RU" b="1" dirty="0" smtClean="0"/>
          </a:p>
          <a:p>
            <a:pPr algn="ctr">
              <a:defRPr/>
            </a:pPr>
            <a:r>
              <a:rPr lang="ru-RU" b="1" dirty="0" smtClean="0"/>
              <a:t>В них отражаются чувства, свойства человека: насмешка, печаль, гнев, радость, труд, лень, болтливость, хвастовство и другие. </a:t>
            </a:r>
          </a:p>
        </p:txBody>
      </p:sp>
      <p:pic>
        <p:nvPicPr>
          <p:cNvPr id="13316" name="Picture 5" descr="Clipart-Cartoon-Design-16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667"/>
          <a:stretch>
            <a:fillRect/>
          </a:stretch>
        </p:blipFill>
        <p:spPr bwMode="auto">
          <a:xfrm>
            <a:off x="785813" y="214313"/>
            <a:ext cx="1785937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6825" y="765175"/>
            <a:ext cx="3887788" cy="5159375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</a:rPr>
              <a:t>Поговорка</a:t>
            </a:r>
            <a:r>
              <a:rPr lang="ru-RU" i="1" dirty="0" smtClean="0"/>
              <a:t> </a:t>
            </a:r>
            <a:r>
              <a:rPr lang="ru-RU" dirty="0" smtClean="0"/>
              <a:t>— это лишь часть суждения, в ней нет вывода, заключения.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В поговорке скорее выражено отношение человека к чему-либо, его чувства. Например: «Чудеса в решете», «И нашим и вашим». Недаром говорится: «Поговорка — цветочек, пословица — ягодка».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388" y="604838"/>
            <a:ext cx="4248150" cy="56324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>
                <a:solidFill>
                  <a:srgbClr val="FF0000"/>
                </a:solidFill>
                <a:latin typeface="+mn-lt"/>
              </a:rPr>
              <a:t>Пословица</a:t>
            </a:r>
            <a:r>
              <a:rPr lang="ru-RU" sz="2400" i="1" dirty="0">
                <a:latin typeface="+mn-lt"/>
              </a:rPr>
              <a:t> </a:t>
            </a:r>
            <a:r>
              <a:rPr lang="ru-RU" sz="2400" dirty="0">
                <a:latin typeface="+mn-lt"/>
              </a:rPr>
              <a:t>— это краткое мудрое изречение, имеющее законченную мысль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>
                <a:latin typeface="+mn-lt"/>
              </a:rPr>
              <a:t>     Следует обратить внимание на то, что пословица — это целое предложение, она, как правило, состоит из двух частей. В первой сообщается какая-то мысль а во второй части делается вывод, дано заключение. Например: «Что написано пером, то не вырубишь топором», «Слово не воробей: вылетит — не поймаешь».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1583531" y="3393282"/>
            <a:ext cx="6264275" cy="1588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43174" y="1000108"/>
            <a:ext cx="5817258" cy="89533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i="1" dirty="0" smtClean="0"/>
              <a:t>Собери пословицы.</a:t>
            </a:r>
            <a:endParaRPr lang="ru-RU" i="1" dirty="0"/>
          </a:p>
        </p:txBody>
      </p:sp>
      <p:pic>
        <p:nvPicPr>
          <p:cNvPr id="15363" name="Picture 5" descr="Clipart-Cartoon-Design-16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667"/>
          <a:stretch>
            <a:fillRect/>
          </a:stretch>
        </p:blipFill>
        <p:spPr bwMode="auto">
          <a:xfrm>
            <a:off x="785813" y="214313"/>
            <a:ext cx="1785937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68313" y="3284538"/>
            <a:ext cx="3887787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Волков бояться – </a:t>
            </a:r>
            <a:endParaRPr lang="ru-RU">
              <a:solidFill>
                <a:srgbClr val="0070C0"/>
              </a:solidFill>
            </a:endParaRP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Как сорока хвостом, </a:t>
            </a:r>
            <a:endParaRPr lang="ru-RU">
              <a:solidFill>
                <a:srgbClr val="0070C0"/>
              </a:solidFill>
            </a:endParaRP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Не будь тороплив, </a:t>
            </a:r>
            <a:endParaRPr lang="ru-RU">
              <a:solidFill>
                <a:srgbClr val="0070C0"/>
              </a:solidFill>
            </a:endParaRP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Дружба крепка не лестью, </a:t>
            </a:r>
            <a:endParaRPr lang="ru-RU">
              <a:solidFill>
                <a:srgbClr val="0070C0"/>
              </a:solidFill>
            </a:endParaRP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В одной руке двух</a:t>
            </a:r>
            <a:endParaRPr lang="ru-RU">
              <a:solidFill>
                <a:srgbClr val="0070C0"/>
              </a:solidFill>
            </a:endParaRP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За двумя зайцами погонишься – </a:t>
            </a:r>
            <a:endParaRPr lang="ru-RU">
              <a:solidFill>
                <a:srgbClr val="0070C0"/>
              </a:solidFill>
            </a:endParaRP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Чем меньше врётся, </a:t>
            </a:r>
            <a:endParaRPr lang="ru-RU">
              <a:solidFill>
                <a:srgbClr val="0070C0"/>
              </a:solidFill>
            </a:endParaRP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Век живи – </a:t>
            </a:r>
            <a:endParaRPr lang="ru-RU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606925" y="3213100"/>
            <a:ext cx="4537075" cy="293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тем спокойней живётся (о лжи).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а правдой и честью (о дружбе).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ни одного не поймаешь (о жадности).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век учись (об учебе).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но будь настойчив (о воле). 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в лес не ходить (о трусости).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так и болтун языком (о болтливости).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арбузов не удержишь (о жадности).</a:t>
            </a:r>
            <a:endParaRPr lang="ru-RU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71800" y="1340768"/>
            <a:ext cx="5817258" cy="89533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i="1" dirty="0" smtClean="0"/>
              <a:t>Проверь себя!</a:t>
            </a:r>
            <a:endParaRPr lang="ru-RU" i="1" dirty="0"/>
          </a:p>
        </p:txBody>
      </p:sp>
      <p:pic>
        <p:nvPicPr>
          <p:cNvPr id="16387" name="Picture 5" descr="Clipart-Cartoon-Design-16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667"/>
          <a:stretch>
            <a:fillRect/>
          </a:stretch>
        </p:blipFill>
        <p:spPr bwMode="auto">
          <a:xfrm>
            <a:off x="785813" y="214313"/>
            <a:ext cx="2201862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68313" y="3284538"/>
            <a:ext cx="3887787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Волков бояться – </a:t>
            </a:r>
            <a:endParaRPr lang="ru-RU">
              <a:solidFill>
                <a:srgbClr val="0070C0"/>
              </a:solidFill>
            </a:endParaRPr>
          </a:p>
          <a:p>
            <a:pPr algn="r"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Как сорока хвостом, </a:t>
            </a:r>
            <a:endParaRPr lang="ru-RU">
              <a:solidFill>
                <a:srgbClr val="0070C0"/>
              </a:solidFill>
            </a:endParaRPr>
          </a:p>
          <a:p>
            <a:pPr algn="r"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Не будь тороплив, </a:t>
            </a:r>
            <a:endParaRPr lang="ru-RU">
              <a:solidFill>
                <a:srgbClr val="0070C0"/>
              </a:solidFill>
            </a:endParaRPr>
          </a:p>
          <a:p>
            <a:pPr algn="r"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Дружба крепка не лестью, </a:t>
            </a:r>
            <a:endParaRPr lang="ru-RU">
              <a:solidFill>
                <a:srgbClr val="0070C0"/>
              </a:solidFill>
            </a:endParaRPr>
          </a:p>
          <a:p>
            <a:pPr algn="r"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В одной руке двух</a:t>
            </a:r>
            <a:endParaRPr lang="ru-RU">
              <a:solidFill>
                <a:srgbClr val="0070C0"/>
              </a:solidFill>
            </a:endParaRPr>
          </a:p>
          <a:p>
            <a:pPr algn="r"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За двумя зайцами погонишься – </a:t>
            </a:r>
            <a:endParaRPr lang="ru-RU">
              <a:solidFill>
                <a:srgbClr val="0070C0"/>
              </a:solidFill>
            </a:endParaRPr>
          </a:p>
          <a:p>
            <a:pPr algn="r"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Чем меньше врётся, </a:t>
            </a:r>
            <a:endParaRPr lang="ru-RU">
              <a:solidFill>
                <a:srgbClr val="0070C0"/>
              </a:solidFill>
            </a:endParaRPr>
          </a:p>
          <a:p>
            <a:pPr algn="r"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Век живи – </a:t>
            </a:r>
            <a:endParaRPr lang="ru-RU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284663" y="3284538"/>
            <a:ext cx="4535487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в лес не ходить (о трусости).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так и болтун языком (о болтливости).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но будь настойчив (о воле). 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а правдой и честью (о дружбе).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арбузов не удержишь (о жадности).</a:t>
            </a:r>
            <a:endParaRPr lang="ru-RU">
              <a:solidFill>
                <a:srgbClr val="0070C0"/>
              </a:solidFill>
            </a:endParaRP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ни одного не поймаешь (о жадности).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тем спокойней живётся (о лжи).</a:t>
            </a:r>
          </a:p>
          <a:p>
            <a:pPr>
              <a:lnSpc>
                <a:spcPct val="130000"/>
              </a:lnSpc>
            </a:pPr>
            <a:r>
              <a:rPr lang="ru-RU" i="1">
                <a:solidFill>
                  <a:srgbClr val="0070C0"/>
                </a:solidFill>
              </a:rPr>
              <a:t>век учись (об учебе).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/>
              <a:t>Словарь.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250825" y="1052513"/>
            <a:ext cx="8686800" cy="45259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Текст № 1.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 </a:t>
            </a:r>
          </a:p>
          <a:p>
            <a:pPr>
              <a:buFont typeface="Wingdings 2" pitchFamily="18" charset="2"/>
              <a:buNone/>
            </a:pPr>
            <a:r>
              <a:rPr lang="ru-RU" b="1" i="1" smtClean="0"/>
              <a:t>Сушняк</a:t>
            </a:r>
            <a:r>
              <a:rPr lang="ru-RU" smtClean="0"/>
              <a:t> — сухие деревья, хворост.</a:t>
            </a:r>
          </a:p>
          <a:p>
            <a:pPr>
              <a:buFont typeface="Wingdings 2" pitchFamily="18" charset="2"/>
              <a:buNone/>
            </a:pPr>
            <a:r>
              <a:rPr lang="ru-RU" b="1" i="1" smtClean="0"/>
              <a:t>Орешник</a:t>
            </a:r>
            <a:r>
              <a:rPr lang="ru-RU" smtClean="0"/>
              <a:t> — ореховый кустарник.</a:t>
            </a:r>
          </a:p>
          <a:p>
            <a:pPr>
              <a:buFont typeface="Wingdings 2" pitchFamily="18" charset="2"/>
              <a:buNone/>
            </a:pPr>
            <a:r>
              <a:rPr lang="ru-RU" b="1" i="1" smtClean="0"/>
              <a:t>Охапка</a:t>
            </a:r>
            <a:r>
              <a:rPr lang="ru-RU" smtClean="0"/>
              <a:t> — количество чего-нибудь, умещающееся в обхвате рук.</a:t>
            </a:r>
          </a:p>
          <a:p>
            <a:pPr>
              <a:buFont typeface="Wingdings 2" pitchFamily="18" charset="2"/>
              <a:buNone/>
            </a:pPr>
            <a:r>
              <a:rPr lang="ru-RU" b="1" i="1" smtClean="0"/>
              <a:t>Опушка</a:t>
            </a:r>
            <a:r>
              <a:rPr lang="ru-RU" smtClean="0"/>
              <a:t> – край леса.</a:t>
            </a:r>
          </a:p>
          <a:p>
            <a:endParaRPr lang="ru-RU" smtClean="0"/>
          </a:p>
        </p:txBody>
      </p:sp>
      <p:pic>
        <p:nvPicPr>
          <p:cNvPr id="17412" name="Picture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19475" y="404813"/>
            <a:ext cx="2160588" cy="16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6688" y="692150"/>
            <a:ext cx="197961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75463" y="2852738"/>
            <a:ext cx="1441450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27538" y="5013325"/>
            <a:ext cx="2016125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Текст 3"/>
          <p:cNvSpPr>
            <a:spLocks noGrp="1"/>
          </p:cNvSpPr>
          <p:nvPr>
            <p:ph type="body" sz="half" idx="2"/>
          </p:nvPr>
        </p:nvSpPr>
        <p:spPr>
          <a:xfrm>
            <a:off x="785813" y="1143000"/>
            <a:ext cx="7500937" cy="5286375"/>
          </a:xfrm>
        </p:spPr>
        <p:txBody>
          <a:bodyPr/>
          <a:lstStyle/>
          <a:p>
            <a:pPr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en-US" sz="2400" b="1" dirty="0" smtClean="0"/>
              <a:t> </a:t>
            </a:r>
            <a:r>
              <a:rPr lang="ru-RU" sz="2400" b="1" dirty="0" smtClean="0"/>
              <a:t>Подбери к  тексту пословицу</a:t>
            </a:r>
            <a:r>
              <a:rPr lang="ru-RU" sz="2400" dirty="0" smtClean="0"/>
              <a:t>.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dirty="0" smtClean="0"/>
          </a:p>
          <a:p>
            <a:pPr indent="530225" algn="just" eaLnBrk="1" hangingPunct="1">
              <a:lnSpc>
                <a:spcPct val="150000"/>
              </a:lnSpc>
              <a:defRPr/>
            </a:pPr>
            <a:r>
              <a:rPr lang="ru-RU" sz="2000" dirty="0" smtClean="0"/>
              <a:t>Саня и Алёша пошли в лес собирать сушняк. Саня ходит по лесу, под каждую берёзку заглядывает, в орешнике ищет сухие веточки. А Алёша ходит по лесу да песенки поёт. Вышли Саня и Алёша на опушку леса. У Сани большая охапка сушняка, а у Алёши – пустые руки.</a:t>
            </a:r>
            <a:endParaRPr lang="en-US" sz="2000" dirty="0" smtClean="0"/>
          </a:p>
          <a:p>
            <a:pPr indent="530225" algn="just" eaLnBrk="1" hangingPunct="1">
              <a:defRPr/>
            </a:pPr>
            <a:endParaRPr lang="ru-RU" dirty="0" smtClean="0"/>
          </a:p>
          <a:p>
            <a:pPr algn="ctr" eaLnBrk="1" hangingPunct="1">
              <a:defRPr/>
            </a:pPr>
            <a:r>
              <a:rPr lang="ru-RU" dirty="0" smtClean="0"/>
              <a:t>____________________________________________________________</a:t>
            </a:r>
          </a:p>
          <a:p>
            <a:pPr eaLnBrk="1" hangingPunct="1">
              <a:defRPr/>
            </a:pPr>
            <a:r>
              <a:rPr lang="ru-RU" dirty="0" smtClean="0"/>
              <a:t> </a:t>
            </a:r>
          </a:p>
          <a:p>
            <a:pPr eaLnBrk="1" hangingPunct="1">
              <a:defRPr/>
            </a:pPr>
            <a:r>
              <a:rPr lang="en-US" dirty="0" smtClean="0"/>
              <a:t>           </a:t>
            </a:r>
            <a:r>
              <a:rPr lang="ru-RU" dirty="0" smtClean="0"/>
              <a:t> </a:t>
            </a:r>
            <a:r>
              <a:rPr lang="ru-RU" sz="2000" b="1" u="sng" dirty="0" smtClean="0"/>
              <a:t>Пословицы</a:t>
            </a:r>
            <a:r>
              <a:rPr lang="ru-RU" sz="2000" dirty="0" smtClean="0"/>
              <a:t>:                              </a:t>
            </a:r>
          </a:p>
          <a:p>
            <a:pPr marL="2241550" indent="-176213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2000" b="1" dirty="0" smtClean="0"/>
              <a:t>Не спеши языком, а спеши делом.</a:t>
            </a:r>
          </a:p>
          <a:p>
            <a:pPr marL="2241550" indent="-176213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2000" b="1" dirty="0" smtClean="0"/>
              <a:t>Песней поле не вспашешь.</a:t>
            </a:r>
          </a:p>
          <a:p>
            <a:pPr marL="2241550" indent="-176213" eaLnBrk="1" hangingPunct="1">
              <a:buFont typeface="Wingdings 2" pitchFamily="18" charset="2"/>
              <a:buBlip>
                <a:blip r:embed="rId2"/>
              </a:buBlip>
              <a:defRPr/>
            </a:pPr>
            <a:r>
              <a:rPr lang="ru-RU" sz="2000" b="1" dirty="0" smtClean="0"/>
              <a:t>Поспешишь – людей насмешишь.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 smtClean="0"/>
              <a:t> 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733</TotalTime>
  <Words>791</Words>
  <Application>Microsoft Office PowerPoint</Application>
  <PresentationFormat>Экран (4:3)</PresentationFormat>
  <Paragraphs>152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Franklin Gothic Medium</vt:lpstr>
      <vt:lpstr>Franklin Gothic Book</vt:lpstr>
      <vt:lpstr>Wingdings 2</vt:lpstr>
      <vt:lpstr>Calibri</vt:lpstr>
      <vt:lpstr>Трек</vt:lpstr>
      <vt:lpstr>Пословицы и поговорки.</vt:lpstr>
      <vt:lpstr>Слайд 2</vt:lpstr>
      <vt:lpstr>Звуки   [г] и [к].</vt:lpstr>
      <vt:lpstr>Что такое пословица?</vt:lpstr>
      <vt:lpstr>Слайд 5</vt:lpstr>
      <vt:lpstr>Собери пословицы.</vt:lpstr>
      <vt:lpstr>Проверь себя!</vt:lpstr>
      <vt:lpstr>Словарь. </vt:lpstr>
      <vt:lpstr>Слайд 9</vt:lpstr>
      <vt:lpstr>СЛОВАРЬ</vt:lpstr>
      <vt:lpstr>Слайд 11</vt:lpstr>
      <vt:lpstr>СЛОВАРЬ</vt:lpstr>
      <vt:lpstr>Слайд 13</vt:lpstr>
      <vt:lpstr>МИНИ-ТЕСТ</vt:lpstr>
      <vt:lpstr>  Чем пословица отличается от поговорки?</vt:lpstr>
      <vt:lpstr>Слайд 16</vt:lpstr>
      <vt:lpstr>Какие цели были достигнуты на уроке?</vt:lpstr>
      <vt:lpstr>Как  ты  работал  на  уроке?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Пословицы и поговорки</dc:title>
  <dc:creator>дом</dc:creator>
  <cp:lastModifiedBy>revaz</cp:lastModifiedBy>
  <cp:revision>81</cp:revision>
  <dcterms:created xsi:type="dcterms:W3CDTF">2008-11-24T18:08:42Z</dcterms:created>
  <dcterms:modified xsi:type="dcterms:W3CDTF">2013-02-03T17:46:59Z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0008008e13000000000001023620</vt:lpwstr>
  </property>
</Properties>
</file>