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58" r:id="rId11"/>
    <p:sldId id="269" r:id="rId12"/>
    <p:sldId id="271" r:id="rId13"/>
    <p:sldId id="272" r:id="rId14"/>
    <p:sldId id="274" r:id="rId15"/>
    <p:sldId id="273" r:id="rId16"/>
    <p:sldId id="275" r:id="rId17"/>
    <p:sldId id="277" r:id="rId18"/>
    <p:sldId id="279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870B"/>
    <a:srgbClr val="BCFDA5"/>
    <a:srgbClr val="2F9D2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2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/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DE2779-CF43-489C-9B2A-703FF18E7697}" type="datetimeFigureOut">
              <a:rPr lang="ru-RU"/>
              <a:pPr>
                <a:defRPr/>
              </a:pPr>
              <a:t>16.01.2013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C0BB7B-C649-43D8-AD38-DE621DEF26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0C968A-4AB6-40D3-88FC-18D4634644DD}" type="datetimeFigureOut">
              <a:rPr lang="ru-RU"/>
              <a:pPr>
                <a:defRPr/>
              </a:pPr>
              <a:t>16.01.2013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A2F540-B04B-4D5D-BB4F-398D568DE8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14112-65FA-4B19-88F8-3D942E29BC3D}" type="datetimeFigureOut">
              <a:rPr lang="ru-RU"/>
              <a:pPr>
                <a:defRPr/>
              </a:pPr>
              <a:t>16.01.2013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EEA4B-DD61-42DD-82FF-2C729B2CFF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0EC4C6-5E68-4645-A1B1-C70805986D38}" type="datetimeFigureOut">
              <a:rPr lang="ru-RU"/>
              <a:pPr>
                <a:defRPr/>
              </a:pPr>
              <a:t>16.01.2013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44EC7-3408-4CA2-91BA-39F4FBAFC0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6"/>
          <p:cNvSpPr/>
          <p:nvPr/>
        </p:nvSpPr>
        <p:spPr>
          <a:xfrm>
            <a:off x="4495800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Oval 7"/>
          <p:cNvSpPr/>
          <p:nvPr/>
        </p:nvSpPr>
        <p:spPr>
          <a:xfrm>
            <a:off x="4695825" y="3924300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Oval 8"/>
          <p:cNvSpPr/>
          <p:nvPr/>
        </p:nvSpPr>
        <p:spPr>
          <a:xfrm>
            <a:off x="4297363" y="3924300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D8476-141F-4AD0-812A-22DA051E3B3C}" type="datetimeFigureOut">
              <a:rPr lang="ru-RU"/>
              <a:pPr>
                <a:defRPr/>
              </a:pPr>
              <a:t>16.01.2013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62BDE-952D-436F-B461-16D2271A0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A02453-049E-48D7-81ED-ED009FF3871C}" type="datetimeFigureOut">
              <a:rPr lang="ru-RU"/>
              <a:pPr>
                <a:defRPr/>
              </a:pPr>
              <a:t>16.01.2013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E7CB0-54B1-4035-8837-F4278ADEC3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6B0C9A-1234-4646-A9C6-7B472BFA6CFF}" type="datetimeFigureOut">
              <a:rPr lang="ru-RU"/>
              <a:pPr>
                <a:defRPr/>
              </a:pPr>
              <a:t>16.01.2013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0B29D-10A1-4A88-A058-0A6EC998BC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3A7D04-B789-4AF9-8722-289287CA84AD}" type="datetimeFigureOut">
              <a:rPr lang="ru-RU"/>
              <a:pPr>
                <a:defRPr/>
              </a:pPr>
              <a:t>16.01.2013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E2DDB-563E-418F-8EAD-42E9D84F28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A9826-3534-4B0B-8294-DAA4E78735FE}" type="datetimeFigureOut">
              <a:rPr lang="ru-RU"/>
              <a:pPr>
                <a:defRPr/>
              </a:pPr>
              <a:t>16.01.2013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81D66-DC9A-4507-92E3-E90403A497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1F801-51B5-4ABD-9F2D-B907496ED513}" type="datetimeFigureOut">
              <a:rPr lang="ru-RU"/>
              <a:pPr>
                <a:defRPr/>
              </a:pPr>
              <a:t>16.01.2013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ABC5C-F34A-4F10-A8DE-661E0FD00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40CFF-1D92-454A-A223-135BE7710229}" type="datetimeFigureOut">
              <a:rPr lang="ru-RU"/>
              <a:pPr>
                <a:defRPr/>
              </a:pPr>
              <a:t>16.01.2013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3FD09-3D2F-449F-9442-1830AA254F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2700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D4A65C81-80FF-49FE-90C1-C6113AFFD3CB}" type="datetimeFigureOut">
              <a:rPr lang="ru-RU"/>
              <a:pPr>
                <a:defRPr/>
              </a:pPr>
              <a:t>16.01.2013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8813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925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  <a:cs typeface="+mn-cs"/>
              </a:defRPr>
            </a:lvl1pPr>
          </a:lstStyle>
          <a:p>
            <a:pPr>
              <a:defRPr/>
            </a:pPr>
            <a:fld id="{FA164BA6-F0FD-42FF-86CB-30D4DB24DD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Oval 6"/>
          <p:cNvSpPr/>
          <p:nvPr/>
        </p:nvSpPr>
        <p:spPr>
          <a:xfrm>
            <a:off x="8458200" y="6499225"/>
            <a:ext cx="84138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69913" y="6499225"/>
            <a:ext cx="84137" cy="8413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63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</p:sldLayoutIdLst>
  <p:txStyles>
    <p:titleStyle>
      <a:lvl1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  <a:lvl2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2pPr>
      <a:lvl3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3pPr>
      <a:lvl4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4pPr>
      <a:lvl5pPr algn="ctr" rtl="0" eaLnBrk="0" fontAlgn="base" hangingPunct="0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5pPr>
      <a:lvl6pPr marL="4572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6pPr>
      <a:lvl7pPr marL="9144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7pPr>
      <a:lvl8pPr marL="13716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8pPr>
      <a:lvl9pPr marL="1828800" algn="ctr" rtl="0" fontAlgn="base">
        <a:lnSpc>
          <a:spcPts val="5800"/>
        </a:lnSpc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Palatino Linotype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7F7F7F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ourier New" pitchFamily="49" charset="0"/>
        <a:buChar char="o"/>
        <a:defRPr sz="1600" kern="1200">
          <a:solidFill>
            <a:srgbClr val="7F7F7F"/>
          </a:solidFill>
          <a:latin typeface="+mj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 kern="1200">
          <a:solidFill>
            <a:srgbClr val="7F7F7F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350"/>
            <a:ext cx="9144000" cy="6481763"/>
          </a:xfrm>
        </p:spPr>
        <p:txBody>
          <a:bodyPr/>
          <a:lstStyle/>
          <a:p>
            <a:pPr>
              <a:defRPr/>
            </a:pPr>
            <a:r>
              <a:rPr lang="ru-RU" sz="6600" b="1" i="1" dirty="0" smtClean="0">
                <a:solidFill>
                  <a:schemeClr val="accent4">
                    <a:lumMod val="50000"/>
                  </a:schemeClr>
                </a:solidFill>
              </a:rPr>
              <a:t>Нажить много денег- храбрость;</a:t>
            </a:r>
            <a:br>
              <a:rPr lang="ru-RU" sz="66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6600" b="1" i="1" dirty="0" smtClean="0">
                <a:solidFill>
                  <a:schemeClr val="accent4">
                    <a:lumMod val="50000"/>
                  </a:schemeClr>
                </a:solidFill>
              </a:rPr>
              <a:t>сохранить их – мудрость, </a:t>
            </a:r>
            <a:br>
              <a:rPr lang="ru-RU" sz="66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6600" b="1" i="1" dirty="0" smtClean="0">
                <a:solidFill>
                  <a:schemeClr val="accent4">
                    <a:lumMod val="50000"/>
                  </a:schemeClr>
                </a:solidFill>
              </a:rPr>
              <a:t>а умело расходовать- искусство.</a:t>
            </a:r>
            <a:br>
              <a:rPr lang="ru-RU" sz="66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6600" b="1" i="1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ru-RU" sz="66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6600" b="1" i="1" dirty="0" smtClean="0">
                <a:solidFill>
                  <a:schemeClr val="accent4">
                    <a:lumMod val="50000"/>
                  </a:schemeClr>
                </a:solidFill>
              </a:rPr>
              <a:t>     Бертольд Авербах </a:t>
            </a:r>
            <a:endParaRPr lang="ru-RU" sz="66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88" y="7938"/>
            <a:ext cx="8856662" cy="14414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effectLst/>
              </a:rPr>
              <a:t>БЮДЖЕТ</a:t>
            </a:r>
            <a:r>
              <a:rPr lang="ru-RU" sz="3200" dirty="0" smtClean="0">
                <a:solidFill>
                  <a:schemeClr val="accent4">
                    <a:lumMod val="50000"/>
                  </a:schemeClr>
                </a:solidFill>
                <a:effectLst/>
              </a:rPr>
              <a:t> – ЭТО  РОСПИСЬ ДОХОДОВ И РАСХОДОВ ЗА ОПРЕДЕЛЕННЫЙ ПЕРИОД.</a:t>
            </a:r>
            <a:endParaRPr lang="ru-RU" sz="3200" dirty="0">
              <a:solidFill>
                <a:schemeClr val="accent4">
                  <a:lumMod val="50000"/>
                </a:schemeClr>
              </a:solidFill>
              <a:effectLst/>
            </a:endParaRPr>
          </a:p>
        </p:txBody>
      </p:sp>
      <p:pic>
        <p:nvPicPr>
          <p:cNvPr id="12291" name="Picture 5" descr="Картинка 648 из 2575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1628775"/>
            <a:ext cx="7345363" cy="433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6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2017712"/>
          </a:xfrm>
        </p:spPr>
        <p:txBody>
          <a:bodyPr/>
          <a:lstStyle/>
          <a:p>
            <a:pPr>
              <a:defRPr/>
            </a:pPr>
            <a:r>
              <a:rPr lang="ru-RU">
                <a:solidFill>
                  <a:schemeClr val="accent3">
                    <a:lumMod val="75000"/>
                  </a:schemeClr>
                </a:solidFill>
              </a:rPr>
              <a:t>ДОХОДЫ </a:t>
            </a:r>
            <a:r>
              <a:rPr>
                <a:solidFill>
                  <a:schemeClr val="accent3">
                    <a:lumMod val="75000"/>
                  </a:schemeClr>
                </a:solidFill>
              </a:rPr>
              <a:t>&gt;</a:t>
            </a:r>
            <a:r>
              <a:rPr lang="ru-RU">
                <a:solidFill>
                  <a:schemeClr val="accent3">
                    <a:lumMod val="75000"/>
                  </a:schemeClr>
                </a:solidFill>
              </a:rPr>
              <a:t> РАСХОДЫ –</a:t>
            </a:r>
            <a:br>
              <a:rPr lang="ru-RU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>
                <a:solidFill>
                  <a:schemeClr val="accent3">
                    <a:lumMod val="75000"/>
                  </a:schemeClr>
                </a:solidFill>
              </a:rPr>
              <a:t>ИЗБЫТОЧНЫЙ БЮДЖЕТ.</a:t>
            </a:r>
            <a:br>
              <a:rPr lang="ru-RU">
                <a:solidFill>
                  <a:schemeClr val="accent3">
                    <a:lumMod val="75000"/>
                  </a:schemeClr>
                </a:solidFill>
              </a:rPr>
            </a:br>
            <a:endParaRPr lang="ru-RU" sz="4000" i="1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79388" y="1628775"/>
            <a:ext cx="8785225" cy="1728788"/>
          </a:xfrm>
        </p:spPr>
        <p:txBody>
          <a:bodyPr/>
          <a:lstStyle/>
          <a:p>
            <a:pPr>
              <a:defRPr/>
            </a:pP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ИЗЛИШКИ СРЕДСТВ НАПРАВЛЯЮТ </a:t>
            </a:r>
          </a:p>
          <a:p>
            <a:pPr>
              <a:defRPr/>
            </a:pP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В НАКОПЛЕНИЯ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0" y="5157788"/>
            <a:ext cx="2987675" cy="11049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ДОХОДЫ</a:t>
            </a:r>
          </a:p>
        </p:txBody>
      </p:sp>
      <p:sp>
        <p:nvSpPr>
          <p:cNvPr id="5" name="Овал 4"/>
          <p:cNvSpPr/>
          <p:nvPr/>
        </p:nvSpPr>
        <p:spPr>
          <a:xfrm>
            <a:off x="5724525" y="3573463"/>
            <a:ext cx="3419475" cy="1150937"/>
          </a:xfrm>
          <a:prstGeom prst="ellipse">
            <a:avLst/>
          </a:prstGeom>
          <a:solidFill>
            <a:srgbClr val="BCFD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2F9D2F"/>
                </a:solidFill>
              </a:rPr>
              <a:t>РАСХОДЫ</a:t>
            </a: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995738" y="4827588"/>
            <a:ext cx="1060450" cy="13430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>
            <a:stCxn id="3" idx="6"/>
            <a:endCxn id="5" idx="2"/>
          </p:cNvCxnSpPr>
          <p:nvPr/>
        </p:nvCxnSpPr>
        <p:spPr>
          <a:xfrm flipV="1">
            <a:off x="2987675" y="4149725"/>
            <a:ext cx="2736850" cy="1560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3600"/>
          </a:xfrm>
        </p:spPr>
        <p:txBody>
          <a:bodyPr/>
          <a:lstStyle/>
          <a:p>
            <a:pPr>
              <a:defRPr/>
            </a:pPr>
            <a:r>
              <a:rPr lang="ru-RU">
                <a:solidFill>
                  <a:schemeClr val="accent3">
                    <a:lumMod val="75000"/>
                  </a:schemeClr>
                </a:solidFill>
              </a:rPr>
              <a:t>ДОХОДЫ </a:t>
            </a:r>
            <a:r>
              <a:rPr>
                <a:solidFill>
                  <a:schemeClr val="accent3">
                    <a:lumMod val="75000"/>
                  </a:schemeClr>
                </a:solidFill>
              </a:rPr>
              <a:t>&lt;</a:t>
            </a:r>
            <a:r>
              <a:rPr lang="ru-RU">
                <a:solidFill>
                  <a:schemeClr val="accent3">
                    <a:lumMod val="75000"/>
                  </a:schemeClr>
                </a:solidFill>
              </a:rPr>
              <a:t> РАСХОДЫ –</a:t>
            </a:r>
            <a:br>
              <a:rPr lang="ru-RU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>
                <a:solidFill>
                  <a:schemeClr val="accent3">
                    <a:lumMod val="75000"/>
                  </a:schemeClr>
                </a:solidFill>
              </a:rPr>
              <a:t>ДЕФИЦИТНЫЙ БЮДЖЕТ.</a:t>
            </a:r>
            <a:br>
              <a:rPr lang="ru-RU">
                <a:solidFill>
                  <a:schemeClr val="accent3">
                    <a:lumMod val="75000"/>
                  </a:schemeClr>
                </a:solidFill>
              </a:rPr>
            </a:br>
            <a:endParaRPr lang="ru-RU" sz="4000" i="1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1700213"/>
            <a:ext cx="8964613" cy="1901825"/>
          </a:xfrm>
        </p:spPr>
        <p:txBody>
          <a:bodyPr/>
          <a:lstStyle/>
          <a:p>
            <a:pPr>
              <a:defRPr/>
            </a:pP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НЕДОСТАЮЩИЕ СРЕДСТВА БЕРУТ </a:t>
            </a:r>
          </a:p>
          <a:p>
            <a:pPr>
              <a:defRPr/>
            </a:pP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В ДОЛГ ИЛИ ИЗ НАКОПЛЕНИЙ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0" y="3602038"/>
            <a:ext cx="2987675" cy="1104900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chemeClr val="accent1">
                    <a:lumMod val="50000"/>
                  </a:schemeClr>
                </a:solidFill>
              </a:rPr>
              <a:t>ДОХОДЫ</a:t>
            </a:r>
          </a:p>
        </p:txBody>
      </p:sp>
      <p:sp>
        <p:nvSpPr>
          <p:cNvPr id="5" name="Овал 4"/>
          <p:cNvSpPr/>
          <p:nvPr/>
        </p:nvSpPr>
        <p:spPr>
          <a:xfrm>
            <a:off x="5724525" y="5018088"/>
            <a:ext cx="3419475" cy="1152525"/>
          </a:xfrm>
          <a:prstGeom prst="ellipse">
            <a:avLst/>
          </a:prstGeom>
          <a:solidFill>
            <a:srgbClr val="BCFD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2F9D2F"/>
                </a:solidFill>
              </a:rPr>
              <a:t>РАСХОДЫ</a:t>
            </a:r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924300" y="4922838"/>
            <a:ext cx="1060450" cy="134302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8" name="Прямая соединительная линия 7"/>
          <p:cNvCxnSpPr>
            <a:stCxn id="3" idx="6"/>
            <a:endCxn id="5" idx="2"/>
          </p:cNvCxnSpPr>
          <p:nvPr/>
        </p:nvCxnSpPr>
        <p:spPr>
          <a:xfrm>
            <a:off x="2987675" y="4154488"/>
            <a:ext cx="2736850" cy="14398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924175"/>
          </a:xfrm>
        </p:spPr>
        <p:txBody>
          <a:bodyPr/>
          <a:lstStyle/>
          <a:p>
            <a:pPr>
              <a:defRPr/>
            </a:pPr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</a:rPr>
              <a:t>ДОХОДЫ = РАСХОДЫ –</a:t>
            </a:r>
            <a:br>
              <a:rPr lang="ru-RU" sz="4800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3">
                    <a:lumMod val="75000"/>
                  </a:schemeClr>
                </a:solidFill>
              </a:rPr>
              <a:t>СБАЛАНСИРОВАННЫЙ БЮДЖЕТ.</a:t>
            </a:r>
            <a:br>
              <a:rPr lang="ru-RU" sz="4800" dirty="0" smtClean="0">
                <a:solidFill>
                  <a:schemeClr val="accent3">
                    <a:lumMod val="75000"/>
                  </a:schemeClr>
                </a:solidFill>
              </a:rPr>
            </a:br>
            <a:endParaRPr lang="ru-RU" sz="4800" dirty="0">
              <a:solidFill>
                <a:schemeClr val="accent6">
                  <a:lumMod val="75000"/>
                </a:schemeClr>
              </a:solidFill>
              <a:effectLst/>
            </a:endParaRPr>
          </a:p>
        </p:txBody>
      </p:sp>
      <p:pic>
        <p:nvPicPr>
          <p:cNvPr id="15363" name="Picture 2" descr="Картинка 79 из 15095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2133600"/>
            <a:ext cx="7272337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1075"/>
          </a:xfrm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СЕМЬЯ ИВАНОВЫХ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6387" name="Picture 2" descr="Картинка 382 из 40413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1196975"/>
            <a:ext cx="75501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713"/>
          </a:xfrm>
        </p:spPr>
        <p:txBody>
          <a:bodyPr/>
          <a:lstStyle/>
          <a:p>
            <a:pPr>
              <a:defRPr/>
            </a:pP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БЮДЖЕТ СЕМЬИ ИВАНОВЫХ ЗА ЯНВАРЬ</a:t>
            </a:r>
            <a:endParaRPr lang="ru-RU" sz="32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12" name="Объект 11"/>
          <p:cNvGraphicFramePr>
            <a:graphicFrameLocks noGrp="1"/>
          </p:cNvGraphicFramePr>
          <p:nvPr>
            <p:ph sz="half" idx="2"/>
          </p:nvPr>
        </p:nvGraphicFramePr>
        <p:xfrm>
          <a:off x="4648200" y="549275"/>
          <a:ext cx="4495800" cy="6297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4160"/>
                <a:gridCol w="1331640"/>
              </a:tblGrid>
              <a:tr h="64013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ВИД РАСХОДА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T="45716" marB="45716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СУММА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(РУБ)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T="45716" marB="45716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4013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ПИТАНИЕ, </a:t>
                      </a:r>
                    </a:p>
                    <a:p>
                      <a:r>
                        <a:rPr lang="ru-RU" sz="1800" dirty="0" smtClean="0"/>
                        <a:t>КОРМ ДЛЯ СОБАКИ</a:t>
                      </a:r>
                      <a:endParaRPr lang="ru-RU" sz="1800" dirty="0"/>
                    </a:p>
                  </a:txBody>
                  <a:tcPr marT="45716" marB="4571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25000</a:t>
                      </a:r>
                      <a:endParaRPr lang="ru-RU" sz="1800" dirty="0"/>
                    </a:p>
                  </a:txBody>
                  <a:tcPr marT="45716" marB="4571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4013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ОДЕЖДА , ОБУВЬ, БЫТОВАЯ ХИМИЯ</a:t>
                      </a:r>
                      <a:endParaRPr lang="ru-RU" sz="1800" dirty="0"/>
                    </a:p>
                  </a:txBody>
                  <a:tcPr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14000</a:t>
                      </a:r>
                      <a:endParaRPr lang="ru-RU" sz="1800" dirty="0"/>
                    </a:p>
                  </a:txBody>
                  <a:tcPr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4013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ОПЛАТА ЖИЛЬЯ, ТЕЛЕ-ФОНОВ, ИНТЕРНЕТА</a:t>
                      </a:r>
                      <a:endParaRPr lang="ru-RU" sz="1800" dirty="0"/>
                    </a:p>
                  </a:txBody>
                  <a:tcPr marT="45716" marB="4571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10000</a:t>
                      </a:r>
                      <a:endParaRPr lang="ru-RU" sz="1800" dirty="0"/>
                    </a:p>
                  </a:txBody>
                  <a:tcPr marT="45716" marB="4571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2367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ОПЛАТА НАЛОГОВ</a:t>
                      </a:r>
                      <a:endParaRPr lang="ru-RU" sz="1800" dirty="0"/>
                    </a:p>
                  </a:txBody>
                  <a:tcPr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5000</a:t>
                      </a:r>
                      <a:endParaRPr lang="ru-RU" sz="1800" dirty="0"/>
                    </a:p>
                  </a:txBody>
                  <a:tcPr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4013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РАСХОДЫ НА ТРАНСПОРТ</a:t>
                      </a:r>
                      <a:endParaRPr lang="ru-RU" sz="1800" dirty="0"/>
                    </a:p>
                  </a:txBody>
                  <a:tcPr marT="45716" marB="4571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7000</a:t>
                      </a:r>
                      <a:endParaRPr lang="ru-RU" sz="1800" dirty="0"/>
                    </a:p>
                  </a:txBody>
                  <a:tcPr marT="45716" marB="4571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4013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ЛЕКАРСТВА ДЛЯ ДЕДУШКИ</a:t>
                      </a:r>
                      <a:endParaRPr lang="ru-RU" sz="1800" dirty="0"/>
                    </a:p>
                  </a:txBody>
                  <a:tcPr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3000</a:t>
                      </a:r>
                      <a:endParaRPr lang="ru-RU" sz="1800" dirty="0"/>
                    </a:p>
                  </a:txBody>
                  <a:tcPr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64013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ОПЛАТА УСЛУГ ОБРАЗОВАНИЯ</a:t>
                      </a:r>
                      <a:endParaRPr lang="ru-RU" sz="1800" dirty="0"/>
                    </a:p>
                  </a:txBody>
                  <a:tcPr marT="45716" marB="4571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6000</a:t>
                      </a:r>
                      <a:endParaRPr lang="ru-RU" sz="1800" dirty="0"/>
                    </a:p>
                  </a:txBody>
                  <a:tcPr marT="45716" marB="4571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2367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ДОСУГ, ОТДЫХ</a:t>
                      </a:r>
                      <a:endParaRPr lang="ru-RU" sz="1800" dirty="0"/>
                    </a:p>
                  </a:txBody>
                  <a:tcPr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5000</a:t>
                      </a:r>
                      <a:endParaRPr lang="ru-RU" sz="1800" dirty="0"/>
                    </a:p>
                  </a:txBody>
                  <a:tcPr marT="45716" marB="45716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6931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ИТОГО</a:t>
                      </a:r>
                      <a:endParaRPr lang="ru-RU" sz="1800" dirty="0"/>
                    </a:p>
                  </a:txBody>
                  <a:tcPr marT="45716" marB="4571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75000</a:t>
                      </a:r>
                      <a:endParaRPr lang="ru-RU" sz="1800" dirty="0"/>
                    </a:p>
                  </a:txBody>
                  <a:tcPr marT="45716" marB="45716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Объект 10"/>
          <p:cNvGraphicFramePr>
            <a:graphicFrameLocks noGrp="1"/>
          </p:cNvGraphicFramePr>
          <p:nvPr>
            <p:ph sz="quarter" idx="13"/>
          </p:nvPr>
        </p:nvGraphicFramePr>
        <p:xfrm>
          <a:off x="0" y="549275"/>
          <a:ext cx="4500563" cy="62642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2238"/>
                <a:gridCol w="1368325"/>
              </a:tblGrid>
              <a:tr h="64007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ВИД ДОХОДА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52" marR="91452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СУММА</a:t>
                      </a:r>
                    </a:p>
                    <a:p>
                      <a:pPr algn="ctr"/>
                      <a:r>
                        <a:rPr lang="ru-RU" sz="18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(РУБ)</a:t>
                      </a:r>
                      <a:endParaRPr lang="ru-RU" sz="18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L="91452" marR="91452" marT="45716" marB="45716"/>
                </a:tc>
              </a:tr>
              <a:tr h="63087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ЗАРПЛАТА ПАПЫ</a:t>
                      </a:r>
                      <a:endParaRPr lang="ru-RU" sz="1800" dirty="0"/>
                    </a:p>
                  </a:txBody>
                  <a:tcPr marL="91452" marR="91452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40000</a:t>
                      </a:r>
                      <a:endParaRPr lang="ru-RU" sz="1800" dirty="0"/>
                    </a:p>
                  </a:txBody>
                  <a:tcPr marL="91452" marR="91452" marT="45716" marB="45716"/>
                </a:tc>
              </a:tr>
              <a:tr h="63087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ЗАРПЛАТА МАМЫ</a:t>
                      </a:r>
                      <a:endParaRPr lang="ru-RU" sz="1800" dirty="0"/>
                    </a:p>
                  </a:txBody>
                  <a:tcPr marL="91452" marR="91452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20000</a:t>
                      </a:r>
                      <a:endParaRPr lang="ru-RU" sz="1800" dirty="0"/>
                    </a:p>
                  </a:txBody>
                  <a:tcPr marL="91452" marR="91452" marT="45716" marB="45716"/>
                </a:tc>
              </a:tr>
              <a:tr h="63087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ПЕНСИЯ ДЕДУШКИ </a:t>
                      </a:r>
                      <a:endParaRPr lang="ru-RU" sz="1800" dirty="0"/>
                    </a:p>
                  </a:txBody>
                  <a:tcPr marL="91452" marR="91452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15000</a:t>
                      </a:r>
                      <a:endParaRPr lang="ru-RU" sz="1800" dirty="0"/>
                    </a:p>
                  </a:txBody>
                  <a:tcPr marL="91452" marR="91452" marT="45716" marB="45716"/>
                </a:tc>
              </a:tr>
              <a:tr h="635418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ПЕНСИЯ БАБУШКИ</a:t>
                      </a:r>
                      <a:endParaRPr lang="ru-RU" sz="1800" dirty="0"/>
                    </a:p>
                  </a:txBody>
                  <a:tcPr marL="91452" marR="91452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10000</a:t>
                      </a:r>
                      <a:endParaRPr lang="ru-RU" sz="1800" dirty="0"/>
                    </a:p>
                  </a:txBody>
                  <a:tcPr marL="91452" marR="91452" marT="45716" marB="45716"/>
                </a:tc>
              </a:tr>
              <a:tr h="63087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ПОСОБИЕ НА ДЕТЕЙ</a:t>
                      </a:r>
                      <a:endParaRPr lang="ru-RU" sz="1800" dirty="0"/>
                    </a:p>
                  </a:txBody>
                  <a:tcPr marL="91452" marR="91452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3000</a:t>
                      </a:r>
                      <a:endParaRPr lang="ru-RU" sz="1800" dirty="0"/>
                    </a:p>
                  </a:txBody>
                  <a:tcPr marL="91452" marR="91452" marT="45716" marB="45716"/>
                </a:tc>
              </a:tr>
              <a:tr h="63087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СТИПЕНДИЯ СЫНА</a:t>
                      </a:r>
                      <a:endParaRPr lang="ru-RU" sz="1800" dirty="0"/>
                    </a:p>
                  </a:txBody>
                  <a:tcPr marL="91452" marR="91452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5000</a:t>
                      </a:r>
                      <a:endParaRPr lang="ru-RU" sz="1800" dirty="0"/>
                    </a:p>
                  </a:txBody>
                  <a:tcPr marL="91452" marR="91452" marT="45716" marB="45716"/>
                </a:tc>
              </a:tr>
              <a:tr h="64007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ПРЕМИЯ ПАПЫ (ЗА ОТЛИЧНУЮ РАБОТУ)</a:t>
                      </a:r>
                      <a:endParaRPr lang="ru-RU" sz="1800" dirty="0"/>
                    </a:p>
                  </a:txBody>
                  <a:tcPr marL="91452" marR="91452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smtClean="0"/>
                        <a:t>5000</a:t>
                      </a:r>
                      <a:endParaRPr lang="ru-RU" sz="1800" dirty="0"/>
                    </a:p>
                  </a:txBody>
                  <a:tcPr marL="91452" marR="91452" marT="45716" marB="45716"/>
                </a:tc>
              </a:tr>
              <a:tr h="640072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БАНКОВСКИЙ % </a:t>
                      </a:r>
                    </a:p>
                    <a:p>
                      <a:r>
                        <a:rPr lang="ru-RU" sz="1800" dirty="0" smtClean="0"/>
                        <a:t>ПО ВКЛАДУ ЗА ГОД </a:t>
                      </a:r>
                      <a:endParaRPr lang="ru-RU" sz="1800" dirty="0"/>
                    </a:p>
                  </a:txBody>
                  <a:tcPr marL="91452" marR="91452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2000</a:t>
                      </a:r>
                      <a:endParaRPr lang="ru-RU" sz="1800" dirty="0"/>
                    </a:p>
                  </a:txBody>
                  <a:tcPr marL="91452" marR="91452" marT="45716" marB="45716"/>
                </a:tc>
              </a:tr>
              <a:tr h="554269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ИТОГО</a:t>
                      </a:r>
                      <a:endParaRPr lang="ru-RU" sz="1800" dirty="0"/>
                    </a:p>
                  </a:txBody>
                  <a:tcPr marL="91452" marR="91452" marT="45716" marB="45716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100000</a:t>
                      </a:r>
                      <a:endParaRPr lang="ru-RU" sz="1800" dirty="0"/>
                    </a:p>
                  </a:txBody>
                  <a:tcPr marL="91452" marR="91452" marT="45716" marB="45716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79388" y="0"/>
            <a:ext cx="8964612" cy="6021388"/>
          </a:xfrm>
        </p:spPr>
        <p:txBody>
          <a:bodyPr/>
          <a:lstStyle/>
          <a:p>
            <a:pPr algn="l">
              <a:defRPr/>
            </a:pPr>
            <a:r>
              <a:rPr lang="ru-RU" sz="4800" b="1" i="1" dirty="0" smtClean="0">
                <a:solidFill>
                  <a:schemeClr val="accent2">
                    <a:lumMod val="75000"/>
                  </a:schemeClr>
                </a:solidFill>
              </a:rPr>
              <a:t>                    </a:t>
            </a:r>
            <a:r>
              <a:rPr lang="ru-RU" sz="4800" i="1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ЗАДАНИЕ</a:t>
            </a: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                     </a:t>
            </a:r>
            <a:r>
              <a:rPr lang="ru-RU" sz="2800" dirty="0" smtClean="0">
                <a:solidFill>
                  <a:schemeClr val="accent5"/>
                </a:solidFill>
                <a:effectLst/>
                <a:latin typeface="Times New Roman" pitchFamily="18" charset="0"/>
                <a:cs typeface="Times New Roman" pitchFamily="18" charset="0"/>
              </a:rPr>
              <a:t>ОПРЕДЕЛИТЕ: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1) ВИД БЮДЖЕТА СЕМЬИ ИВАНОВЫХ;</a:t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2) КАКИЕ ДОХОДЫ И РАСХОДЫ ЯВЛЯЮТСЯ     </a:t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ПОСТОЯННЫМИ,   А КАКИЕ  - НЕПОСТОЯННЫМИ?  </a:t>
            </a:r>
            <a:b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) СМОГУТ ЛИ ОНИ ОТЛОЖИТЬ ДЕНЬГИ НА ЛЕТНИЙ ОТДЫХ? </a:t>
            </a:r>
            <a:br>
              <a:rPr lang="ru-RU" sz="28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accent6"/>
                </a:solidFill>
              </a:rPr>
              <a:t> </a:t>
            </a:r>
            <a:endParaRPr lang="ru-RU" sz="4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76250"/>
            <a:ext cx="9036050" cy="5616575"/>
          </a:xfrm>
        </p:spPr>
        <p:txBody>
          <a:bodyPr/>
          <a:lstStyle/>
          <a:p>
            <a:pPr>
              <a:defRPr/>
            </a:pPr>
            <a:r>
              <a:rPr lang="ru-RU" sz="4800" b="1" i="1" dirty="0" smtClean="0">
                <a:solidFill>
                  <a:schemeClr val="accent3">
                    <a:lumMod val="50000"/>
                  </a:schemeClr>
                </a:solidFill>
                <a:effectLst/>
              </a:rPr>
              <a:t>Домашнее </a:t>
            </a:r>
            <a:r>
              <a:rPr lang="ru-RU" sz="4800" b="1" i="1" dirty="0">
                <a:solidFill>
                  <a:schemeClr val="accent3">
                    <a:lumMod val="50000"/>
                  </a:schemeClr>
                </a:solidFill>
                <a:effectLst/>
              </a:rPr>
              <a:t>задание.</a:t>
            </a:r>
            <a:r>
              <a:rPr lang="ru-RU" sz="4800" dirty="0">
                <a:solidFill>
                  <a:schemeClr val="accent3">
                    <a:lumMod val="50000"/>
                  </a:schemeClr>
                </a:solidFill>
                <a:effectLst/>
              </a:rPr>
              <a:t/>
            </a:r>
            <a:br>
              <a:rPr lang="ru-RU" sz="4800" dirty="0">
                <a:solidFill>
                  <a:schemeClr val="accent3">
                    <a:lumMod val="50000"/>
                  </a:schemeClr>
                </a:solidFill>
                <a:effectLst/>
              </a:rPr>
            </a:br>
            <a:r>
              <a:rPr lang="ru-RU" sz="4800" dirty="0">
                <a:solidFill>
                  <a:schemeClr val="accent6">
                    <a:lumMod val="50000"/>
                  </a:schemeClr>
                </a:solidFill>
                <a:effectLst/>
              </a:rPr>
              <a:t>Учебник: гл.3. пар. 9, 10 </a:t>
            </a: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4800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(</a:t>
            </a:r>
            <a:r>
              <a:rPr lang="ru-RU" sz="4800" dirty="0">
                <a:solidFill>
                  <a:schemeClr val="accent6">
                    <a:lumMod val="50000"/>
                  </a:schemeClr>
                </a:solidFill>
                <a:effectLst/>
              </a:rPr>
              <a:t>читать и отвечать </a:t>
            </a: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/>
            </a:r>
            <a:br>
              <a:rPr lang="ru-RU" sz="4800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на </a:t>
            </a:r>
            <a:r>
              <a:rPr lang="ru-RU" sz="4800" dirty="0">
                <a:solidFill>
                  <a:schemeClr val="accent6">
                    <a:lumMod val="50000"/>
                  </a:schemeClr>
                </a:solidFill>
                <a:effectLst/>
              </a:rPr>
              <a:t>вопросы).                                                                                        Тетрадь творческих заданий: гл.3 №№ 7, 10.  </a:t>
            </a:r>
            <a:br>
              <a:rPr lang="ru-RU" sz="4800" dirty="0">
                <a:solidFill>
                  <a:schemeClr val="accent6">
                    <a:lumMod val="50000"/>
                  </a:schemeClr>
                </a:solidFill>
                <a:effectLst/>
              </a:rPr>
            </a:br>
            <a:endParaRPr lang="ru-RU" sz="48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797425"/>
          </a:xfrm>
        </p:spPr>
        <p:txBody>
          <a:bodyPr/>
          <a:lstStyle/>
          <a:p>
            <a:pPr>
              <a:defRPr/>
            </a:pPr>
            <a:r>
              <a:rPr lang="ru-RU" sz="9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br>
              <a:rPr lang="ru-RU" sz="9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9600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</a:t>
            </a:r>
            <a:br>
              <a:rPr lang="ru-RU" sz="9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9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9600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внимание!</a:t>
            </a:r>
            <a:endParaRPr lang="ru-RU" sz="9600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0113" y="0"/>
            <a:ext cx="7343775" cy="1773238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GungsuhChe" pitchFamily="49" charset="-127"/>
                <a:ea typeface="GungsuhChe" pitchFamily="49" charset="-127"/>
                <a:cs typeface="Arial Unicode MS" pitchFamily="34" charset="-128"/>
              </a:rPr>
              <a:t>БЮДЖЕТ</a:t>
            </a:r>
            <a:b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GungsuhChe" pitchFamily="49" charset="-127"/>
                <a:ea typeface="GungsuhChe" pitchFamily="49" charset="-127"/>
                <a:cs typeface="Arial Unicode MS" pitchFamily="34" charset="-128"/>
              </a:rPr>
            </a:br>
            <a:r>
              <a:rPr lang="ru-RU" sz="6000" b="1" dirty="0" smtClean="0">
                <a:solidFill>
                  <a:schemeClr val="accent4">
                    <a:lumMod val="50000"/>
                  </a:schemeClr>
                </a:solidFill>
                <a:latin typeface="GungsuhChe" pitchFamily="49" charset="-127"/>
                <a:ea typeface="GungsuhChe" pitchFamily="49" charset="-127"/>
                <a:cs typeface="Arial Unicode MS" pitchFamily="34" charset="-128"/>
              </a:rPr>
              <a:t>семьи</a:t>
            </a:r>
            <a:endParaRPr lang="ru-RU" sz="6000" b="1" dirty="0">
              <a:solidFill>
                <a:schemeClr val="accent4">
                  <a:lumMod val="50000"/>
                </a:schemeClr>
              </a:solidFill>
              <a:latin typeface="GungsuhChe" pitchFamily="49" charset="-127"/>
              <a:ea typeface="GungsuhChe" pitchFamily="49" charset="-127"/>
              <a:cs typeface="Arial Unicode MS" pitchFamily="34" charset="-128"/>
            </a:endParaRPr>
          </a:p>
        </p:txBody>
      </p:sp>
      <p:pic>
        <p:nvPicPr>
          <p:cNvPr id="3076" name="Picture 4" descr="Картинка 20 из 20242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1773238"/>
            <a:ext cx="7343775" cy="414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900113" y="5922963"/>
            <a:ext cx="7343775" cy="9350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Яковлева Светлана Аркадьевна, </a:t>
            </a:r>
          </a:p>
          <a:p>
            <a:pPr algn="r"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учитель экономики ГБОУ СОШ № 240  </a:t>
            </a:r>
          </a:p>
          <a:p>
            <a:pPr algn="r">
              <a:defRPr/>
            </a:pPr>
            <a:r>
              <a:rPr lang="ru-RU" dirty="0">
                <a:solidFill>
                  <a:schemeClr val="accent4">
                    <a:lumMod val="50000"/>
                  </a:schemeClr>
                </a:solidFill>
              </a:rPr>
              <a:t>г. Москва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036050" cy="31416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ДОХОДЫ</a:t>
            </a:r>
            <a: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  <a:t> – ВСЕ ДЕНЕЖНЫЕ И НЕДЕНЕЖНЫЕ  ПОСТУПЛЕНИЯ В СЕМЬЮ.</a:t>
            </a:r>
            <a:br>
              <a:rPr lang="ru-RU" sz="48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sz="48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9" name="Picture 2" descr="Картинка 111 из 15526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66888" y="2492375"/>
            <a:ext cx="5688012" cy="388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07950" y="1163638"/>
            <a:ext cx="4446588" cy="8636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ЗАРАБОТНАЯ ПЛАТА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364163" y="3592513"/>
            <a:ext cx="3671887" cy="7207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ПЕНСИЯ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17475" y="5707063"/>
            <a:ext cx="4446588" cy="758825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4">
                    <a:lumMod val="75000"/>
                  </a:schemeClr>
                </a:solidFill>
              </a:rPr>
              <a:t>ПОСОБИЕ</a:t>
            </a:r>
          </a:p>
        </p:txBody>
      </p:sp>
      <p:pic>
        <p:nvPicPr>
          <p:cNvPr id="5125" name="Picture 2" descr="Картинка 84 из 1551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95963" y="765175"/>
            <a:ext cx="324008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4" descr="Картинка 79 из 15654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950" y="2590800"/>
            <a:ext cx="4103688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6" descr="Картинка 23 из 10890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5963" y="4724400"/>
            <a:ext cx="3270250" cy="209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трелка вправо 5"/>
          <p:cNvSpPr/>
          <p:nvPr/>
        </p:nvSpPr>
        <p:spPr>
          <a:xfrm>
            <a:off x="4564063" y="1354138"/>
            <a:ext cx="938212" cy="485775"/>
          </a:xfrm>
          <a:prstGeom prst="right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право 7"/>
          <p:cNvSpPr/>
          <p:nvPr/>
        </p:nvSpPr>
        <p:spPr>
          <a:xfrm rot="10800000">
            <a:off x="4427538" y="3709988"/>
            <a:ext cx="936625" cy="485775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4554538" y="5876925"/>
            <a:ext cx="979487" cy="484188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75"/>
            <a:ext cx="9036050" cy="765175"/>
          </a:xfrm>
        </p:spPr>
        <p:txBody>
          <a:bodyPr/>
          <a:lstStyle/>
          <a:p>
            <a:pPr>
              <a:defRPr/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Основные виды доходов семьи:</a:t>
            </a:r>
            <a:endParaRPr lang="ru-RU" sz="48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90613" y="3952875"/>
            <a:ext cx="180975" cy="2428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7532688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СТИПЕНДИЯ</a:t>
            </a:r>
            <a:r>
              <a:rPr lang="ru-RU" sz="4400" dirty="0" smtClean="0">
                <a:effectLst/>
              </a:rPr>
              <a:t/>
            </a:r>
            <a:br>
              <a:rPr lang="ru-RU" sz="4400" dirty="0" smtClean="0">
                <a:effectLst/>
              </a:rPr>
            </a:b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КЛАД</a:t>
            </a:r>
            <a:r>
              <a:rPr lang="ru-RU" sz="4400" dirty="0" smtClean="0">
                <a:effectLst/>
              </a:rPr>
              <a:t/>
            </a:r>
            <a:br>
              <a:rPr lang="ru-RU" sz="4400" dirty="0" smtClean="0">
                <a:effectLst/>
              </a:rPr>
            </a:b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НАСЛЕДСТВО</a:t>
            </a:r>
            <a:r>
              <a:rPr lang="ru-RU" sz="4400" dirty="0" smtClean="0">
                <a:effectLst/>
              </a:rPr>
              <a:t/>
            </a:r>
            <a:br>
              <a:rPr lang="ru-RU" sz="4400" dirty="0" smtClean="0">
                <a:effectLst/>
              </a:rPr>
            </a:b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ПРЕМИЯ</a:t>
            </a:r>
            <a:r>
              <a:rPr lang="ru-RU" sz="4400" dirty="0" smtClean="0">
                <a:effectLst/>
              </a:rPr>
              <a:t/>
            </a:r>
            <a:br>
              <a:rPr lang="ru-RU" sz="4400" dirty="0" smtClean="0">
                <a:effectLst/>
              </a:rPr>
            </a:b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ПОДАРОК</a:t>
            </a:r>
            <a:b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% ПО ВКЛАДУ</a:t>
            </a:r>
            <a:b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В БАНКЕ</a:t>
            </a:r>
            <a:br>
              <a:rPr lang="ru-RU" sz="4400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  <a:effectLst/>
              </a:rPr>
              <a:t>ВЫИГРЫШ</a:t>
            </a:r>
            <a:r>
              <a:rPr lang="ru-RU" sz="4400" dirty="0" smtClean="0">
                <a:effectLst/>
              </a:rPr>
              <a:t/>
            </a:r>
            <a:br>
              <a:rPr lang="ru-RU" sz="4400" dirty="0" smtClean="0">
                <a:effectLst/>
              </a:rPr>
            </a:br>
            <a: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БОНУС И Т.Д.</a:t>
            </a:r>
            <a:br>
              <a:rPr lang="ru-RU" sz="4400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endParaRPr lang="ru-RU" sz="440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6147" name="Picture 4" descr="Картинка 48 из 53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825" y="3500438"/>
            <a:ext cx="3887788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 descr="Картинка 26 из 539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76825" y="333375"/>
            <a:ext cx="3887788" cy="259238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8875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375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349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РАСХОДЫ</a:t>
            </a:r>
            <a:r>
              <a:rPr lang="ru-RU" sz="4000" dirty="0" smtClean="0"/>
              <a:t> </a:t>
            </a: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</a:rPr>
              <a:t>– ДЕНЕЖНЫЕ ЗАТРАТЫ, ИДУЩИЕ НА УДОВЛЕТВОРЕНИЕ ПОТРЕБНОСТЕЙ ЧЛЕНОВ СЕМЬИ.</a:t>
            </a:r>
            <a:endParaRPr lang="ru-RU" sz="40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7171" name="Picture 2" descr="Картинка 27 из 6378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4075" y="2492375"/>
            <a:ext cx="4862513" cy="396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61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Постоянные расходы семьи:</a:t>
            </a:r>
            <a:endParaRPr lang="ru-RU" sz="48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8195" name="Picture 4" descr="Картинка 284 из 3274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2713" y="1989138"/>
            <a:ext cx="259080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Картинка 167 из 232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88125" y="1989138"/>
            <a:ext cx="2447925" cy="316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107950" y="908050"/>
            <a:ext cx="2592388" cy="7207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ПИТАНИЕ</a:t>
            </a:r>
          </a:p>
        </p:txBody>
      </p:sp>
      <p:sp>
        <p:nvSpPr>
          <p:cNvPr id="7" name="Овал 6"/>
          <p:cNvSpPr/>
          <p:nvPr/>
        </p:nvSpPr>
        <p:spPr>
          <a:xfrm>
            <a:off x="6588125" y="811213"/>
            <a:ext cx="2447925" cy="817562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ОДЕЖДА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 И ОБУВЬ </a:t>
            </a:r>
          </a:p>
        </p:txBody>
      </p:sp>
      <p:sp>
        <p:nvSpPr>
          <p:cNvPr id="4" name="Стрелка вправо 3"/>
          <p:cNvSpPr/>
          <p:nvPr/>
        </p:nvSpPr>
        <p:spPr>
          <a:xfrm rot="5400000">
            <a:off x="1126331" y="1629569"/>
            <a:ext cx="360363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Стрелка вправо 4"/>
          <p:cNvSpPr/>
          <p:nvPr/>
        </p:nvSpPr>
        <p:spPr>
          <a:xfrm rot="10800000">
            <a:off x="2703513" y="5792788"/>
            <a:ext cx="1004887" cy="484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5400000">
            <a:off x="7631906" y="1629569"/>
            <a:ext cx="360363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132138" y="915988"/>
            <a:ext cx="3168650" cy="720725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ТРАНСПОРТ</a:t>
            </a:r>
          </a:p>
        </p:txBody>
      </p:sp>
      <p:pic>
        <p:nvPicPr>
          <p:cNvPr id="11" name="Picture 10" descr="Картинка 465 из 26671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3463" y="1989138"/>
            <a:ext cx="228600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трелка вправо 11"/>
          <p:cNvSpPr/>
          <p:nvPr/>
        </p:nvSpPr>
        <p:spPr>
          <a:xfrm rot="5400000">
            <a:off x="4463257" y="1637506"/>
            <a:ext cx="360362" cy="358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" name="Picture 2" descr="Картинка 88 из 4717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12713" y="4437063"/>
            <a:ext cx="25876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Овал 13"/>
          <p:cNvSpPr/>
          <p:nvPr/>
        </p:nvSpPr>
        <p:spPr>
          <a:xfrm>
            <a:off x="3573463" y="5300663"/>
            <a:ext cx="5462587" cy="1296987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КОММУНАЛЬНЫЕ УСЛУГИ,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УСЛУГИ СВЯЗИ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4" grpId="0" animBg="1"/>
      <p:bldP spid="5" grpId="0" animBg="1"/>
      <p:bldP spid="9" grpId="0" animBg="1"/>
      <p:bldP spid="10" grpId="0" animBg="1"/>
      <p:bldP spid="12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875" y="0"/>
            <a:ext cx="9144000" cy="2305050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ОСОБЫЕ ВИДЫ РАСХОДОВ – НАЛОГИ.</a:t>
            </a:r>
            <a:br>
              <a:rPr lang="ru-RU" sz="3600" dirty="0" smtClean="0">
                <a:solidFill>
                  <a:schemeClr val="accent6">
                    <a:lumMod val="50000"/>
                  </a:schemeClr>
                </a:solidFill>
                <a:effectLst/>
              </a:rPr>
            </a:br>
            <a:r>
              <a:rPr lang="ru-RU" sz="3600" dirty="0" err="1" smtClean="0">
                <a:solidFill>
                  <a:schemeClr val="accent2">
                    <a:lumMod val="75000"/>
                  </a:schemeClr>
                </a:solidFill>
                <a:effectLst/>
              </a:rPr>
              <a:t>НАЛОГИ</a:t>
            </a:r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 – ЭТО ОБЯЗАТЕЛЬНЫЕ ПЛАТЕЖИ ГОСУДАРСТВУ.</a:t>
            </a:r>
            <a:endParaRPr lang="ru-RU" sz="3600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10243" name="Picture 2" descr="Картинка 120 из 14341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227763" y="3910013"/>
            <a:ext cx="2684462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 descr="Картинка 2 из 15614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7000" y="3282950"/>
            <a:ext cx="2573338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7950" y="2359025"/>
            <a:ext cx="2592388" cy="914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>
                <a:solidFill>
                  <a:srgbClr val="DB870B"/>
                </a:solidFill>
              </a:rPr>
              <a:t>Подоходный налог </a:t>
            </a:r>
          </a:p>
        </p:txBody>
      </p:sp>
      <p:pic>
        <p:nvPicPr>
          <p:cNvPr id="10246" name="Picture 7" descr="Картинка 153 из 70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98800" y="2981325"/>
            <a:ext cx="2808288" cy="303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3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6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42888"/>
            <a:ext cx="4356100" cy="6985001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ОПЛАТА  ЗА</a:t>
            </a:r>
            <a:b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АРЕНДУ ЖИЛЬЯ</a:t>
            </a: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2F9D2F"/>
                </a:solidFill>
                <a:effectLst/>
                <a:latin typeface="Times New Roman" pitchFamily="18" charset="0"/>
                <a:cs typeface="Times New Roman" pitchFamily="18" charset="0"/>
              </a:rPr>
              <a:t>ПРЕДМЕТЫ ДОМАШНЕГО ОБИХОДА</a:t>
            </a:r>
            <a:br>
              <a:rPr lang="ru-RU" sz="3600" dirty="0" smtClean="0">
                <a:solidFill>
                  <a:srgbClr val="2F9D2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МЕДИЦИНА</a:t>
            </a: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ОБРАЗОВАНИЕ</a:t>
            </a:r>
            <a:br>
              <a:rPr lang="ru-RU" sz="3600" dirty="0" smtClean="0">
                <a:solidFill>
                  <a:schemeClr val="accent6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2F9D2F"/>
                </a:solidFill>
                <a:effectLst/>
                <a:latin typeface="Times New Roman" pitchFamily="18" charset="0"/>
                <a:cs typeface="Times New Roman" pitchFamily="18" charset="0"/>
              </a:rPr>
              <a:t>ДОСУГ</a:t>
            </a:r>
            <a: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ОТДЫХ И ДР.</a:t>
            </a:r>
            <a:endParaRPr lang="ru-RU" sz="3600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6" descr="Картинка 215 из 17650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04025" y="0"/>
            <a:ext cx="2339975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Picture 8" descr="Картинка 71 из 26225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83088" y="2247900"/>
            <a:ext cx="223202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2" descr="Картинка 53 из 6039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6100" y="4794250"/>
            <a:ext cx="228600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14" descr="Картинка 22 из 5786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04025" y="4794250"/>
            <a:ext cx="2339975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10" descr="Картинка 77 из 171552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356100" y="0"/>
            <a:ext cx="2286000" cy="197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2" descr="Картинка 422 из 153913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804025" y="2247900"/>
            <a:ext cx="23399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2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9000"/>
                                        <p:tgtEl>
                                          <p:spTgt spid="9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9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9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9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9000"/>
                                        <p:tgtEl>
                                          <p:spTgt spid="9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5" dur="9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680</TotalTime>
  <Words>218</Words>
  <Application>Microsoft Office PowerPoint</Application>
  <PresentationFormat>Экран (4:3)</PresentationFormat>
  <Paragraphs>83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Palatino Linotype</vt:lpstr>
      <vt:lpstr>Arial</vt:lpstr>
      <vt:lpstr>Century Gothic</vt:lpstr>
      <vt:lpstr>Courier New</vt:lpstr>
      <vt:lpstr>Calibri</vt:lpstr>
      <vt:lpstr>GungsuhChe</vt:lpstr>
      <vt:lpstr>Arial Unicode MS</vt:lpstr>
      <vt:lpstr>Times New Roman</vt:lpstr>
      <vt:lpstr>Исполнительная</vt:lpstr>
      <vt:lpstr>Нажить много денег- храбрость; сохранить их – мудрость,  а умело расходовать- искусство.       Бертольд Авербах </vt:lpstr>
      <vt:lpstr>БЮДЖЕТ семьи</vt:lpstr>
      <vt:lpstr>ДОХОДЫ – ВСЕ ДЕНЕЖНЫЕ И НЕДЕНЕЖНЫЕ  ПОСТУПЛЕНИЯ В СЕМЬЮ. </vt:lpstr>
      <vt:lpstr>Основные виды доходов семьи:</vt:lpstr>
      <vt:lpstr>СТИПЕНДИЯ КЛАД НАСЛЕДСТВО ПРЕМИЯ ПОДАРОК % ПО ВКЛАДУ  В БАНКЕ ВЫИГРЫШ БОНУС И Т.Д. </vt:lpstr>
      <vt:lpstr>РАСХОДЫ – ДЕНЕЖНЫЕ ЗАТРАТЫ, ИДУЩИЕ НА УДОВЛЕТВОРЕНИЕ ПОТРЕБНОСТЕЙ ЧЛЕНОВ СЕМЬИ.</vt:lpstr>
      <vt:lpstr>Постоянные расходы семьи:</vt:lpstr>
      <vt:lpstr>ОСОБЫЕ ВИДЫ РАСХОДОВ – НАЛОГИ. НАЛОГИ – ЭТО ОБЯЗАТЕЛЬНЫЕ ПЛАТЕЖИ ГОСУДАРСТВУ.</vt:lpstr>
      <vt:lpstr>ОПЛАТА  ЗА АРЕНДУ ЖИЛЬЯ ПРЕДМЕТЫ ДОМАШНЕГО ОБИХОДА МЕДИЦИНА ОБРАЗОВАНИЕ ДОСУГ ОТДЫХ И ДР.</vt:lpstr>
      <vt:lpstr>БЮДЖЕТ – ЭТО  РОСПИСЬ ДОХОДОВ И РАСХОДОВ ЗА ОПРЕДЕЛЕННЫЙ ПЕРИОД.</vt:lpstr>
      <vt:lpstr>ДОХОДЫ &gt; РАСХОДЫ – ИЗБЫТОЧНЫЙ БЮДЖЕТ. </vt:lpstr>
      <vt:lpstr>ДОХОДЫ &lt; РАСХОДЫ – ДЕФИЦИТНЫЙ БЮДЖЕТ. </vt:lpstr>
      <vt:lpstr>ДОХОДЫ = РАСХОДЫ – СБАЛАНСИРОВАННЫЙ БЮДЖЕТ. </vt:lpstr>
      <vt:lpstr>СЕМЬЯ ИВАНОВЫХ</vt:lpstr>
      <vt:lpstr>БЮДЖЕТ СЕМЬИ ИВАНОВЫХ ЗА ЯНВАРЬ</vt:lpstr>
      <vt:lpstr>                    ЗАДАНИЕ                      ОПРЕДЕЛИТЕ: 1) ВИД БЮДЖЕТА СЕМЬИ ИВАНОВЫХ; 2) КАКИЕ ДОХОДЫ И РАСХОДЫ ЯВЛЯЮТСЯ      ПОСТОЯННЫМИ,   А КАКИЕ  - НЕПОСТОЯННЫМИ?   3) СМОГУТ ЛИ ОНИ ОТЛОЖИТЬ ДЕНЬГИ НА ЛЕТНИЙ ОТДЫХ?   </vt:lpstr>
      <vt:lpstr>Домашнее задание. Учебник: гл.3. пар. 9, 10  (читать и отвечать  на вопросы).                                                                                        Тетрадь творческих заданий: гл.3 №№ 7, 10.   </vt:lpstr>
      <vt:lpstr>Спасибо   за  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</dc:title>
  <dc:creator>кусковы</dc:creator>
  <cp:lastModifiedBy>revaz</cp:lastModifiedBy>
  <cp:revision>56</cp:revision>
  <dcterms:created xsi:type="dcterms:W3CDTF">2012-01-16T08:44:45Z</dcterms:created>
  <dcterms:modified xsi:type="dcterms:W3CDTF">2013-01-16T10:00:38Z</dcterms:modified>
</cp:coreProperties>
</file>