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4" r:id="rId4"/>
    <p:sldId id="268" r:id="rId5"/>
    <p:sldId id="262" r:id="rId6"/>
    <p:sldId id="263" r:id="rId7"/>
    <p:sldId id="257" r:id="rId8"/>
    <p:sldId id="269" r:id="rId9"/>
    <p:sldId id="270" r:id="rId10"/>
    <p:sldId id="258" r:id="rId11"/>
    <p:sldId id="259" r:id="rId12"/>
    <p:sldId id="260" r:id="rId13"/>
    <p:sldId id="266" r:id="rId14"/>
    <p:sldId id="265" r:id="rId15"/>
    <p:sldId id="267"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41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A7DB5F16-E14E-4BCF-92A2-39992773B853}" type="datetimeFigureOut">
              <a:rPr lang="ru-RU"/>
              <a:pPr>
                <a:defRPr/>
              </a:pPr>
              <a:t>14.12.2012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13C5342-33D1-4242-8CC1-93CD5D03FB8B}" type="slidenum">
              <a:rPr lang="ru-RU"/>
              <a:pPr>
                <a:defRPr/>
              </a:pPr>
              <a:t>‹#›</a:t>
            </a:fld>
            <a:endParaRPr lang="ru-RU"/>
          </a:p>
        </p:txBody>
      </p:sp>
    </p:spTree>
  </p:cSld>
  <p:clrMapOvr>
    <a:masterClrMapping/>
  </p:clrMapOvr>
  <p:transition advTm="22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D419CF45-00F2-4858-9EA0-E6111F588C43}" type="datetimeFigureOut">
              <a:rPr lang="ru-RU"/>
              <a:pPr>
                <a:defRPr/>
              </a:pPr>
              <a:t>14.12.2012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80A1F59-2DFD-4103-A4F3-0D140581E790}" type="slidenum">
              <a:rPr lang="ru-RU"/>
              <a:pPr>
                <a:defRPr/>
              </a:pPr>
              <a:t>‹#›</a:t>
            </a:fld>
            <a:endParaRPr lang="ru-RU"/>
          </a:p>
        </p:txBody>
      </p:sp>
    </p:spTree>
  </p:cSld>
  <p:clrMapOvr>
    <a:masterClrMapping/>
  </p:clrMapOvr>
  <p:transition advTm="22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3A480C0-7378-4BBE-ACB1-A793A1687551}" type="datetimeFigureOut">
              <a:rPr lang="ru-RU"/>
              <a:pPr>
                <a:defRPr/>
              </a:pPr>
              <a:t>14.12.2012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AF68402-6667-4F37-9721-A1030840EE79}" type="slidenum">
              <a:rPr lang="ru-RU"/>
              <a:pPr>
                <a:defRPr/>
              </a:pPr>
              <a:t>‹#›</a:t>
            </a:fld>
            <a:endParaRPr lang="ru-RU"/>
          </a:p>
        </p:txBody>
      </p:sp>
    </p:spTree>
  </p:cSld>
  <p:clrMapOvr>
    <a:masterClrMapping/>
  </p:clrMapOvr>
  <p:transition advTm="22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62B692A-7AC0-4625-BC96-56C0E3A47D19}" type="datetimeFigureOut">
              <a:rPr lang="ru-RU"/>
              <a:pPr>
                <a:defRPr/>
              </a:pPr>
              <a:t>14.12.2012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E30F08B-D38F-4E80-9C2D-07333A3BF755}" type="slidenum">
              <a:rPr lang="ru-RU"/>
              <a:pPr>
                <a:defRPr/>
              </a:pPr>
              <a:t>‹#›</a:t>
            </a:fld>
            <a:endParaRPr lang="ru-RU"/>
          </a:p>
        </p:txBody>
      </p:sp>
    </p:spTree>
  </p:cSld>
  <p:clrMapOvr>
    <a:masterClrMapping/>
  </p:clrMapOvr>
  <p:transition advTm="22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4890B6A-3F7D-43B7-9CEC-BDC7F7247034}" type="datetimeFigureOut">
              <a:rPr lang="ru-RU"/>
              <a:pPr>
                <a:defRPr/>
              </a:pPr>
              <a:t>14.12.2012</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CE69924-450C-44E8-B3B8-2363D88B46CB}" type="slidenum">
              <a:rPr lang="ru-RU"/>
              <a:pPr>
                <a:defRPr/>
              </a:pPr>
              <a:t>‹#›</a:t>
            </a:fld>
            <a:endParaRPr lang="ru-RU"/>
          </a:p>
        </p:txBody>
      </p:sp>
    </p:spTree>
  </p:cSld>
  <p:clrMapOvr>
    <a:masterClrMapping/>
  </p:clrMapOvr>
  <p:transition advTm="22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FCA5558B-30FB-4640-AB52-6868322DE9F0}" type="datetimeFigureOut">
              <a:rPr lang="ru-RU"/>
              <a:pPr>
                <a:defRPr/>
              </a:pPr>
              <a:t>14.12.2012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3E7AFE48-827D-4961-A81F-1FEC243DA980}" type="slidenum">
              <a:rPr lang="ru-RU"/>
              <a:pPr>
                <a:defRPr/>
              </a:pPr>
              <a:t>‹#›</a:t>
            </a:fld>
            <a:endParaRPr lang="ru-RU"/>
          </a:p>
        </p:txBody>
      </p:sp>
    </p:spTree>
  </p:cSld>
  <p:clrMapOvr>
    <a:masterClrMapping/>
  </p:clrMapOvr>
  <p:transition advTm="22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5EDF0277-3538-45EC-B5DD-6C58CA2EBAC0}" type="datetimeFigureOut">
              <a:rPr lang="ru-RU"/>
              <a:pPr>
                <a:defRPr/>
              </a:pPr>
              <a:t>14.12.2012</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C1FF0DB9-09AD-400C-A221-94C174496850}" type="slidenum">
              <a:rPr lang="ru-RU"/>
              <a:pPr>
                <a:defRPr/>
              </a:pPr>
              <a:t>‹#›</a:t>
            </a:fld>
            <a:endParaRPr lang="ru-RU"/>
          </a:p>
        </p:txBody>
      </p:sp>
    </p:spTree>
  </p:cSld>
  <p:clrMapOvr>
    <a:masterClrMapping/>
  </p:clrMapOvr>
  <p:transition advTm="22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FCB6ACC4-DE5C-47EB-82DC-2CF8967E3F58}" type="datetimeFigureOut">
              <a:rPr lang="ru-RU"/>
              <a:pPr>
                <a:defRPr/>
              </a:pPr>
              <a:t>14.12.2012</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57AB21E7-B191-43AE-ACF9-87D8F2D0289D}" type="slidenum">
              <a:rPr lang="ru-RU"/>
              <a:pPr>
                <a:defRPr/>
              </a:pPr>
              <a:t>‹#›</a:t>
            </a:fld>
            <a:endParaRPr lang="ru-RU"/>
          </a:p>
        </p:txBody>
      </p:sp>
    </p:spTree>
  </p:cSld>
  <p:clrMapOvr>
    <a:masterClrMapping/>
  </p:clrMapOvr>
  <p:transition advTm="22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54B73300-F7D8-4DE2-8580-B30912858106}" type="datetimeFigureOut">
              <a:rPr lang="ru-RU"/>
              <a:pPr>
                <a:defRPr/>
              </a:pPr>
              <a:t>14.12.2012</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8798B6A9-7186-43E7-84D9-B67ED07ADE28}" type="slidenum">
              <a:rPr lang="ru-RU"/>
              <a:pPr>
                <a:defRPr/>
              </a:pPr>
              <a:t>‹#›</a:t>
            </a:fld>
            <a:endParaRPr lang="ru-RU"/>
          </a:p>
        </p:txBody>
      </p:sp>
    </p:spTree>
  </p:cSld>
  <p:clrMapOvr>
    <a:masterClrMapping/>
  </p:clrMapOvr>
  <p:transition advTm="22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736C581-0ECA-4CC9-B4A5-3CFD3D7745FC}" type="datetimeFigureOut">
              <a:rPr lang="ru-RU"/>
              <a:pPr>
                <a:defRPr/>
              </a:pPr>
              <a:t>14.12.2012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F004375-5EA9-4E75-957E-6CE88D56CEC1}" type="slidenum">
              <a:rPr lang="ru-RU"/>
              <a:pPr>
                <a:defRPr/>
              </a:pPr>
              <a:t>‹#›</a:t>
            </a:fld>
            <a:endParaRPr lang="ru-RU"/>
          </a:p>
        </p:txBody>
      </p:sp>
    </p:spTree>
  </p:cSld>
  <p:clrMapOvr>
    <a:masterClrMapping/>
  </p:clrMapOvr>
  <p:transition advTm="22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6974E99-DCEF-4D41-BAEF-74698C186A9B}" type="datetimeFigureOut">
              <a:rPr lang="ru-RU"/>
              <a:pPr>
                <a:defRPr/>
              </a:pPr>
              <a:t>14.12.2012</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394F1D58-2513-44B5-B0B3-22295FDE2090}" type="slidenum">
              <a:rPr lang="ru-RU"/>
              <a:pPr>
                <a:defRPr/>
              </a:pPr>
              <a:t>‹#›</a:t>
            </a:fld>
            <a:endParaRPr lang="ru-RU"/>
          </a:p>
        </p:txBody>
      </p:sp>
    </p:spTree>
  </p:cSld>
  <p:clrMapOvr>
    <a:masterClrMapping/>
  </p:clrMapOvr>
  <p:transition advTm="22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7F0808B6-57F5-49E2-B453-7EA07D8CEDC7}" type="datetimeFigureOut">
              <a:rPr lang="ru-RU"/>
              <a:pPr>
                <a:defRPr/>
              </a:pPr>
              <a:t>14.12.2012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829D57A-CF2F-4BD1-A76F-86BD2B19B266}"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advTm="2200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457200" y="274638"/>
            <a:ext cx="8229600" cy="2368550"/>
          </a:xfrm>
        </p:spPr>
        <p:style>
          <a:lnRef idx="2">
            <a:schemeClr val="accent6"/>
          </a:lnRef>
          <a:fillRef idx="1">
            <a:schemeClr val="lt1"/>
          </a:fillRef>
          <a:effectRef idx="0">
            <a:schemeClr val="accent6"/>
          </a:effectRef>
          <a:fontRef idx="minor">
            <a:schemeClr val="dk1"/>
          </a:fontRef>
        </p:style>
        <p:txBody>
          <a:bodyPr rtlCol="0">
            <a:normAutofit/>
          </a:bodyPr>
          <a:lstStyle/>
          <a:p>
            <a:pPr fontAlgn="auto">
              <a:spcAft>
                <a:spcPts val="0"/>
              </a:spcAft>
              <a:defRPr/>
            </a:pPr>
            <a:r>
              <a:rPr lang="ru-RU" i="1" dirty="0" smtClean="0">
                <a:solidFill>
                  <a:schemeClr val="accent6">
                    <a:lumMod val="75000"/>
                  </a:schemeClr>
                </a:solidFill>
              </a:rPr>
              <a:t>Москва в начале 19 века: война 1812 года в русской поэзии.</a:t>
            </a:r>
            <a:endParaRPr lang="ru-RU" i="1" dirty="0">
              <a:solidFill>
                <a:schemeClr val="accent6">
                  <a:lumMod val="75000"/>
                </a:schemeClr>
              </a:solidFill>
            </a:endParaRPr>
          </a:p>
        </p:txBody>
      </p:sp>
      <p:pic>
        <p:nvPicPr>
          <p:cNvPr id="8" name="Содержимое 7" descr="1812.jpg"/>
          <p:cNvPicPr>
            <a:picLocks noGrp="1" noChangeAspect="1"/>
          </p:cNvPicPr>
          <p:nvPr>
            <p:ph idx="1"/>
          </p:nvPr>
        </p:nvPicPr>
        <p:blipFill>
          <a:blip r:embed="rId2"/>
          <a:srcRect/>
          <a:stretch>
            <a:fillRect/>
          </a:stretch>
        </p:blipFill>
        <p:spPr>
          <a:xfrm>
            <a:off x="2214563" y="3214688"/>
            <a:ext cx="4357687" cy="3097212"/>
          </a:xfrm>
          <a:noFill/>
          <a:ln>
            <a:solidFill>
              <a:srgbClr val="4F1919"/>
            </a:solidFill>
          </a:ln>
        </p:spPr>
      </p:pic>
    </p:spTree>
  </p:cSld>
  <p:clrMapOvr>
    <a:masterClrMapping/>
  </p:clrMapOvr>
  <p:transition advTm="22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68425"/>
          </a:xfrm>
        </p:spPr>
        <p:style>
          <a:lnRef idx="2">
            <a:schemeClr val="accent4"/>
          </a:lnRef>
          <a:fillRef idx="1">
            <a:schemeClr val="lt1"/>
          </a:fillRef>
          <a:effectRef idx="0">
            <a:schemeClr val="accent4"/>
          </a:effectRef>
          <a:fontRef idx="minor">
            <a:schemeClr val="dk1"/>
          </a:fontRef>
        </p:style>
        <p:txBody>
          <a:bodyPr rtlCol="0">
            <a:normAutofit fontScale="90000"/>
          </a:bodyPr>
          <a:lstStyle/>
          <a:p>
            <a:pPr fontAlgn="auto">
              <a:spcAft>
                <a:spcPts val="0"/>
              </a:spcAft>
              <a:defRPr/>
            </a:pPr>
            <a:r>
              <a:rPr lang="ru-RU" sz="2400" dirty="0" smtClean="0"/>
              <a:t>Картина Фёдора Алексеева «Красная площадь» написана в 1801 году. Художник был направлен в Москву и полтора года «списывал» город по приказу царя, став по праву первым мастером городского пейзажа. </a:t>
            </a:r>
            <a:endParaRPr lang="ru-RU" sz="2400" dirty="0"/>
          </a:p>
        </p:txBody>
      </p:sp>
      <p:pic>
        <p:nvPicPr>
          <p:cNvPr id="4" name="Содержимое 3" descr="москва12.jpg"/>
          <p:cNvPicPr>
            <a:picLocks noGrp="1" noChangeAspect="1"/>
          </p:cNvPicPr>
          <p:nvPr>
            <p:ph idx="1"/>
          </p:nvPr>
        </p:nvPicPr>
        <p:blipFill>
          <a:blip r:embed="rId2"/>
          <a:srcRect/>
          <a:stretch>
            <a:fillRect/>
          </a:stretch>
        </p:blipFill>
        <p:spPr>
          <a:xfrm>
            <a:off x="1643063" y="2071688"/>
            <a:ext cx="5894387" cy="3600450"/>
          </a:xfrm>
          <a:solidFill>
            <a:srgbClr val="C0BEAF"/>
          </a:solidFill>
          <a:ln w="40000" cap="flat" algn="ctr">
            <a:solidFill>
              <a:srgbClr val="8C8B80"/>
            </a:solidFill>
          </a:ln>
        </p:spPr>
      </p:pic>
    </p:spTree>
  </p:cSld>
  <p:clrMapOvr>
    <a:masterClrMapping/>
  </p:clrMapOvr>
  <p:transition advTm="22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11300"/>
          </a:xfrm>
        </p:spPr>
        <p:style>
          <a:lnRef idx="3">
            <a:schemeClr val="lt1"/>
          </a:lnRef>
          <a:fillRef idx="1">
            <a:schemeClr val="accent4"/>
          </a:fillRef>
          <a:effectRef idx="1">
            <a:schemeClr val="accent4"/>
          </a:effectRef>
          <a:fontRef idx="minor">
            <a:schemeClr val="lt1"/>
          </a:fontRef>
        </p:style>
        <p:txBody>
          <a:bodyPr rtlCol="0">
            <a:normAutofit/>
          </a:bodyPr>
          <a:lstStyle/>
          <a:p>
            <a:pPr fontAlgn="auto">
              <a:spcAft>
                <a:spcPts val="0"/>
              </a:spcAft>
              <a:defRPr/>
            </a:pPr>
            <a:r>
              <a:rPr lang="ru-RU" sz="2200" dirty="0" smtClean="0"/>
              <a:t>Кто, братцы, Москву разорил?</a:t>
            </a:r>
            <a:br>
              <a:rPr lang="ru-RU" sz="2200" dirty="0" smtClean="0"/>
            </a:br>
            <a:r>
              <a:rPr lang="ru-RU" sz="2200" dirty="0" smtClean="0"/>
              <a:t>Разорил Москву неприятель злой,</a:t>
            </a:r>
            <a:br>
              <a:rPr lang="ru-RU" sz="2200" dirty="0" smtClean="0"/>
            </a:br>
            <a:r>
              <a:rPr lang="ru-RU" sz="2200" dirty="0" smtClean="0"/>
              <a:t>Неприятель злой, француз молодой…</a:t>
            </a:r>
            <a:br>
              <a:rPr lang="ru-RU" sz="2200" dirty="0" smtClean="0"/>
            </a:br>
            <a:r>
              <a:rPr lang="ru-RU" sz="2200" dirty="0" smtClean="0"/>
              <a:t>                                                                                     Народная песня</a:t>
            </a:r>
            <a:endParaRPr lang="ru-RU" sz="2200" dirty="0"/>
          </a:p>
        </p:txBody>
      </p:sp>
      <p:pic>
        <p:nvPicPr>
          <p:cNvPr id="4" name="Содержимое 3" descr="москва4.jpg"/>
          <p:cNvPicPr>
            <a:picLocks noGrp="1" noChangeAspect="1"/>
          </p:cNvPicPr>
          <p:nvPr>
            <p:ph idx="1"/>
          </p:nvPr>
        </p:nvPicPr>
        <p:blipFill>
          <a:blip r:embed="rId2"/>
          <a:stretch>
            <a:fillRect/>
          </a:stretch>
        </p:blipFill>
        <p:spPr>
          <a:xfrm>
            <a:off x="3214688" y="2000250"/>
            <a:ext cx="2798762" cy="4525963"/>
          </a:xfrm>
        </p:spPr>
        <p:style>
          <a:lnRef idx="2">
            <a:schemeClr val="accent4">
              <a:shade val="50000"/>
            </a:schemeClr>
          </a:lnRef>
          <a:fillRef idx="1">
            <a:schemeClr val="accent4"/>
          </a:fillRef>
          <a:effectRef idx="0">
            <a:schemeClr val="accent4"/>
          </a:effectRef>
          <a:fontRef idx="minor">
            <a:schemeClr val="lt1"/>
          </a:fontRef>
        </p:style>
      </p:pic>
    </p:spTree>
  </p:cSld>
  <p:clrMapOvr>
    <a:masterClrMapping/>
  </p:clrMapOvr>
  <p:transition advTm="22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4114800" cy="3714750"/>
          </a:xfrm>
        </p:spPr>
        <p:style>
          <a:lnRef idx="3">
            <a:schemeClr val="lt1"/>
          </a:lnRef>
          <a:fillRef idx="1">
            <a:schemeClr val="accent4"/>
          </a:fillRef>
          <a:effectRef idx="1">
            <a:schemeClr val="accent4"/>
          </a:effectRef>
          <a:fontRef idx="minor">
            <a:schemeClr val="lt1"/>
          </a:fontRef>
        </p:style>
        <p:txBody>
          <a:bodyPr rtlCol="0">
            <a:normAutofit fontScale="90000"/>
          </a:bodyPr>
          <a:lstStyle/>
          <a:p>
            <a:pPr fontAlgn="auto">
              <a:spcAft>
                <a:spcPts val="0"/>
              </a:spcAft>
              <a:defRPr/>
            </a:pPr>
            <a:r>
              <a:rPr lang="ru-RU" sz="2800" i="1" dirty="0" smtClean="0"/>
              <a:t>Наполеон Бонапарт (1769-1821) – император Франции (1804 -1815), король Италии, протектор Рейнского союза, медиатор Швейцарии.</a:t>
            </a:r>
            <a:br>
              <a:rPr lang="ru-RU" sz="2800" i="1" dirty="0" smtClean="0"/>
            </a:br>
            <a:r>
              <a:rPr lang="ru-RU" sz="2800" i="1" dirty="0" smtClean="0"/>
              <a:t>12 июня 1812 года вторгся в пределы России.</a:t>
            </a:r>
            <a:endParaRPr lang="ru-RU" sz="2800" i="1" dirty="0"/>
          </a:p>
        </p:txBody>
      </p:sp>
      <p:pic>
        <p:nvPicPr>
          <p:cNvPr id="4" name="Содержимое 3" descr="наполеон.jpg"/>
          <p:cNvPicPr>
            <a:picLocks noGrp="1" noChangeAspect="1"/>
          </p:cNvPicPr>
          <p:nvPr>
            <p:ph idx="1"/>
          </p:nvPr>
        </p:nvPicPr>
        <p:blipFill>
          <a:blip r:embed="rId2">
            <a:lum contrast="40000"/>
          </a:blip>
          <a:srcRect/>
          <a:stretch>
            <a:fillRect/>
          </a:stretch>
        </p:blipFill>
        <p:spPr>
          <a:xfrm>
            <a:off x="4786313" y="714375"/>
            <a:ext cx="3500437" cy="4786313"/>
          </a:xfrm>
          <a:solidFill>
            <a:srgbClr val="C0BEAF"/>
          </a:solidFill>
          <a:ln w="40000" cap="flat" algn="ctr">
            <a:solidFill>
              <a:srgbClr val="8C8B80"/>
            </a:solidFill>
          </a:ln>
        </p:spPr>
      </p:pic>
    </p:spTree>
  </p:cSld>
  <p:clrMapOvr>
    <a:masterClrMapping/>
  </p:clrMapOvr>
  <p:transition advTm="22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68425"/>
          </a:xfrm>
        </p:spPr>
        <p:style>
          <a:lnRef idx="2">
            <a:schemeClr val="accent4"/>
          </a:lnRef>
          <a:fillRef idx="1">
            <a:schemeClr val="lt1"/>
          </a:fillRef>
          <a:effectRef idx="0">
            <a:schemeClr val="accent4"/>
          </a:effectRef>
          <a:fontRef idx="minor">
            <a:schemeClr val="dk1"/>
          </a:fontRef>
        </p:style>
        <p:txBody>
          <a:bodyPr rtlCol="0">
            <a:normAutofit/>
          </a:bodyPr>
          <a:lstStyle/>
          <a:p>
            <a:pPr fontAlgn="auto">
              <a:spcAft>
                <a:spcPts val="0"/>
              </a:spcAft>
              <a:defRPr/>
            </a:pPr>
            <a:r>
              <a:rPr lang="ru-RU" sz="2000" i="1" dirty="0" smtClean="0"/>
              <a:t>Вязаная сумочка в форме </a:t>
            </a:r>
            <a:r>
              <a:rPr lang="ru-RU" sz="2000" i="1" smtClean="0"/>
              <a:t>ананаса из </a:t>
            </a:r>
            <a:r>
              <a:rPr lang="ru-RU" sz="2000" i="1" dirty="0" smtClean="0"/>
              <a:t>шёлка. Отделка – бусины. Мотив был в моде, так как ананасы росли на Мартинике, откуда родом была императрица Франции (1804-1809) </a:t>
            </a:r>
            <a:r>
              <a:rPr lang="ru-RU" sz="2000" i="1" dirty="0" err="1" smtClean="0"/>
              <a:t>Жозефина</a:t>
            </a:r>
            <a:r>
              <a:rPr lang="ru-RU" sz="2000" i="1" dirty="0" smtClean="0"/>
              <a:t>, первая жена Наполеона</a:t>
            </a:r>
            <a:r>
              <a:rPr lang="ru-RU" sz="1600" i="1" dirty="0" smtClean="0"/>
              <a:t>.</a:t>
            </a:r>
            <a:endParaRPr lang="ru-RU" sz="1600" i="1" dirty="0"/>
          </a:p>
        </p:txBody>
      </p:sp>
      <p:pic>
        <p:nvPicPr>
          <p:cNvPr id="5" name="Содержимое 4" descr="жозефина.jpg"/>
          <p:cNvPicPr>
            <a:picLocks noGrp="1" noChangeAspect="1"/>
          </p:cNvPicPr>
          <p:nvPr>
            <p:ph sz="half" idx="1"/>
          </p:nvPr>
        </p:nvPicPr>
        <p:blipFill>
          <a:blip r:embed="rId2"/>
          <a:srcRect/>
          <a:stretch>
            <a:fillRect/>
          </a:stretch>
        </p:blipFill>
        <p:spPr>
          <a:xfrm>
            <a:off x="1071563" y="1785938"/>
            <a:ext cx="3143250" cy="3929062"/>
          </a:xfrm>
          <a:gradFill rotWithShape="1">
            <a:gsLst>
              <a:gs pos="0">
                <a:srgbClr val="F8F8F4"/>
              </a:gs>
              <a:gs pos="49001">
                <a:srgbClr val="E6E4D9"/>
              </a:gs>
              <a:gs pos="49100">
                <a:srgbClr val="DCDACE"/>
              </a:gs>
              <a:gs pos="92000">
                <a:srgbClr val="E6E4D9"/>
              </a:gs>
              <a:gs pos="100000">
                <a:srgbClr val="E9E8DF"/>
              </a:gs>
            </a:gsLst>
            <a:lin ang="5400000" scaled="1"/>
          </a:gradFill>
          <a:ln w="11430" cap="flat" algn="ctr">
            <a:solidFill>
              <a:srgbClr val="C0BEAF"/>
            </a:solidFill>
          </a:ln>
          <a:effectLst>
            <a:outerShdw dist="25000" dir="5400000" rotWithShape="0">
              <a:srgbClr val="716F62">
                <a:alpha val="37999"/>
              </a:srgbClr>
            </a:outerShdw>
          </a:effectLst>
        </p:spPr>
      </p:pic>
      <p:pic>
        <p:nvPicPr>
          <p:cNvPr id="6" name="Содержимое 5" descr="модные вещи.jpg"/>
          <p:cNvPicPr>
            <a:picLocks noGrp="1" noChangeAspect="1"/>
          </p:cNvPicPr>
          <p:nvPr>
            <p:ph sz="half" idx="2"/>
          </p:nvPr>
        </p:nvPicPr>
        <p:blipFill>
          <a:blip r:embed="rId3"/>
          <a:srcRect/>
          <a:stretch>
            <a:fillRect/>
          </a:stretch>
        </p:blipFill>
        <p:spPr>
          <a:xfrm>
            <a:off x="5500688" y="1928813"/>
            <a:ext cx="2822575" cy="3676650"/>
          </a:xfrm>
          <a:gradFill rotWithShape="1">
            <a:gsLst>
              <a:gs pos="0">
                <a:srgbClr val="F8F8F4"/>
              </a:gs>
              <a:gs pos="49001">
                <a:srgbClr val="E6E4D9"/>
              </a:gs>
              <a:gs pos="49100">
                <a:srgbClr val="DCDACE"/>
              </a:gs>
              <a:gs pos="92000">
                <a:srgbClr val="E6E4D9"/>
              </a:gs>
              <a:gs pos="100000">
                <a:srgbClr val="E9E8DF"/>
              </a:gs>
            </a:gsLst>
            <a:lin ang="5400000" scaled="1"/>
          </a:gradFill>
          <a:ln w="11430" cap="flat" algn="ctr">
            <a:solidFill>
              <a:srgbClr val="C0BEAF"/>
            </a:solidFill>
          </a:ln>
          <a:effectLst>
            <a:outerShdw dist="25000" dir="5400000" rotWithShape="0">
              <a:srgbClr val="716F62">
                <a:alpha val="37999"/>
              </a:srgbClr>
            </a:outerShdw>
          </a:effectLst>
        </p:spPr>
      </p:pic>
    </p:spTree>
  </p:cSld>
  <p:clrMapOvr>
    <a:masterClrMapping/>
  </p:clrMapOvr>
  <p:transition advTm="22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29063" y="274638"/>
            <a:ext cx="4757737" cy="4083050"/>
          </a:xfrm>
        </p:spPr>
        <p:style>
          <a:lnRef idx="2">
            <a:schemeClr val="accent4"/>
          </a:lnRef>
          <a:fillRef idx="1">
            <a:schemeClr val="lt1"/>
          </a:fillRef>
          <a:effectRef idx="0">
            <a:schemeClr val="accent4"/>
          </a:effectRef>
          <a:fontRef idx="minor">
            <a:schemeClr val="dk1"/>
          </a:fontRef>
        </p:style>
        <p:txBody>
          <a:bodyPr rtlCol="0">
            <a:normAutofit fontScale="90000"/>
          </a:bodyPr>
          <a:lstStyle/>
          <a:p>
            <a:pPr fontAlgn="auto">
              <a:spcAft>
                <a:spcPts val="0"/>
              </a:spcAft>
              <a:defRPr/>
            </a:pPr>
            <a:r>
              <a:rPr lang="ru-RU" sz="2000" dirty="0" smtClean="0"/>
              <a:t>Французская актриса Жорж была одной из двух звёзд театра тех лет наряду с Семёновой. Была изгнана из Москвы во Францию, но вскоре вернулась в Петербург. Вместе с Е.Семеновой выступали со схожим репертуаром, только на разных языках. А.С.Пушкин называл Жорж бездушной. А Семёнову «одарённой талантом, красотой и чувством».</a:t>
            </a:r>
            <a:br>
              <a:rPr lang="ru-RU" sz="2000" dirty="0" smtClean="0"/>
            </a:br>
            <a:r>
              <a:rPr lang="ru-RU" sz="2000" dirty="0" err="1" smtClean="0"/>
              <a:t>Ф.Ростопчин</a:t>
            </a:r>
            <a:r>
              <a:rPr lang="ru-RU" sz="2000" dirty="0" smtClean="0"/>
              <a:t> был губернатором Москвы. По его приказу в селе Воронцово строился летучий корабль – бомбардировщик. Но в войне корабль участия так и не принимал.</a:t>
            </a:r>
            <a:endParaRPr lang="ru-RU" sz="2000" dirty="0"/>
          </a:p>
        </p:txBody>
      </p:sp>
      <p:pic>
        <p:nvPicPr>
          <p:cNvPr id="7" name="Содержимое 6" descr="люди1812.jpg"/>
          <p:cNvPicPr>
            <a:picLocks noGrp="1" noChangeAspect="1"/>
          </p:cNvPicPr>
          <p:nvPr>
            <p:ph sz="half" idx="1"/>
          </p:nvPr>
        </p:nvPicPr>
        <p:blipFill>
          <a:blip r:embed="rId2"/>
          <a:srcRect l="8985" t="947" r="-390"/>
          <a:stretch>
            <a:fillRect/>
          </a:stretch>
        </p:blipFill>
        <p:spPr>
          <a:xfrm>
            <a:off x="1071563" y="571500"/>
            <a:ext cx="2087562" cy="5040313"/>
          </a:xfrm>
        </p:spPr>
        <p:style>
          <a:lnRef idx="2">
            <a:schemeClr val="accent4">
              <a:shade val="50000"/>
            </a:schemeClr>
          </a:lnRef>
          <a:fillRef idx="1">
            <a:schemeClr val="accent4"/>
          </a:fillRef>
          <a:effectRef idx="0">
            <a:schemeClr val="accent4"/>
          </a:effectRef>
          <a:fontRef idx="minor">
            <a:schemeClr val="lt1"/>
          </a:fontRef>
        </p:style>
      </p:pic>
      <p:pic>
        <p:nvPicPr>
          <p:cNvPr id="8" name="Содержимое 7" descr="лет корабль.jpg"/>
          <p:cNvPicPr>
            <a:picLocks noGrp="1" noChangeAspect="1"/>
          </p:cNvPicPr>
          <p:nvPr>
            <p:ph sz="half" idx="2"/>
          </p:nvPr>
        </p:nvPicPr>
        <p:blipFill>
          <a:blip r:embed="rId3"/>
          <a:srcRect l="-118" t="49777" r="55896"/>
          <a:stretch>
            <a:fillRect/>
          </a:stretch>
        </p:blipFill>
        <p:spPr>
          <a:xfrm>
            <a:off x="4643438" y="4643438"/>
            <a:ext cx="2678112" cy="1871662"/>
          </a:xfrm>
        </p:spPr>
        <p:style>
          <a:lnRef idx="2">
            <a:schemeClr val="accent4">
              <a:shade val="50000"/>
            </a:schemeClr>
          </a:lnRef>
          <a:fillRef idx="1">
            <a:schemeClr val="accent4"/>
          </a:fillRef>
          <a:effectRef idx="0">
            <a:schemeClr val="accent4"/>
          </a:effectRef>
          <a:fontRef idx="minor">
            <a:schemeClr val="lt1"/>
          </a:fontRef>
        </p:style>
      </p:pic>
    </p:spTree>
  </p:cSld>
  <p:clrMapOvr>
    <a:masterClrMapping/>
  </p:clrMapOvr>
  <p:transition advTm="22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57625" y="274638"/>
            <a:ext cx="4829175" cy="2511425"/>
          </a:xfrm>
        </p:spPr>
        <p:style>
          <a:lnRef idx="2">
            <a:schemeClr val="accent4"/>
          </a:lnRef>
          <a:fillRef idx="1">
            <a:schemeClr val="lt1"/>
          </a:fillRef>
          <a:effectRef idx="0">
            <a:schemeClr val="accent4"/>
          </a:effectRef>
          <a:fontRef idx="minor">
            <a:schemeClr val="dk1"/>
          </a:fontRef>
        </p:style>
        <p:txBody>
          <a:bodyPr rtlCol="0">
            <a:normAutofit fontScale="90000"/>
          </a:bodyPr>
          <a:lstStyle/>
          <a:p>
            <a:pPr fontAlgn="auto">
              <a:spcAft>
                <a:spcPts val="0"/>
              </a:spcAft>
              <a:defRPr/>
            </a:pPr>
            <a:r>
              <a:rPr lang="ru-RU" sz="2000" dirty="0" smtClean="0"/>
              <a:t>Каждый год на территории музея-панорамы «Бородинская битва» проводится реконструкция знаменитого сражения, на которое собираются не только многочисленные зрители, но и большое количество военно-патриотических объединений , знатоков истории и патриотов отечества.</a:t>
            </a:r>
            <a:endParaRPr lang="ru-RU" sz="2000" dirty="0"/>
          </a:p>
        </p:txBody>
      </p:sp>
      <p:pic>
        <p:nvPicPr>
          <p:cNvPr id="5" name="Содержимое 4" descr="бородино.jpg"/>
          <p:cNvPicPr>
            <a:picLocks noGrp="1" noChangeAspect="1"/>
          </p:cNvPicPr>
          <p:nvPr>
            <p:ph sz="half" idx="1"/>
          </p:nvPr>
        </p:nvPicPr>
        <p:blipFill>
          <a:blip r:embed="rId2"/>
          <a:srcRect/>
          <a:stretch>
            <a:fillRect/>
          </a:stretch>
        </p:blipFill>
        <p:spPr>
          <a:xfrm>
            <a:off x="357188" y="428625"/>
            <a:ext cx="3143250" cy="6000750"/>
          </a:xfrm>
          <a:solidFill>
            <a:srgbClr val="C0BEAF"/>
          </a:solidFill>
          <a:ln w="40000" cap="flat" algn="ctr">
            <a:solidFill>
              <a:srgbClr val="8C8B80"/>
            </a:solidFill>
          </a:ln>
        </p:spPr>
      </p:pic>
      <p:pic>
        <p:nvPicPr>
          <p:cNvPr id="6" name="Содержимое 5" descr="москва3.jpg"/>
          <p:cNvPicPr>
            <a:picLocks noGrp="1" noChangeAspect="1"/>
          </p:cNvPicPr>
          <p:nvPr>
            <p:ph sz="half" idx="2"/>
          </p:nvPr>
        </p:nvPicPr>
        <p:blipFill>
          <a:blip r:embed="rId3"/>
          <a:srcRect l="-118" t="6802"/>
          <a:stretch>
            <a:fillRect/>
          </a:stretch>
        </p:blipFill>
        <p:spPr>
          <a:xfrm>
            <a:off x="3929063" y="3000375"/>
            <a:ext cx="4581525" cy="2808288"/>
          </a:xfrm>
        </p:spPr>
        <p:style>
          <a:lnRef idx="2">
            <a:schemeClr val="accent4">
              <a:shade val="50000"/>
            </a:schemeClr>
          </a:lnRef>
          <a:fillRef idx="1">
            <a:schemeClr val="accent4"/>
          </a:fillRef>
          <a:effectRef idx="0">
            <a:schemeClr val="accent4"/>
          </a:effectRef>
          <a:fontRef idx="minor">
            <a:schemeClr val="lt1"/>
          </a:fontRef>
        </p:style>
      </p:pic>
    </p:spTree>
  </p:cSld>
  <p:clrMapOvr>
    <a:masterClrMapping/>
  </p:clrMapOvr>
  <p:transition advTm="22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457200" y="500063"/>
            <a:ext cx="8229600" cy="2071687"/>
          </a:xfrm>
        </p:spPr>
        <p:txBody>
          <a:bodyPr/>
          <a:lstStyle/>
          <a:p>
            <a:r>
              <a:rPr lang="ru-RU" sz="2800" i="1" smtClean="0"/>
              <a:t>Народ этот убеждён, что у себя дома он непобедим, эта мысль лежит в сознании каждого крестьянина.</a:t>
            </a:r>
            <a:br>
              <a:rPr lang="ru-RU" sz="2800" i="1" smtClean="0"/>
            </a:br>
            <a:r>
              <a:rPr lang="ru-RU" sz="2800" i="1" smtClean="0"/>
              <a:t>                                                                                 Герцен.</a:t>
            </a:r>
          </a:p>
        </p:txBody>
      </p:sp>
      <p:pic>
        <p:nvPicPr>
          <p:cNvPr id="4" name="Содержимое 3" descr="плакат.jpg"/>
          <p:cNvPicPr>
            <a:picLocks noGrp="1" noChangeAspect="1" noChangeArrowheads="1"/>
          </p:cNvPicPr>
          <p:nvPr>
            <p:ph idx="1"/>
          </p:nvPr>
        </p:nvPicPr>
        <p:blipFill>
          <a:blip r:embed="rId2"/>
          <a:srcRect/>
          <a:stretch>
            <a:fillRect/>
          </a:stretch>
        </p:blipFill>
        <p:spPr>
          <a:xfrm>
            <a:off x="2414588" y="2189163"/>
            <a:ext cx="4333875" cy="3773487"/>
          </a:xfrm>
        </p:spPr>
      </p:pic>
    </p:spTree>
  </p:cSld>
  <p:clrMapOvr>
    <a:masterClrMapping/>
  </p:clrMapOvr>
  <p:transition advTm="22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6"/>
          <p:cNvSpPr>
            <a:spLocks noGrp="1"/>
          </p:cNvSpPr>
          <p:nvPr>
            <p:ph type="title"/>
          </p:nvPr>
        </p:nvSpPr>
        <p:spPr>
          <a:xfrm>
            <a:off x="3643313" y="273050"/>
            <a:ext cx="4643437" cy="2227263"/>
          </a:xfrm>
        </p:spPr>
        <p:txBody>
          <a:bodyPr/>
          <a:lstStyle/>
          <a:p>
            <a:r>
              <a:rPr lang="ru-RU" b="0" i="1" smtClean="0"/>
              <a:t>Типичная усадьба помещика : большой двор, заваленный дровами, огород. В прихожей – толпа оборванных слуг. Еда: щи, каша, грибы, квас. Куча детей. Свои: священник, учитель, шут, старуха-колдунья, мадам и немец-гувернёр. Летом жили в деревне.</a:t>
            </a:r>
          </a:p>
        </p:txBody>
      </p:sp>
      <p:pic>
        <p:nvPicPr>
          <p:cNvPr id="4" name="Содержимое 3" descr="рус крест.jpg"/>
          <p:cNvPicPr>
            <a:picLocks noGrp="1" noChangeAspect="1"/>
          </p:cNvPicPr>
          <p:nvPr>
            <p:ph idx="1"/>
          </p:nvPr>
        </p:nvPicPr>
        <p:blipFill>
          <a:blip r:embed="rId2"/>
          <a:srcRect/>
          <a:stretch>
            <a:fillRect/>
          </a:stretch>
        </p:blipFill>
        <p:spPr>
          <a:xfrm>
            <a:off x="3857625" y="2857500"/>
            <a:ext cx="4114800" cy="2952750"/>
          </a:xfrm>
          <a:solidFill>
            <a:srgbClr val="C0BEAF"/>
          </a:solidFill>
          <a:ln w="40000" cap="flat" algn="ctr">
            <a:solidFill>
              <a:srgbClr val="8C8B80"/>
            </a:solidFill>
          </a:ln>
        </p:spPr>
      </p:pic>
      <p:sp>
        <p:nvSpPr>
          <p:cNvPr id="6" name="Текст 5"/>
          <p:cNvSpPr>
            <a:spLocks noGrp="1"/>
          </p:cNvSpPr>
          <p:nvPr>
            <p:ph type="body" sz="half" idx="2"/>
          </p:nvPr>
        </p:nvSpPr>
        <p:spPr>
          <a:xfrm>
            <a:off x="457200" y="285750"/>
            <a:ext cx="3008313" cy="5840413"/>
          </a:xfrm>
        </p:spPr>
        <p:style>
          <a:lnRef idx="1">
            <a:schemeClr val="accent4"/>
          </a:lnRef>
          <a:fillRef idx="2">
            <a:schemeClr val="accent4"/>
          </a:fillRef>
          <a:effectRef idx="1">
            <a:schemeClr val="accent4"/>
          </a:effectRef>
          <a:fontRef idx="minor">
            <a:schemeClr val="dk1"/>
          </a:fontRef>
        </p:style>
        <p:txBody>
          <a:bodyPr rtlCol="0">
            <a:normAutofit fontScale="92500" lnSpcReduction="10000"/>
          </a:bodyPr>
          <a:lstStyle/>
          <a:p>
            <a:pPr fontAlgn="auto">
              <a:spcAft>
                <a:spcPts val="0"/>
              </a:spcAft>
              <a:buFont typeface="Arial" pitchFamily="34" charset="0"/>
              <a:buNone/>
              <a:defRPr/>
            </a:pPr>
            <a:r>
              <a:rPr lang="ru-RU" sz="1800" dirty="0" smtClean="0"/>
              <a:t>В 1812 году в Москве нет канализации, водопровода, тротуаров, многие улицы и площади не замощены. Даже у Кремля нечистоты и грязь. Рядом с дворцами расположены лачуги, сады и огороды. Земля не имела цены. Пустырь мог застроить любой желающий.</a:t>
            </a:r>
          </a:p>
          <a:p>
            <a:pPr fontAlgn="auto">
              <a:spcAft>
                <a:spcPts val="0"/>
              </a:spcAft>
              <a:buFont typeface="Arial" pitchFamily="34" charset="0"/>
              <a:buNone/>
              <a:defRPr/>
            </a:pPr>
            <a:r>
              <a:rPr lang="ru-RU" sz="1800" dirty="0" smtClean="0"/>
              <a:t>         </a:t>
            </a:r>
            <a:r>
              <a:rPr lang="ru-RU" sz="1800" b="1" dirty="0" smtClean="0"/>
              <a:t>Цены на    продукты:</a:t>
            </a:r>
            <a:endParaRPr lang="ru-RU" sz="1800" dirty="0" smtClean="0"/>
          </a:p>
          <a:p>
            <a:pPr fontAlgn="auto">
              <a:spcAft>
                <a:spcPts val="0"/>
              </a:spcAft>
              <a:buFont typeface="Arial" pitchFamily="34" charset="0"/>
              <a:buNone/>
              <a:defRPr/>
            </a:pPr>
            <a:r>
              <a:rPr lang="ru-RU" sz="1800" dirty="0" smtClean="0"/>
              <a:t>Говядина……………74 руб.</a:t>
            </a:r>
          </a:p>
          <a:p>
            <a:pPr fontAlgn="auto">
              <a:spcAft>
                <a:spcPts val="0"/>
              </a:spcAft>
              <a:buFont typeface="Arial" pitchFamily="34" charset="0"/>
              <a:buNone/>
              <a:defRPr/>
            </a:pPr>
            <a:r>
              <a:rPr lang="ru-RU" sz="1800" dirty="0" smtClean="0"/>
              <a:t>Масло коровье…148 руб.</a:t>
            </a:r>
          </a:p>
          <a:p>
            <a:pPr fontAlgn="auto">
              <a:spcAft>
                <a:spcPts val="0"/>
              </a:spcAft>
              <a:buFont typeface="Arial" pitchFamily="34" charset="0"/>
              <a:buNone/>
              <a:defRPr/>
            </a:pPr>
            <a:r>
              <a:rPr lang="ru-RU" sz="1800" dirty="0" smtClean="0"/>
              <a:t>Колбасы…………….185 руб.</a:t>
            </a:r>
          </a:p>
          <a:p>
            <a:pPr fontAlgn="auto">
              <a:spcAft>
                <a:spcPts val="0"/>
              </a:spcAft>
              <a:buFont typeface="Arial" pitchFamily="34" charset="0"/>
              <a:buNone/>
              <a:defRPr/>
            </a:pPr>
            <a:r>
              <a:rPr lang="ru-RU" sz="1800" dirty="0" smtClean="0"/>
              <a:t>Кофе…………………..660 руб.</a:t>
            </a:r>
          </a:p>
          <a:p>
            <a:pPr fontAlgn="auto">
              <a:spcAft>
                <a:spcPts val="0"/>
              </a:spcAft>
              <a:buFont typeface="Arial" pitchFamily="34" charset="0"/>
              <a:buNone/>
              <a:defRPr/>
            </a:pPr>
            <a:r>
              <a:rPr lang="ru-RU" sz="1800" dirty="0" smtClean="0"/>
              <a:t>Сахар………………….703 руб.</a:t>
            </a:r>
          </a:p>
          <a:p>
            <a:pPr fontAlgn="auto">
              <a:spcAft>
                <a:spcPts val="0"/>
              </a:spcAft>
              <a:buFont typeface="Arial" pitchFamily="34" charset="0"/>
              <a:buNone/>
              <a:defRPr/>
            </a:pPr>
            <a:r>
              <a:rPr lang="ru-RU" sz="1800" dirty="0" smtClean="0"/>
              <a:t>Виноград……………740 руб.</a:t>
            </a:r>
          </a:p>
          <a:p>
            <a:pPr fontAlgn="auto">
              <a:spcAft>
                <a:spcPts val="0"/>
              </a:spcAft>
              <a:buFont typeface="Arial" pitchFamily="34" charset="0"/>
              <a:buNone/>
              <a:defRPr/>
            </a:pPr>
            <a:r>
              <a:rPr lang="ru-RU" sz="1800" dirty="0" smtClean="0"/>
              <a:t>Груша…………………1850 руб.</a:t>
            </a:r>
          </a:p>
          <a:p>
            <a:pPr fontAlgn="auto">
              <a:spcAft>
                <a:spcPts val="0"/>
              </a:spcAft>
              <a:buFont typeface="Arial" pitchFamily="34" charset="0"/>
              <a:buNone/>
              <a:defRPr/>
            </a:pPr>
            <a:r>
              <a:rPr lang="ru-RU" sz="1800" dirty="0" smtClean="0"/>
              <a:t>Свеча сальная……….17 руб.</a:t>
            </a:r>
          </a:p>
          <a:p>
            <a:pPr fontAlgn="auto">
              <a:spcAft>
                <a:spcPts val="0"/>
              </a:spcAft>
              <a:buFont typeface="Arial" pitchFamily="34" charset="0"/>
              <a:buNone/>
              <a:defRPr/>
            </a:pPr>
            <a:r>
              <a:rPr lang="ru-RU" sz="1800" dirty="0" smtClean="0"/>
              <a:t>Эти цены во время войны увеличились в 5-6 раз.</a:t>
            </a:r>
          </a:p>
        </p:txBody>
      </p:sp>
    </p:spTree>
  </p:cSld>
  <p:clrMapOvr>
    <a:masterClrMapping/>
  </p:clrMapOvr>
  <p:transition advTm="22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114800" cy="5868987"/>
          </a:xfrm>
        </p:spPr>
        <p:style>
          <a:lnRef idx="1">
            <a:schemeClr val="accent4"/>
          </a:lnRef>
          <a:fillRef idx="2">
            <a:schemeClr val="accent4"/>
          </a:fillRef>
          <a:effectRef idx="1">
            <a:schemeClr val="accent4"/>
          </a:effectRef>
          <a:fontRef idx="minor">
            <a:schemeClr val="dk1"/>
          </a:fontRef>
        </p:style>
        <p:txBody>
          <a:bodyPr rtlCol="0">
            <a:normAutofit/>
          </a:bodyPr>
          <a:lstStyle/>
          <a:p>
            <a:pPr fontAlgn="auto">
              <a:spcAft>
                <a:spcPts val="0"/>
              </a:spcAft>
              <a:defRPr/>
            </a:pPr>
            <a:r>
              <a:rPr lang="ru-RU" dirty="0" smtClean="0"/>
              <a:t>Михаил Илларионович Кутузов</a:t>
            </a:r>
            <a:r>
              <a:rPr lang="ru-RU" sz="3600" dirty="0" smtClean="0"/>
              <a:t>-(1745-1813) – генерал от инфантерии, с 31 августа 1812 года командующий всей русской армией.</a:t>
            </a:r>
            <a:endParaRPr lang="ru-RU" dirty="0"/>
          </a:p>
        </p:txBody>
      </p:sp>
      <p:pic>
        <p:nvPicPr>
          <p:cNvPr id="4" name="Содержимое 3" descr="кутузов.jpg"/>
          <p:cNvPicPr>
            <a:picLocks noGrp="1" noChangeAspect="1"/>
          </p:cNvPicPr>
          <p:nvPr>
            <p:ph idx="1"/>
          </p:nvPr>
        </p:nvPicPr>
        <p:blipFill>
          <a:blip r:embed="rId2"/>
          <a:srcRect/>
          <a:stretch>
            <a:fillRect/>
          </a:stretch>
        </p:blipFill>
        <p:spPr>
          <a:xfrm>
            <a:off x="5000625" y="714375"/>
            <a:ext cx="3597275" cy="4930775"/>
          </a:xfrm>
          <a:solidFill>
            <a:srgbClr val="C0BEAF"/>
          </a:solidFill>
          <a:ln w="40000" cap="flat" algn="ctr">
            <a:solidFill>
              <a:srgbClr val="8C8B80"/>
            </a:solidFill>
          </a:ln>
        </p:spPr>
      </p:pic>
    </p:spTree>
  </p:cSld>
  <p:clrMapOvr>
    <a:masterClrMapping/>
  </p:clrMapOvr>
  <p:transition advTm="22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rtlCol="0">
            <a:normAutofit/>
          </a:bodyPr>
          <a:lstStyle/>
          <a:p>
            <a:pPr fontAlgn="auto">
              <a:spcAft>
                <a:spcPts val="0"/>
              </a:spcAft>
              <a:defRPr/>
            </a:pPr>
            <a:r>
              <a:rPr lang="ru-RU" dirty="0" smtClean="0"/>
              <a:t>Совет в Филях</a:t>
            </a:r>
            <a:endParaRPr lang="ru-RU" dirty="0"/>
          </a:p>
        </p:txBody>
      </p:sp>
      <p:pic>
        <p:nvPicPr>
          <p:cNvPr id="4" name="Содержимое 3" descr="совет в филях.jpg"/>
          <p:cNvPicPr>
            <a:picLocks noGrp="1" noChangeAspect="1"/>
          </p:cNvPicPr>
          <p:nvPr>
            <p:ph idx="1"/>
          </p:nvPr>
        </p:nvPicPr>
        <p:blipFill>
          <a:blip r:embed="rId2"/>
          <a:stretch>
            <a:fillRect/>
          </a:stretch>
        </p:blipFill>
        <p:spPr>
          <a:xfrm>
            <a:off x="1020763" y="1600200"/>
            <a:ext cx="7102475" cy="4525963"/>
          </a:xfrm>
        </p:spPr>
        <p:style>
          <a:lnRef idx="2">
            <a:schemeClr val="accent4">
              <a:shade val="50000"/>
            </a:schemeClr>
          </a:lnRef>
          <a:fillRef idx="1">
            <a:schemeClr val="accent4"/>
          </a:fillRef>
          <a:effectRef idx="0">
            <a:schemeClr val="accent4"/>
          </a:effectRef>
          <a:fontRef idx="minor">
            <a:schemeClr val="lt1"/>
          </a:fontRef>
        </p:style>
      </p:pic>
    </p:spTree>
  </p:cSld>
  <p:clrMapOvr>
    <a:masterClrMapping/>
  </p:clrMapOvr>
  <p:transition advTm="22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rtlCol="0">
            <a:normAutofit/>
          </a:bodyPr>
          <a:lstStyle/>
          <a:p>
            <a:pPr fontAlgn="auto">
              <a:spcAft>
                <a:spcPts val="0"/>
              </a:spcAft>
              <a:defRPr/>
            </a:pPr>
            <a:r>
              <a:rPr lang="ru-RU" sz="1800" dirty="0" smtClean="0"/>
              <a:t>Москва 1812: население-251700 человек, из них дворян – 14250, дворовых – 84840. Домов – 9158, из них 6500- -деревянные.</a:t>
            </a:r>
            <a:br>
              <a:rPr lang="ru-RU" sz="1800" dirty="0" smtClean="0"/>
            </a:br>
            <a:r>
              <a:rPr lang="ru-RU" sz="1800" dirty="0" smtClean="0"/>
              <a:t>Церквей и </a:t>
            </a:r>
            <a:r>
              <a:rPr lang="ru-RU" sz="1800" smtClean="0"/>
              <a:t>часовен – около 1600.</a:t>
            </a:r>
            <a:endParaRPr lang="ru-RU" sz="1800"/>
          </a:p>
        </p:txBody>
      </p:sp>
      <p:pic>
        <p:nvPicPr>
          <p:cNvPr id="4" name="Содержимое 3" descr="план москвы.jpg"/>
          <p:cNvPicPr>
            <a:picLocks noGrp="1" noChangeAspect="1"/>
          </p:cNvPicPr>
          <p:nvPr>
            <p:ph idx="1"/>
          </p:nvPr>
        </p:nvPicPr>
        <p:blipFill>
          <a:blip r:embed="rId2"/>
          <a:srcRect/>
          <a:stretch>
            <a:fillRect/>
          </a:stretch>
        </p:blipFill>
        <p:spPr>
          <a:xfrm>
            <a:off x="2078038" y="1600200"/>
            <a:ext cx="4987925" cy="4525963"/>
          </a:xfrm>
          <a:solidFill>
            <a:srgbClr val="C0BEAF"/>
          </a:solidFill>
          <a:ln w="40000" cap="flat" algn="ctr">
            <a:solidFill>
              <a:srgbClr val="8C8B80"/>
            </a:solidFill>
          </a:ln>
        </p:spPr>
      </p:pic>
    </p:spTree>
  </p:cSld>
  <p:clrMapOvr>
    <a:masterClrMapping/>
  </p:clrMapOvr>
  <p:transition advTm="22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686300" cy="6083300"/>
          </a:xfrm>
        </p:spPr>
        <p:style>
          <a:lnRef idx="1">
            <a:schemeClr val="accent4"/>
          </a:lnRef>
          <a:fillRef idx="2">
            <a:schemeClr val="accent4"/>
          </a:fillRef>
          <a:effectRef idx="1">
            <a:schemeClr val="accent4"/>
          </a:effectRef>
          <a:fontRef idx="minor">
            <a:schemeClr val="dk1"/>
          </a:fontRef>
        </p:style>
        <p:txBody>
          <a:bodyPr rtlCol="0">
            <a:normAutofit/>
          </a:bodyPr>
          <a:lstStyle/>
          <a:p>
            <a:pPr fontAlgn="auto">
              <a:spcAft>
                <a:spcPts val="0"/>
              </a:spcAft>
              <a:defRPr/>
            </a:pPr>
            <a:r>
              <a:rPr lang="ru-RU" sz="2800" i="1" dirty="0" smtClean="0"/>
              <a:t>За неделю до взятия города всем раздали оружие из арсенала и призвали собираться. Запасы вина вылили на улицу, и многие пили прямо из луж. Увидев зарево над городом, народ взбодрился и закричал «Ура!» По городу везде были расклеены афишки с обращениями к народу.</a:t>
            </a:r>
            <a:endParaRPr lang="ru-RU" sz="2800" i="1" dirty="0"/>
          </a:p>
        </p:txBody>
      </p:sp>
      <p:pic>
        <p:nvPicPr>
          <p:cNvPr id="4" name="Содержимое 3" descr="москва2.jpg"/>
          <p:cNvPicPr>
            <a:picLocks noGrp="1" noChangeAspect="1"/>
          </p:cNvPicPr>
          <p:nvPr>
            <p:ph idx="1"/>
          </p:nvPr>
        </p:nvPicPr>
        <p:blipFill>
          <a:blip r:embed="rId2"/>
          <a:srcRect/>
          <a:stretch>
            <a:fillRect/>
          </a:stretch>
        </p:blipFill>
        <p:spPr>
          <a:xfrm>
            <a:off x="5429250" y="714375"/>
            <a:ext cx="3076575" cy="4932363"/>
          </a:xfrm>
          <a:solidFill>
            <a:srgbClr val="C0BEAF"/>
          </a:solidFill>
          <a:ln w="40000" cap="flat" algn="ctr">
            <a:solidFill>
              <a:srgbClr val="8C8B80"/>
            </a:solidFill>
          </a:ln>
        </p:spPr>
      </p:pic>
    </p:spTree>
  </p:cSld>
  <p:clrMapOvr>
    <a:masterClrMapping/>
  </p:clrMapOvr>
  <p:transition advTm="22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rtlCol="0">
            <a:normAutofit/>
          </a:bodyPr>
          <a:lstStyle/>
          <a:p>
            <a:pPr fontAlgn="auto">
              <a:spcAft>
                <a:spcPts val="0"/>
              </a:spcAft>
              <a:defRPr/>
            </a:pPr>
            <a:r>
              <a:rPr lang="ru-RU" i="1" dirty="0" smtClean="0"/>
              <a:t>Русское ополчение</a:t>
            </a:r>
            <a:endParaRPr lang="ru-RU" i="1" dirty="0"/>
          </a:p>
        </p:txBody>
      </p:sp>
      <p:pic>
        <p:nvPicPr>
          <p:cNvPr id="20482" name="Содержимое 3" descr="казаки.jpg"/>
          <p:cNvPicPr>
            <a:picLocks noGrp="1" noChangeAspect="1"/>
          </p:cNvPicPr>
          <p:nvPr>
            <p:ph idx="1"/>
          </p:nvPr>
        </p:nvPicPr>
        <p:blipFill>
          <a:blip r:embed="rId2"/>
          <a:srcRect/>
          <a:stretch>
            <a:fillRect/>
          </a:stretch>
        </p:blipFill>
        <p:spPr>
          <a:xfrm>
            <a:off x="1493838" y="1600200"/>
            <a:ext cx="6156325" cy="4525963"/>
          </a:xfrm>
        </p:spPr>
      </p:pic>
    </p:spTree>
  </p:cSld>
  <p:clrMapOvr>
    <a:masterClrMapping/>
  </p:clrMapOvr>
  <p:transition advTm="22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4114800" cy="5940425"/>
          </a:xfrm>
        </p:spPr>
        <p:style>
          <a:lnRef idx="2">
            <a:schemeClr val="accent4"/>
          </a:lnRef>
          <a:fillRef idx="1">
            <a:schemeClr val="lt1"/>
          </a:fillRef>
          <a:effectRef idx="0">
            <a:schemeClr val="accent4"/>
          </a:effectRef>
          <a:fontRef idx="minor">
            <a:schemeClr val="dk1"/>
          </a:fontRef>
        </p:style>
        <p:txBody>
          <a:bodyPr rtlCol="0">
            <a:normAutofit fontScale="90000"/>
          </a:bodyPr>
          <a:lstStyle/>
          <a:p>
            <a:pPr fontAlgn="auto">
              <a:spcAft>
                <a:spcPts val="0"/>
              </a:spcAft>
              <a:defRPr/>
            </a:pPr>
            <a:r>
              <a:rPr lang="ru-RU" sz="2400" dirty="0" smtClean="0"/>
              <a:t>Друзья! Мы на брегах </a:t>
            </a:r>
            <a:r>
              <a:rPr lang="ru-RU" sz="2400" dirty="0" err="1" smtClean="0"/>
              <a:t>Колочи</a:t>
            </a:r>
            <a:r>
              <a:rPr lang="ru-RU" sz="2400" dirty="0" smtClean="0"/>
              <a:t>,</a:t>
            </a:r>
            <a:br>
              <a:rPr lang="ru-RU" sz="2400" dirty="0" smtClean="0"/>
            </a:br>
            <a:r>
              <a:rPr lang="ru-RU" sz="2400" dirty="0" smtClean="0"/>
              <a:t>врагов к нам близок стан;</a:t>
            </a:r>
            <a:br>
              <a:rPr lang="ru-RU" sz="2400" dirty="0" smtClean="0"/>
            </a:br>
            <a:r>
              <a:rPr lang="ru-RU" sz="2400" dirty="0" smtClean="0"/>
              <a:t>Мы сну не покоряем очи,</a:t>
            </a:r>
            <a:br>
              <a:rPr lang="ru-RU" sz="2400" dirty="0" smtClean="0"/>
            </a:br>
            <a:r>
              <a:rPr lang="ru-RU" sz="2400" dirty="0" smtClean="0"/>
              <a:t>не слышим боли ран!</a:t>
            </a:r>
            <a:br>
              <a:rPr lang="ru-RU" sz="2400" dirty="0" smtClean="0"/>
            </a:br>
            <a:r>
              <a:rPr lang="ru-RU" sz="2400" dirty="0" smtClean="0"/>
              <a:t/>
            </a:r>
            <a:br>
              <a:rPr lang="ru-RU" sz="2400" dirty="0" smtClean="0"/>
            </a:br>
            <a:r>
              <a:rPr lang="ru-RU" sz="2400" dirty="0" smtClean="0"/>
              <a:t>Друзья, бодрей! Друзья, смелее!</a:t>
            </a:r>
            <a:br>
              <a:rPr lang="ru-RU" sz="2400" dirty="0" smtClean="0"/>
            </a:br>
            <a:r>
              <a:rPr lang="ru-RU" sz="2400" dirty="0" smtClean="0"/>
              <a:t>Не до покоя нам!</a:t>
            </a:r>
            <a:br>
              <a:rPr lang="ru-RU" sz="2400" dirty="0" smtClean="0"/>
            </a:br>
            <a:r>
              <a:rPr lang="ru-RU" sz="2400" dirty="0" smtClean="0"/>
              <a:t>Идёт злодей, грозит злодей</a:t>
            </a:r>
            <a:br>
              <a:rPr lang="ru-RU" sz="2400" dirty="0" smtClean="0"/>
            </a:br>
            <a:r>
              <a:rPr lang="ru-RU" sz="2400" dirty="0" smtClean="0"/>
              <a:t>Москвы златым верхам!</a:t>
            </a:r>
            <a:br>
              <a:rPr lang="ru-RU" sz="2400" dirty="0" smtClean="0"/>
            </a:br>
            <a:r>
              <a:rPr lang="ru-RU" sz="2400" dirty="0" smtClean="0"/>
              <a:t/>
            </a:r>
            <a:br>
              <a:rPr lang="ru-RU" sz="2400" dirty="0" smtClean="0"/>
            </a:br>
            <a:r>
              <a:rPr lang="ru-RU" sz="2400" dirty="0" smtClean="0"/>
              <a:t>Славян сыны! Войны сыны!</a:t>
            </a:r>
            <a:br>
              <a:rPr lang="ru-RU" sz="2400" dirty="0" smtClean="0"/>
            </a:br>
            <a:r>
              <a:rPr lang="ru-RU" sz="2400" dirty="0" smtClean="0"/>
              <a:t>Не выдадим Москвы!</a:t>
            </a:r>
            <a:br>
              <a:rPr lang="ru-RU" sz="2400" dirty="0" smtClean="0"/>
            </a:br>
            <a:r>
              <a:rPr lang="ru-RU" sz="2400" dirty="0" smtClean="0"/>
              <a:t>Спасём мы честь родной страны</a:t>
            </a:r>
            <a:br>
              <a:rPr lang="ru-RU" sz="2400" dirty="0" smtClean="0"/>
            </a:br>
            <a:r>
              <a:rPr lang="ru-RU" sz="2400" dirty="0" smtClean="0"/>
              <a:t>Иль сложим здесь главы!</a:t>
            </a:r>
            <a:br>
              <a:rPr lang="ru-RU" sz="2400" dirty="0" smtClean="0"/>
            </a:br>
            <a:r>
              <a:rPr lang="ru-RU" sz="2400" dirty="0" smtClean="0"/>
              <a:t>                          Федор Глинка</a:t>
            </a:r>
            <a:endParaRPr lang="ru-RU" sz="2400" dirty="0"/>
          </a:p>
        </p:txBody>
      </p:sp>
      <p:pic>
        <p:nvPicPr>
          <p:cNvPr id="21506" name="Содержимое 3" descr="гусары.jpg"/>
          <p:cNvPicPr>
            <a:picLocks noGrp="1" noChangeAspect="1"/>
          </p:cNvPicPr>
          <p:nvPr>
            <p:ph idx="1"/>
          </p:nvPr>
        </p:nvPicPr>
        <p:blipFill>
          <a:blip r:embed="rId2"/>
          <a:srcRect/>
          <a:stretch>
            <a:fillRect/>
          </a:stretch>
        </p:blipFill>
        <p:spPr>
          <a:xfrm>
            <a:off x="4786313" y="500063"/>
            <a:ext cx="3587750" cy="4859337"/>
          </a:xfrm>
        </p:spPr>
      </p:pic>
    </p:spTree>
  </p:cSld>
  <p:clrMapOvr>
    <a:masterClrMapping/>
  </p:clrMapOvr>
  <p:transition advTm="22000"/>
  <p:timing>
    <p:tnLst>
      <p:par>
        <p:cTn id="1" dur="indefinite" restart="never" nodeType="tmRoot"/>
      </p:par>
    </p:tnLst>
  </p:timing>
</p:sld>
</file>

<file path=ppt/theme/theme1.xml><?xml version="1.0" encoding="utf-8"?>
<a:theme xmlns:a="http://schemas.openxmlformats.org/drawingml/2006/main" name="Тема Office">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465</Words>
  <Application>Microsoft Office PowerPoint</Application>
  <PresentationFormat>Экран (4:3)</PresentationFormat>
  <Paragraphs>26</Paragraphs>
  <Slides>15</Slides>
  <Notes>0</Notes>
  <HiddenSlides>0</HiddenSlides>
  <MMClips>0</MMClips>
  <ScaleCrop>false</ScaleCrop>
  <HeadingPairs>
    <vt:vector size="6" baseType="variant">
      <vt:variant>
        <vt:lpstr>Использованные шрифты</vt:lpstr>
      </vt:variant>
      <vt:variant>
        <vt:i4>2</vt:i4>
      </vt:variant>
      <vt:variant>
        <vt:lpstr>Шаблон оформления</vt:lpstr>
      </vt:variant>
      <vt:variant>
        <vt:i4>1</vt:i4>
      </vt:variant>
      <vt:variant>
        <vt:lpstr>Заголовки слайдов</vt:lpstr>
      </vt:variant>
      <vt:variant>
        <vt:i4>15</vt:i4>
      </vt:variant>
    </vt:vector>
  </HeadingPairs>
  <TitlesOfParts>
    <vt:vector size="18" baseType="lpstr">
      <vt:lpstr>Calibri</vt:lpstr>
      <vt:lpstr>Arial</vt:lpstr>
      <vt:lpstr>Тема Office</vt:lpstr>
      <vt:lpstr>Москва в начале 19 века: война 1812 года в русской поэзии.</vt:lpstr>
      <vt:lpstr>Народ этот убеждён, что у себя дома он непобедим, эта мысль лежит в сознании каждого крестьянина.                                                                                  Герцен.</vt:lpstr>
      <vt:lpstr>Типичная усадьба помещика : большой двор, заваленный дровами, огород. В прихожей – толпа оборванных слуг. Еда: щи, каша, грибы, квас. Куча детей. Свои: священник, учитель, шут, старуха-колдунья, мадам и немец-гувернёр. Летом жили в деревне.</vt:lpstr>
      <vt:lpstr>Михаил Илларионович Кутузов-(1745-1813) – генерал от инфантерии, с 31 августа 1812 года командующий всей русской армией.</vt:lpstr>
      <vt:lpstr>Совет в Филях</vt:lpstr>
      <vt:lpstr>Москва 1812: население-251700 человек, из них дворян – 14250, дворовых – 84840. Домов – 9158, из них 6500- -деревянные. Церквей и часовен – около 1600.</vt:lpstr>
      <vt:lpstr>За неделю до взятия города всем раздали оружие из арсенала и призвали собираться. Запасы вина вылили на улицу, и многие пили прямо из луж. Увидев зарево над городом, народ взбодрился и закричал «Ура!» По городу везде были расклеены афишки с обращениями к народу.</vt:lpstr>
      <vt:lpstr>Русское ополчение</vt:lpstr>
      <vt:lpstr>Друзья! Мы на брегах Колочи, врагов к нам близок стан; Мы сну не покоряем очи, не слышим боли ран!  Друзья, бодрей! Друзья, смелее! Не до покоя нам! Идёт злодей, грозит злодей Москвы златым верхам!  Славян сыны! Войны сыны! Не выдадим Москвы! Спасём мы честь родной страны Иль сложим здесь главы!                           Федор Глинка</vt:lpstr>
      <vt:lpstr>Картина Фёдора Алексеева «Красная площадь» написана в 1801 году. Художник был направлен в Москву и полтора года «списывал» город по приказу царя, став по праву первым мастером городского пейзажа. </vt:lpstr>
      <vt:lpstr>Кто, братцы, Москву разорил? Разорил Москву неприятель злой, Неприятель злой, француз молодой…                                                                                      Народная песня</vt:lpstr>
      <vt:lpstr>Наполеон Бонапарт (1769-1821) – император Франции (1804 -1815), король Италии, протектор Рейнского союза, медиатор Швейцарии. 12 июня 1812 года вторгся в пределы России.</vt:lpstr>
      <vt:lpstr>Вязаная сумочка в форме ананаса из шёлка. Отделка – бусины. Мотив был в моде, так как ананасы росли на Мартинике, откуда родом была императрица Франции (1804-1809) Жозефина, первая жена Наполеона.</vt:lpstr>
      <vt:lpstr>Французская актриса Жорж была одной из двух звёзд театра тех лет наряду с Семёновой. Была изгнана из Москвы во Францию, но вскоре вернулась в Петербург. Вместе с Е.Семеновой выступали со схожим репертуаром, только на разных языках. А.С.Пушкин называл Жорж бездушной. А Семёнову «одарённой талантом, красотой и чувством». Ф.Ростопчин был губернатором Москвы. По его приказу в селе Воронцово строился летучий корабль – бомбардировщик. Но в войне корабль участия так и не принимал.</vt:lpstr>
      <vt:lpstr>Каждый год на территории музея-панорамы «Бородинская битва» проводится реконструкция знаменитого сражения, на которое собираются не только многочисленные зрители, но и большое количество военно-патриотических объединений , знатоков истории и патриотов отечества.</vt:lpstr>
    </vt:vector>
  </TitlesOfParts>
  <Company>1004</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Москва в начале 19 века: война 1812 года в русской поэзии.</dc:title>
  <dc:creator>303</dc:creator>
  <cp:lastModifiedBy>User</cp:lastModifiedBy>
  <cp:revision>24</cp:revision>
  <dcterms:created xsi:type="dcterms:W3CDTF">2012-01-26T07:19:03Z</dcterms:created>
  <dcterms:modified xsi:type="dcterms:W3CDTF">2012-12-14T19:03:37Z</dcterms:modified>
</cp:coreProperties>
</file>