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63" r:id="rId5"/>
    <p:sldId id="260" r:id="rId6"/>
    <p:sldId id="259" r:id="rId7"/>
    <p:sldId id="258" r:id="rId8"/>
    <p:sldId id="283" r:id="rId9"/>
    <p:sldId id="261" r:id="rId10"/>
    <p:sldId id="265" r:id="rId11"/>
    <p:sldId id="281" r:id="rId12"/>
    <p:sldId id="279" r:id="rId13"/>
    <p:sldId id="280" r:id="rId14"/>
    <p:sldId id="269" r:id="rId15"/>
    <p:sldId id="289" r:id="rId16"/>
    <p:sldId id="290" r:id="rId17"/>
    <p:sldId id="292" r:id="rId18"/>
    <p:sldId id="286" r:id="rId19"/>
    <p:sldId id="287" r:id="rId20"/>
    <p:sldId id="294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191" autoAdjust="0"/>
    <p:restoredTop sz="94660"/>
  </p:normalViewPr>
  <p:slideViewPr>
    <p:cSldViewPr>
      <p:cViewPr varScale="1">
        <p:scale>
          <a:sx n="56" d="100"/>
          <a:sy n="56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94C4-60B0-4923-8886-D743D43B1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8005-30FA-405A-9FE6-A3D339A63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28C7-3B8F-479E-B70F-29856F8F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80F9-D745-4980-AF4E-443E5B4F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38B0-E1B9-4BF0-AC4A-E9699390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8D22-F336-4CB5-A72D-5D65F2A77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4218-5213-4FF9-A735-B30C8E0F8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21ED-D5C7-4E39-8DBB-4A0C0EEAD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0923-867C-4C9B-8351-D5D7186A9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24A9-F7AB-4416-A2BA-D2B935429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6A2E-DCA3-4BD7-992C-73CA5957E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3D149-D683-4998-BA0E-AD79A901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E220E02-36B1-4BA7-B2A7-22A308F2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espectme.ru/photoblog/28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2969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Урок геометрии в 10 классе </a:t>
            </a:r>
            <a:br>
              <a:rPr lang="ru-RU" sz="3600" b="1" smtClean="0">
                <a:solidFill>
                  <a:schemeClr val="accent2"/>
                </a:solidFill>
              </a:rPr>
            </a:br>
            <a:r>
              <a:rPr lang="ru-RU" sz="3600" b="1" smtClean="0">
                <a:solidFill>
                  <a:schemeClr val="accent2"/>
                </a:solidFill>
              </a:rPr>
              <a:t>по теме «Параллельность плоскостей»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5445125"/>
            <a:ext cx="4103687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smtClean="0"/>
              <a:t>Учитель математики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/>
              <a:t>ГОУ Гимназии № 1579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/>
              <a:t>Ягодкина Е.Б.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42481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Невозможные фигуры возможны</a:t>
            </a:r>
            <a:r>
              <a:rPr lang="ru-RU" sz="3600" b="1" smtClean="0"/>
              <a:t>!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87850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Речной вокзал в Твери. Кстати, это место, где снимали несколько сцен фильма "Чучело". От этой пристани в финале фильма отходит пароход.</a:t>
            </a:r>
            <a:br>
              <a:rPr lang="ru-RU" sz="2400" smtClean="0"/>
            </a:br>
            <a:r>
              <a:rPr lang="ru-RU" sz="2400" smtClean="0"/>
              <a:t>Неправильно направленный на объект фотоаппарат сделал параллельные плоскости непараллельными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1269" name="Picture 7" descr="270,86 К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43926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Две  плоскости  называются  параллельными,  если  они  не  пересекаются.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627313" y="1916113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CC0000"/>
                </a:solidFill>
                <a:latin typeface="Times New Roman" pitchFamily="18" charset="0"/>
              </a:rPr>
              <a:t>Плоскости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1129482">
            <a:off x="5435600" y="2492375"/>
            <a:ext cx="1511300" cy="144463"/>
          </a:xfrm>
          <a:prstGeom prst="notchedRightArrow">
            <a:avLst>
              <a:gd name="adj1" fmla="val 50000"/>
              <a:gd name="adj2" fmla="val 261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9866811">
            <a:off x="2124075" y="2492375"/>
            <a:ext cx="1511300" cy="144463"/>
          </a:xfrm>
          <a:prstGeom prst="notchedRightArrow">
            <a:avLst>
              <a:gd name="adj1" fmla="val 50000"/>
              <a:gd name="adj2" fmla="val 261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852738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9900"/>
                </a:solidFill>
                <a:latin typeface="Times New Roman" pitchFamily="18" charset="0"/>
              </a:rPr>
              <a:t>Пересекаются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27650" y="2852738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Параллельны</a:t>
            </a:r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39750" y="3860800"/>
            <a:ext cx="2274888" cy="2174875"/>
            <a:chOff x="340" y="2432"/>
            <a:chExt cx="1433" cy="1370"/>
          </a:xfrm>
        </p:grpSpPr>
        <p:sp>
          <p:nvSpPr>
            <p:cNvPr id="12305" name="Text Box 9"/>
            <p:cNvSpPr txBox="1">
              <a:spLocks noChangeArrowheads="1"/>
            </p:cNvSpPr>
            <p:nvPr/>
          </p:nvSpPr>
          <p:spPr bwMode="auto">
            <a:xfrm>
              <a:off x="385" y="311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 b="1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12306" name="Freeform 10"/>
            <p:cNvSpPr>
              <a:spLocks/>
            </p:cNvSpPr>
            <p:nvPr/>
          </p:nvSpPr>
          <p:spPr bwMode="auto">
            <a:xfrm>
              <a:off x="613" y="3131"/>
              <a:ext cx="906" cy="2"/>
            </a:xfrm>
            <a:custGeom>
              <a:avLst/>
              <a:gdLst>
                <a:gd name="T0" fmla="*/ 0 w 1476"/>
                <a:gd name="T1" fmla="*/ 0 h 2"/>
                <a:gd name="T2" fmla="*/ 906 w 1476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76" h="2">
                  <a:moveTo>
                    <a:pt x="0" y="0"/>
                  </a:moveTo>
                  <a:lnTo>
                    <a:pt x="1476" y="2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1"/>
            <p:cNvSpPr>
              <a:spLocks/>
            </p:cNvSpPr>
            <p:nvPr/>
          </p:nvSpPr>
          <p:spPr bwMode="auto">
            <a:xfrm>
              <a:off x="600" y="2432"/>
              <a:ext cx="5" cy="689"/>
            </a:xfrm>
            <a:custGeom>
              <a:avLst/>
              <a:gdLst>
                <a:gd name="T0" fmla="*/ 0 w 9"/>
                <a:gd name="T1" fmla="*/ 689 h 1104"/>
                <a:gd name="T2" fmla="*/ 5 w 9"/>
                <a:gd name="T3" fmla="*/ 0 h 11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04">
                  <a:moveTo>
                    <a:pt x="0" y="1104"/>
                  </a:moveTo>
                  <a:lnTo>
                    <a:pt x="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12"/>
            <p:cNvSpPr>
              <a:spLocks/>
            </p:cNvSpPr>
            <p:nvPr/>
          </p:nvSpPr>
          <p:spPr bwMode="auto">
            <a:xfrm>
              <a:off x="1519" y="2444"/>
              <a:ext cx="12" cy="1337"/>
            </a:xfrm>
            <a:custGeom>
              <a:avLst/>
              <a:gdLst>
                <a:gd name="T0" fmla="*/ 0 w 19"/>
                <a:gd name="T1" fmla="*/ 1337 h 2141"/>
                <a:gd name="T2" fmla="*/ 12 w 19"/>
                <a:gd name="T3" fmla="*/ 0 h 21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141">
                  <a:moveTo>
                    <a:pt x="0" y="2141"/>
                  </a:moveTo>
                  <a:lnTo>
                    <a:pt x="1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13"/>
            <p:cNvSpPr>
              <a:spLocks/>
            </p:cNvSpPr>
            <p:nvPr/>
          </p:nvSpPr>
          <p:spPr bwMode="auto">
            <a:xfrm>
              <a:off x="605" y="2438"/>
              <a:ext cx="932" cy="1"/>
            </a:xfrm>
            <a:custGeom>
              <a:avLst/>
              <a:gdLst>
                <a:gd name="T0" fmla="*/ 0 w 1517"/>
                <a:gd name="T1" fmla="*/ 0 h 1"/>
                <a:gd name="T2" fmla="*/ 932 w 15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17" h="1">
                  <a:moveTo>
                    <a:pt x="0" y="0"/>
                  </a:moveTo>
                  <a:lnTo>
                    <a:pt x="15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14"/>
            <p:cNvSpPr>
              <a:spLocks/>
            </p:cNvSpPr>
            <p:nvPr/>
          </p:nvSpPr>
          <p:spPr bwMode="auto">
            <a:xfrm>
              <a:off x="1531" y="2923"/>
              <a:ext cx="242" cy="7"/>
            </a:xfrm>
            <a:custGeom>
              <a:avLst/>
              <a:gdLst>
                <a:gd name="T0" fmla="*/ 0 w 394"/>
                <a:gd name="T1" fmla="*/ 0 h 10"/>
                <a:gd name="T2" fmla="*/ 242 w 394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4" h="10">
                  <a:moveTo>
                    <a:pt x="0" y="0"/>
                  </a:moveTo>
                  <a:lnTo>
                    <a:pt x="394" y="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15"/>
            <p:cNvSpPr>
              <a:spLocks/>
            </p:cNvSpPr>
            <p:nvPr/>
          </p:nvSpPr>
          <p:spPr bwMode="auto">
            <a:xfrm>
              <a:off x="594" y="3121"/>
              <a:ext cx="6" cy="240"/>
            </a:xfrm>
            <a:custGeom>
              <a:avLst/>
              <a:gdLst>
                <a:gd name="T0" fmla="*/ 0 w 10"/>
                <a:gd name="T1" fmla="*/ 240 h 384"/>
                <a:gd name="T2" fmla="*/ 6 w 10"/>
                <a:gd name="T3" fmla="*/ 0 h 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84">
                  <a:moveTo>
                    <a:pt x="0" y="384"/>
                  </a:moveTo>
                  <a:lnTo>
                    <a:pt x="1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16"/>
            <p:cNvSpPr>
              <a:spLocks/>
            </p:cNvSpPr>
            <p:nvPr/>
          </p:nvSpPr>
          <p:spPr bwMode="auto">
            <a:xfrm>
              <a:off x="588" y="3367"/>
              <a:ext cx="6" cy="396"/>
            </a:xfrm>
            <a:custGeom>
              <a:avLst/>
              <a:gdLst>
                <a:gd name="T0" fmla="*/ 0 w 10"/>
                <a:gd name="T1" fmla="*/ 396 h 633"/>
                <a:gd name="T2" fmla="*/ 6 w 10"/>
                <a:gd name="T3" fmla="*/ 0 h 6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33">
                  <a:moveTo>
                    <a:pt x="0" y="633"/>
                  </a:moveTo>
                  <a:lnTo>
                    <a:pt x="1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17"/>
            <p:cNvSpPr>
              <a:spLocks/>
            </p:cNvSpPr>
            <p:nvPr/>
          </p:nvSpPr>
          <p:spPr bwMode="auto">
            <a:xfrm>
              <a:off x="588" y="3763"/>
              <a:ext cx="926" cy="6"/>
            </a:xfrm>
            <a:custGeom>
              <a:avLst/>
              <a:gdLst>
                <a:gd name="T0" fmla="*/ 0 w 1508"/>
                <a:gd name="T1" fmla="*/ 0 h 10"/>
                <a:gd name="T2" fmla="*/ 926 w 1508"/>
                <a:gd name="T3" fmla="*/ 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8" h="10">
                  <a:moveTo>
                    <a:pt x="0" y="0"/>
                  </a:moveTo>
                  <a:lnTo>
                    <a:pt x="1508" y="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18"/>
            <p:cNvSpPr>
              <a:spLocks/>
            </p:cNvSpPr>
            <p:nvPr/>
          </p:nvSpPr>
          <p:spPr bwMode="auto">
            <a:xfrm>
              <a:off x="594" y="2912"/>
              <a:ext cx="271" cy="228"/>
            </a:xfrm>
            <a:custGeom>
              <a:avLst/>
              <a:gdLst>
                <a:gd name="T0" fmla="*/ 0 w 442"/>
                <a:gd name="T1" fmla="*/ 228 h 365"/>
                <a:gd name="T2" fmla="*/ 271 w 442"/>
                <a:gd name="T3" fmla="*/ 0 h 3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2" h="365">
                  <a:moveTo>
                    <a:pt x="0" y="365"/>
                  </a:moveTo>
                  <a:lnTo>
                    <a:pt x="442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19"/>
            <p:cNvSpPr>
              <a:spLocks/>
            </p:cNvSpPr>
            <p:nvPr/>
          </p:nvSpPr>
          <p:spPr bwMode="auto">
            <a:xfrm>
              <a:off x="340" y="3121"/>
              <a:ext cx="260" cy="240"/>
            </a:xfrm>
            <a:custGeom>
              <a:avLst/>
              <a:gdLst>
                <a:gd name="T0" fmla="*/ 0 w 423"/>
                <a:gd name="T1" fmla="*/ 240 h 384"/>
                <a:gd name="T2" fmla="*/ 260 w 423"/>
                <a:gd name="T3" fmla="*/ 0 h 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3" h="384">
                  <a:moveTo>
                    <a:pt x="0" y="384"/>
                  </a:moveTo>
                  <a:lnTo>
                    <a:pt x="42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0"/>
            <p:cNvSpPr>
              <a:spLocks/>
            </p:cNvSpPr>
            <p:nvPr/>
          </p:nvSpPr>
          <p:spPr bwMode="auto">
            <a:xfrm>
              <a:off x="871" y="2912"/>
              <a:ext cx="666" cy="11"/>
            </a:xfrm>
            <a:custGeom>
              <a:avLst/>
              <a:gdLst>
                <a:gd name="T0" fmla="*/ 0 w 1085"/>
                <a:gd name="T1" fmla="*/ 0 h 19"/>
                <a:gd name="T2" fmla="*/ 666 w 1085"/>
                <a:gd name="T3" fmla="*/ 11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5" h="19">
                  <a:moveTo>
                    <a:pt x="0" y="0"/>
                  </a:moveTo>
                  <a:lnTo>
                    <a:pt x="1085" y="1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1"/>
            <p:cNvSpPr>
              <a:spLocks/>
            </p:cNvSpPr>
            <p:nvPr/>
          </p:nvSpPr>
          <p:spPr bwMode="auto">
            <a:xfrm>
              <a:off x="1231" y="2930"/>
              <a:ext cx="542" cy="443"/>
            </a:xfrm>
            <a:custGeom>
              <a:avLst/>
              <a:gdLst>
                <a:gd name="T0" fmla="*/ 0 w 883"/>
                <a:gd name="T1" fmla="*/ 443 h 710"/>
                <a:gd name="T2" fmla="*/ 542 w 883"/>
                <a:gd name="T3" fmla="*/ 0 h 7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3" h="710">
                  <a:moveTo>
                    <a:pt x="0" y="710"/>
                  </a:moveTo>
                  <a:lnTo>
                    <a:pt x="88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22"/>
            <p:cNvSpPr>
              <a:spLocks/>
            </p:cNvSpPr>
            <p:nvPr/>
          </p:nvSpPr>
          <p:spPr bwMode="auto">
            <a:xfrm>
              <a:off x="340" y="3373"/>
              <a:ext cx="902" cy="1"/>
            </a:xfrm>
            <a:custGeom>
              <a:avLst/>
              <a:gdLst>
                <a:gd name="T0" fmla="*/ 0 w 1469"/>
                <a:gd name="T1" fmla="*/ 0 h 1"/>
                <a:gd name="T2" fmla="*/ 902 w 14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69" h="1">
                  <a:moveTo>
                    <a:pt x="0" y="0"/>
                  </a:moveTo>
                  <a:lnTo>
                    <a:pt x="146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Text Box 23"/>
            <p:cNvSpPr txBox="1">
              <a:spLocks noChangeArrowheads="1"/>
            </p:cNvSpPr>
            <p:nvPr/>
          </p:nvSpPr>
          <p:spPr bwMode="auto">
            <a:xfrm>
              <a:off x="1247" y="3475"/>
              <a:ext cx="2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 b="1" i="1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12297" name="AutoShape 24"/>
          <p:cNvSpPr>
            <a:spLocks noChangeArrowheads="1"/>
          </p:cNvSpPr>
          <p:nvPr/>
        </p:nvSpPr>
        <p:spPr bwMode="auto">
          <a:xfrm>
            <a:off x="5724525" y="4508500"/>
            <a:ext cx="3168650" cy="863600"/>
          </a:xfrm>
          <a:prstGeom prst="parallelogram">
            <a:avLst>
              <a:gd name="adj" fmla="val 917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25"/>
          <p:cNvSpPr>
            <a:spLocks noChangeArrowheads="1"/>
          </p:cNvSpPr>
          <p:nvPr/>
        </p:nvSpPr>
        <p:spPr bwMode="auto">
          <a:xfrm>
            <a:off x="5364163" y="3933825"/>
            <a:ext cx="3382962" cy="865188"/>
          </a:xfrm>
          <a:prstGeom prst="parallelogram">
            <a:avLst>
              <a:gd name="adj" fmla="val 977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7812088" y="4868863"/>
            <a:ext cx="36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2300" name="Text Box 27"/>
          <p:cNvSpPr txBox="1">
            <a:spLocks noChangeArrowheads="1"/>
          </p:cNvSpPr>
          <p:nvPr/>
        </p:nvSpPr>
        <p:spPr bwMode="auto">
          <a:xfrm>
            <a:off x="7596188" y="42926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2301" name="Rectangle 2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2" name="Rectangle 29"/>
          <p:cNvSpPr>
            <a:spLocks noChangeArrowheads="1"/>
          </p:cNvSpPr>
          <p:nvPr/>
        </p:nvSpPr>
        <p:spPr bwMode="auto">
          <a:xfrm>
            <a:off x="6948488" y="5734050"/>
            <a:ext cx="1943100" cy="577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3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4" name="Rectangle 31"/>
          <p:cNvSpPr>
            <a:spLocks noChangeArrowheads="1"/>
          </p:cNvSpPr>
          <p:nvPr/>
        </p:nvSpPr>
        <p:spPr bwMode="auto">
          <a:xfrm>
            <a:off x="971550" y="6280150"/>
            <a:ext cx="1944688" cy="388938"/>
          </a:xfrm>
          <a:prstGeom prst="rect">
            <a:avLst/>
          </a:prstGeom>
          <a:solidFill>
            <a:srgbClr val="FFE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2006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Признак параллельности плоскостей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400" b="1" i="1" smtClean="0"/>
              <a:t>Если  две  пересекающиеся  прямые  одной  плоскости  соответственно  параллельны  двум  прямым  другой  плоскости,  то  эти  плоскости  параллельны.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44675"/>
            <a:ext cx="3960812" cy="4302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/>
              <a:t>  </a:t>
            </a:r>
            <a:r>
              <a:rPr lang="ru-RU" b="1" i="1" smtClean="0"/>
              <a:t>Дано: </a:t>
            </a:r>
          </a:p>
          <a:p>
            <a:pPr eaLnBrk="1" hangingPunct="1"/>
            <a:r>
              <a:rPr lang="ru-RU" b="1" i="1" smtClean="0"/>
              <a:t>а</a:t>
            </a:r>
            <a:r>
              <a:rPr lang="ru-RU" b="1" i="1" smtClean="0">
                <a:sym typeface="Symbol" pitchFamily="18" charset="2"/>
              </a:rPr>
              <a:t></a:t>
            </a:r>
            <a:r>
              <a:rPr lang="ru-RU" b="1" i="1" smtClean="0"/>
              <a:t> α; в</a:t>
            </a:r>
            <a:r>
              <a:rPr lang="ru-RU" b="1" i="1" smtClean="0">
                <a:sym typeface="Symbol" pitchFamily="18" charset="2"/>
              </a:rPr>
              <a:t></a:t>
            </a:r>
            <a:r>
              <a:rPr lang="ru-RU" b="1" i="1" smtClean="0"/>
              <a:t>α; а∩в=М; </a:t>
            </a:r>
          </a:p>
          <a:p>
            <a:pPr eaLnBrk="1" hangingPunct="1"/>
            <a:r>
              <a:rPr lang="ru-RU" b="1" i="1" smtClean="0"/>
              <a:t>а</a:t>
            </a:r>
            <a:r>
              <a:rPr lang="ru-RU" b="1" i="1" baseline="-25000" smtClean="0"/>
              <a:t>1 </a:t>
            </a:r>
            <a:r>
              <a:rPr lang="ru-RU" b="1" i="1" smtClean="0">
                <a:sym typeface="Symbol" pitchFamily="18" charset="2"/>
              </a:rPr>
              <a:t></a:t>
            </a:r>
            <a:r>
              <a:rPr lang="ru-RU" b="1" i="1" smtClean="0"/>
              <a:t> β; в</a:t>
            </a:r>
            <a:r>
              <a:rPr lang="ru-RU" b="1" i="1" baseline="-25000" smtClean="0"/>
              <a:t>1</a:t>
            </a:r>
            <a:r>
              <a:rPr lang="ru-RU" b="1" i="1" smtClean="0">
                <a:sym typeface="Symbol" pitchFamily="18" charset="2"/>
              </a:rPr>
              <a:t></a:t>
            </a:r>
            <a:r>
              <a:rPr lang="ru-RU" b="1" i="1" smtClean="0"/>
              <a:t> β; </a:t>
            </a:r>
          </a:p>
          <a:p>
            <a:pPr eaLnBrk="1" hangingPunct="1"/>
            <a:r>
              <a:rPr lang="ru-RU" b="1" i="1" smtClean="0"/>
              <a:t> а║а</a:t>
            </a:r>
            <a:r>
              <a:rPr lang="ru-RU" b="1" i="1" baseline="-25000" smtClean="0"/>
              <a:t>1</a:t>
            </a:r>
            <a:r>
              <a:rPr lang="ru-RU" b="1" i="1" smtClean="0"/>
              <a:t>; в║в</a:t>
            </a:r>
            <a:r>
              <a:rPr lang="ru-RU" b="1" i="1" baseline="-25000" smtClean="0"/>
              <a:t>1</a:t>
            </a:r>
            <a:r>
              <a:rPr lang="ru-RU" smtClean="0"/>
              <a:t> </a:t>
            </a:r>
          </a:p>
          <a:p>
            <a:pPr eaLnBrk="1" hangingPunct="1"/>
            <a:r>
              <a:rPr lang="ru-RU" b="1" i="1" smtClean="0"/>
              <a:t>Доказать, </a:t>
            </a:r>
          </a:p>
          <a:p>
            <a:pPr eaLnBrk="1" hangingPunct="1"/>
            <a:r>
              <a:rPr lang="ru-RU" b="1" i="1" smtClean="0"/>
              <a:t>что </a:t>
            </a:r>
            <a:r>
              <a:rPr lang="el-GR" b="1" i="1" smtClean="0"/>
              <a:t>α</a:t>
            </a:r>
            <a:r>
              <a:rPr lang="ru-RU" b="1" i="1" smtClean="0"/>
              <a:t> || </a:t>
            </a:r>
            <a:r>
              <a:rPr lang="el-GR" b="1" i="1" smtClean="0"/>
              <a:t>β</a:t>
            </a:r>
            <a:endParaRPr lang="ru-RU" b="1" i="1" smtClean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43438" y="4005263"/>
            <a:ext cx="3024187" cy="1079500"/>
          </a:xfrm>
          <a:prstGeom prst="parallelogram">
            <a:avLst>
              <a:gd name="adj" fmla="val 7003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643438" y="2781300"/>
            <a:ext cx="3097212" cy="1152525"/>
          </a:xfrm>
          <a:prstGeom prst="parallelogram">
            <a:avLst>
              <a:gd name="adj" fmla="val 671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5148263" y="3068638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5148263" y="4221163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5499100" y="3060700"/>
            <a:ext cx="1333500" cy="596900"/>
          </a:xfrm>
          <a:custGeom>
            <a:avLst/>
            <a:gdLst>
              <a:gd name="T0" fmla="*/ 0 w 840"/>
              <a:gd name="T1" fmla="*/ 0 h 376"/>
              <a:gd name="T2" fmla="*/ 1333500 w 840"/>
              <a:gd name="T3" fmla="*/ 596900 h 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>
            <a:off x="5508625" y="4221163"/>
            <a:ext cx="1333500" cy="596900"/>
          </a:xfrm>
          <a:custGeom>
            <a:avLst/>
            <a:gdLst>
              <a:gd name="T0" fmla="*/ 0 w 840"/>
              <a:gd name="T1" fmla="*/ 0 h 376"/>
              <a:gd name="T2" fmla="*/ 1333500 w 840"/>
              <a:gd name="T3" fmla="*/ 596900 h 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787900" y="3500438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716463" y="4724400"/>
            <a:ext cx="33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80063" y="2781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948488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011863" y="292417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877050" y="3860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580063" y="39338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940425" y="40767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  <p:bldP spid="45060" grpId="0" animBg="1"/>
      <p:bldP spid="45060" grpId="1" animBg="1"/>
      <p:bldP spid="45060" grpId="2" animBg="1"/>
      <p:bldP spid="45061" grpId="0" animBg="1"/>
      <p:bldP spid="45061" grpId="1" animBg="1"/>
      <p:bldP spid="45061" grpId="2" animBg="1"/>
      <p:bldP spid="45062" grpId="0" animBg="1"/>
      <p:bldP spid="45062" grpId="1" animBg="1"/>
      <p:bldP spid="45062" grpId="2" animBg="1"/>
      <p:bldP spid="45063" grpId="0" animBg="1"/>
      <p:bldP spid="45063" grpId="1" animBg="1"/>
      <p:bldP spid="45063" grpId="2" animBg="1"/>
      <p:bldP spid="45064" grpId="0" animBg="1"/>
      <p:bldP spid="45064" grpId="1" animBg="1"/>
      <p:bldP spid="45064" grpId="2" animBg="1"/>
      <p:bldP spid="45065" grpId="0" animBg="1"/>
      <p:bldP spid="45065" grpId="1" animBg="1"/>
      <p:bldP spid="45065" grpId="2" animBg="1"/>
      <p:bldP spid="45066" grpId="0"/>
      <p:bldP spid="45067" grpId="0"/>
      <p:bldP spid="45068" grpId="0"/>
      <p:bldP spid="45069" grpId="0"/>
      <p:bldP spid="45070" grpId="0"/>
      <p:bldP spid="45071" grpId="0"/>
      <p:bldP spid="45072" grpId="0"/>
      <p:bldP spid="450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3181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accent2"/>
                </a:solidFill>
              </a:rPr>
              <a:t>Доказательство от противного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643438" cy="4302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/>
              <a:t>  </a:t>
            </a:r>
            <a:endParaRPr lang="el-GR" sz="2400" b="1" i="1" smtClean="0"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6238" y="2154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3600" b="1" i="1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500563" y="4005263"/>
            <a:ext cx="3024187" cy="1079500"/>
          </a:xfrm>
          <a:prstGeom prst="parallelogram">
            <a:avLst>
              <a:gd name="adj" fmla="val 7003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3438" y="2781300"/>
            <a:ext cx="3097212" cy="1152525"/>
          </a:xfrm>
          <a:prstGeom prst="parallelogram">
            <a:avLst>
              <a:gd name="adj" fmla="val 671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148263" y="3068638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5148263" y="4221163"/>
            <a:ext cx="216058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5499100" y="3060700"/>
            <a:ext cx="1333500" cy="596900"/>
          </a:xfrm>
          <a:custGeom>
            <a:avLst/>
            <a:gdLst>
              <a:gd name="T0" fmla="*/ 0 w 840"/>
              <a:gd name="T1" fmla="*/ 0 h 376"/>
              <a:gd name="T2" fmla="*/ 1333500 w 840"/>
              <a:gd name="T3" fmla="*/ 596900 h 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508625" y="4221163"/>
            <a:ext cx="1333500" cy="596900"/>
          </a:xfrm>
          <a:custGeom>
            <a:avLst/>
            <a:gdLst>
              <a:gd name="T0" fmla="*/ 0 w 840"/>
              <a:gd name="T1" fmla="*/ 0 h 376"/>
              <a:gd name="T2" fmla="*/ 1333500 w 840"/>
              <a:gd name="T3" fmla="*/ 596900 h 3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787900" y="3500438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716463" y="4724400"/>
            <a:ext cx="33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580063" y="2781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948488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011863" y="292417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804025" y="39338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80063" y="39338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940425" y="40767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0" name="Arc 20"/>
          <p:cNvSpPr>
            <a:spLocks/>
          </p:cNvSpPr>
          <p:nvPr/>
        </p:nvSpPr>
        <p:spPr bwMode="auto">
          <a:xfrm>
            <a:off x="7667625" y="2781300"/>
            <a:ext cx="857250" cy="914400"/>
          </a:xfrm>
          <a:custGeom>
            <a:avLst/>
            <a:gdLst>
              <a:gd name="T0" fmla="*/ 0 w 20248"/>
              <a:gd name="T1" fmla="*/ 0 h 21600"/>
              <a:gd name="T2" fmla="*/ 857250 w 20248"/>
              <a:gd name="T3" fmla="*/ 596011 h 21600"/>
              <a:gd name="T4" fmla="*/ 0 w 20248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48" h="21600" fill="none" extrusionOk="0">
                <a:moveTo>
                  <a:pt x="-1" y="0"/>
                </a:moveTo>
                <a:cubicBezTo>
                  <a:pt x="9028" y="0"/>
                  <a:pt x="17104" y="5615"/>
                  <a:pt x="20248" y="14078"/>
                </a:cubicBezTo>
              </a:path>
              <a:path w="20248" h="21600" stroke="0" extrusionOk="0">
                <a:moveTo>
                  <a:pt x="-1" y="0"/>
                </a:moveTo>
                <a:cubicBezTo>
                  <a:pt x="9028" y="0"/>
                  <a:pt x="17104" y="5615"/>
                  <a:pt x="20248" y="140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01" name="Arc 21"/>
          <p:cNvSpPr>
            <a:spLocks/>
          </p:cNvSpPr>
          <p:nvPr/>
        </p:nvSpPr>
        <p:spPr bwMode="auto">
          <a:xfrm rot="6062170">
            <a:off x="7538244" y="3196432"/>
            <a:ext cx="877887" cy="914400"/>
          </a:xfrm>
          <a:custGeom>
            <a:avLst/>
            <a:gdLst>
              <a:gd name="T0" fmla="*/ 0 w 20768"/>
              <a:gd name="T1" fmla="*/ 0 h 21600"/>
              <a:gd name="T2" fmla="*/ 877887 w 20768"/>
              <a:gd name="T3" fmla="*/ 663109 h 21600"/>
              <a:gd name="T4" fmla="*/ 0 w 20768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68" h="21600" fill="none" extrusionOk="0">
                <a:moveTo>
                  <a:pt x="-1" y="0"/>
                </a:moveTo>
                <a:cubicBezTo>
                  <a:pt x="9643" y="0"/>
                  <a:pt x="18118" y="6392"/>
                  <a:pt x="20768" y="15663"/>
                </a:cubicBezTo>
              </a:path>
              <a:path w="20768" h="21600" stroke="0" extrusionOk="0">
                <a:moveTo>
                  <a:pt x="-1" y="0"/>
                </a:moveTo>
                <a:cubicBezTo>
                  <a:pt x="9643" y="0"/>
                  <a:pt x="18118" y="6392"/>
                  <a:pt x="20768" y="156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02" name="Arc 22"/>
          <p:cNvSpPr>
            <a:spLocks/>
          </p:cNvSpPr>
          <p:nvPr/>
        </p:nvSpPr>
        <p:spPr bwMode="auto">
          <a:xfrm>
            <a:off x="7019925" y="3860800"/>
            <a:ext cx="866775" cy="914400"/>
          </a:xfrm>
          <a:custGeom>
            <a:avLst/>
            <a:gdLst>
              <a:gd name="T0" fmla="*/ 0 w 20490"/>
              <a:gd name="T1" fmla="*/ 0 h 21600"/>
              <a:gd name="T2" fmla="*/ 866775 w 20490"/>
              <a:gd name="T3" fmla="*/ 625052 h 21600"/>
              <a:gd name="T4" fmla="*/ 0 w 2049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90" h="21600" fill="none" extrusionOk="0">
                <a:moveTo>
                  <a:pt x="-1" y="0"/>
                </a:moveTo>
                <a:cubicBezTo>
                  <a:pt x="9295" y="0"/>
                  <a:pt x="17548" y="5947"/>
                  <a:pt x="20490" y="14764"/>
                </a:cubicBezTo>
              </a:path>
              <a:path w="20490" h="21600" stroke="0" extrusionOk="0">
                <a:moveTo>
                  <a:pt x="-1" y="0"/>
                </a:moveTo>
                <a:cubicBezTo>
                  <a:pt x="9295" y="0"/>
                  <a:pt x="17548" y="5947"/>
                  <a:pt x="20490" y="1476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03" name="Arc 23"/>
          <p:cNvSpPr>
            <a:spLocks/>
          </p:cNvSpPr>
          <p:nvPr/>
        </p:nvSpPr>
        <p:spPr bwMode="auto">
          <a:xfrm rot="6062170">
            <a:off x="6862762" y="4276726"/>
            <a:ext cx="912813" cy="957262"/>
          </a:xfrm>
          <a:custGeom>
            <a:avLst/>
            <a:gdLst>
              <a:gd name="T0" fmla="*/ 53586 w 21600"/>
              <a:gd name="T1" fmla="*/ 0 h 22660"/>
              <a:gd name="T2" fmla="*/ 911630 w 21600"/>
              <a:gd name="T3" fmla="*/ 957262 h 22660"/>
              <a:gd name="T4" fmla="*/ 0 w 21600"/>
              <a:gd name="T5" fmla="*/ 910920 h 22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660" fill="none" extrusionOk="0">
                <a:moveTo>
                  <a:pt x="1267" y="0"/>
                </a:moveTo>
                <a:cubicBezTo>
                  <a:pt x="12685" y="671"/>
                  <a:pt x="21600" y="10126"/>
                  <a:pt x="21600" y="21563"/>
                </a:cubicBezTo>
                <a:cubicBezTo>
                  <a:pt x="21600" y="21928"/>
                  <a:pt x="21590" y="22294"/>
                  <a:pt x="21572" y="22660"/>
                </a:cubicBezTo>
              </a:path>
              <a:path w="21600" h="22660" stroke="0" extrusionOk="0">
                <a:moveTo>
                  <a:pt x="1267" y="0"/>
                </a:moveTo>
                <a:cubicBezTo>
                  <a:pt x="12685" y="671"/>
                  <a:pt x="21600" y="10126"/>
                  <a:pt x="21600" y="21563"/>
                </a:cubicBezTo>
                <a:cubicBezTo>
                  <a:pt x="21600" y="21928"/>
                  <a:pt x="21590" y="22294"/>
                  <a:pt x="21572" y="22660"/>
                </a:cubicBezTo>
                <a:lnTo>
                  <a:pt x="0" y="21563"/>
                </a:lnTo>
                <a:lnTo>
                  <a:pt x="126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04" name="Freeform 24"/>
          <p:cNvSpPr>
            <a:spLocks/>
          </p:cNvSpPr>
          <p:nvPr/>
        </p:nvSpPr>
        <p:spPr bwMode="auto">
          <a:xfrm>
            <a:off x="7885113" y="3365500"/>
            <a:ext cx="649287" cy="1104900"/>
          </a:xfrm>
          <a:custGeom>
            <a:avLst/>
            <a:gdLst>
              <a:gd name="T0" fmla="*/ 649287 w 409"/>
              <a:gd name="T1" fmla="*/ 0 h 696"/>
              <a:gd name="T2" fmla="*/ 0 w 409"/>
              <a:gd name="T3" fmla="*/ 1104900 h 6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9" h="696">
                <a:moveTo>
                  <a:pt x="409" y="0"/>
                </a:moveTo>
                <a:lnTo>
                  <a:pt x="0" y="69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8316913" y="3429000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323850" y="765175"/>
            <a:ext cx="46799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i="1"/>
              <a:t>а </a:t>
            </a:r>
            <a:r>
              <a:rPr lang="ru-RU" sz="2400" b="1" i="1">
                <a:sym typeface="Symbol" pitchFamily="18" charset="2"/>
              </a:rPr>
              <a:t></a:t>
            </a:r>
            <a:r>
              <a:rPr lang="ru-RU" sz="2400" b="1" i="1"/>
              <a:t>α; а</a:t>
            </a:r>
            <a:r>
              <a:rPr lang="ru-RU" sz="2400" b="1" i="1" baseline="-25000"/>
              <a:t>1</a:t>
            </a:r>
            <a:r>
              <a:rPr lang="ru-RU" sz="2400" b="1" i="1">
                <a:sym typeface="Symbol" pitchFamily="18" charset="2"/>
              </a:rPr>
              <a:t></a:t>
            </a:r>
            <a:r>
              <a:rPr lang="ru-RU" sz="2400" b="1" i="1"/>
              <a:t> β; а║а</a:t>
            </a:r>
            <a:r>
              <a:rPr lang="ru-RU" sz="2400" b="1" i="1" baseline="-25000"/>
              <a:t>1</a:t>
            </a:r>
            <a:r>
              <a:rPr lang="ru-RU" sz="2400" b="1" i="1">
                <a:sym typeface="Wingdings 3" pitchFamily="18" charset="2"/>
              </a:rPr>
              <a:t></a:t>
            </a:r>
            <a:r>
              <a:rPr lang="ru-RU" sz="2400" b="1" i="1"/>
              <a:t>а║β</a:t>
            </a:r>
          </a:p>
          <a:p>
            <a:r>
              <a:rPr lang="ru-RU" sz="2400" b="1" i="1"/>
              <a:t> в </a:t>
            </a:r>
            <a:r>
              <a:rPr lang="ru-RU" sz="2400" b="1" i="1">
                <a:sym typeface="Symbol" pitchFamily="18" charset="2"/>
              </a:rPr>
              <a:t></a:t>
            </a:r>
            <a:r>
              <a:rPr lang="ru-RU" sz="2400" b="1" i="1"/>
              <a:t> α; в</a:t>
            </a:r>
            <a:r>
              <a:rPr lang="ru-RU" sz="2400" b="1" i="1" baseline="-25000"/>
              <a:t>1</a:t>
            </a:r>
            <a:r>
              <a:rPr lang="ru-RU" sz="2400" b="1" i="1"/>
              <a:t> </a:t>
            </a:r>
            <a:r>
              <a:rPr lang="ru-RU" sz="2400" b="1" i="1">
                <a:sym typeface="Symbol" pitchFamily="18" charset="2"/>
              </a:rPr>
              <a:t></a:t>
            </a:r>
            <a:r>
              <a:rPr lang="ru-RU" sz="2400" b="1" i="1"/>
              <a:t> β; в║в</a:t>
            </a:r>
            <a:r>
              <a:rPr lang="ru-RU" sz="2400" b="1" i="1" baseline="-25000"/>
              <a:t>1</a:t>
            </a:r>
            <a:r>
              <a:rPr lang="ru-RU" sz="2400" b="1" i="1">
                <a:sym typeface="Wingdings 3" pitchFamily="18" charset="2"/>
              </a:rPr>
              <a:t></a:t>
            </a:r>
            <a:r>
              <a:rPr lang="ru-RU" sz="2400" b="1" i="1"/>
              <a:t>в║β</a:t>
            </a:r>
          </a:p>
          <a:p>
            <a:endParaRPr lang="ru-RU" sz="2400" b="1" i="1"/>
          </a:p>
          <a:p>
            <a:pPr>
              <a:buFontTx/>
              <a:buChar char="•"/>
            </a:pPr>
            <a:r>
              <a:rPr lang="ru-RU" sz="2400" b="1" i="1"/>
              <a:t>Пусть  </a:t>
            </a:r>
            <a:r>
              <a:rPr lang="el-GR" sz="2400" b="1" i="1"/>
              <a:t>α</a:t>
            </a:r>
            <a:r>
              <a:rPr lang="ru-RU" sz="2400" b="1" i="1"/>
              <a:t> ∩ </a:t>
            </a:r>
            <a:r>
              <a:rPr lang="el-GR" sz="2400" b="1" i="1"/>
              <a:t>β</a:t>
            </a:r>
            <a:r>
              <a:rPr lang="ru-RU" sz="2400" b="1" i="1"/>
              <a:t> = с</a:t>
            </a:r>
          </a:p>
          <a:p>
            <a:pPr>
              <a:buFontTx/>
              <a:buChar char="•"/>
            </a:pPr>
            <a:r>
              <a:rPr lang="ru-RU" sz="2400" b="1" i="1"/>
              <a:t>Тогда  </a:t>
            </a:r>
          </a:p>
          <a:p>
            <a:pPr>
              <a:buFontTx/>
              <a:buChar char="•"/>
            </a:pPr>
            <a:r>
              <a:rPr lang="ru-RU" sz="2400" b="1" i="1"/>
              <a:t>а || </a:t>
            </a:r>
            <a:r>
              <a:rPr lang="el-GR" sz="2400" b="1" i="1"/>
              <a:t>β</a:t>
            </a:r>
            <a:r>
              <a:rPr lang="ru-RU" sz="2400" b="1" i="1"/>
              <a:t>, </a:t>
            </a:r>
            <a:r>
              <a:rPr lang="el-GR" sz="2400" b="1" i="1"/>
              <a:t>α</a:t>
            </a:r>
            <a:r>
              <a:rPr lang="ru-RU" sz="2400" b="1" i="1"/>
              <a:t> ∩ </a:t>
            </a:r>
            <a:r>
              <a:rPr lang="el-GR" sz="2400" b="1" i="1"/>
              <a:t>β</a:t>
            </a:r>
            <a:r>
              <a:rPr lang="ru-RU" sz="2400" b="1" i="1"/>
              <a:t> = с</a:t>
            </a:r>
            <a:r>
              <a:rPr lang="ru-RU" sz="2400" b="1" i="1">
                <a:sym typeface="Wingdings 3" pitchFamily="18" charset="2"/>
              </a:rPr>
              <a:t></a:t>
            </a:r>
            <a:r>
              <a:rPr lang="ru-RU" sz="2400" b="1" i="1"/>
              <a:t> а || с.</a:t>
            </a:r>
            <a:endParaRPr lang="en-US" sz="2400" b="1" i="1"/>
          </a:p>
          <a:p>
            <a:pPr>
              <a:buFontTx/>
              <a:buChar char="•"/>
            </a:pPr>
            <a:r>
              <a:rPr lang="en-US" sz="2400" b="1" i="1"/>
              <a:t>b</a:t>
            </a:r>
            <a:r>
              <a:rPr lang="ru-RU" sz="2400" b="1" i="1"/>
              <a:t> || </a:t>
            </a:r>
            <a:r>
              <a:rPr lang="el-GR" sz="2400" b="1" i="1"/>
              <a:t>β</a:t>
            </a:r>
            <a:r>
              <a:rPr lang="ru-RU" sz="2400" b="1" i="1"/>
              <a:t>,  </a:t>
            </a:r>
            <a:r>
              <a:rPr lang="el-GR" sz="2400" b="1" i="1"/>
              <a:t>α</a:t>
            </a:r>
            <a:r>
              <a:rPr lang="ru-RU" sz="2400" b="1" i="1"/>
              <a:t> ∩ </a:t>
            </a:r>
            <a:r>
              <a:rPr lang="el-GR" sz="2400" b="1" i="1"/>
              <a:t>β</a:t>
            </a:r>
            <a:r>
              <a:rPr lang="ru-RU" sz="2400" b="1" i="1"/>
              <a:t> = с</a:t>
            </a:r>
            <a:r>
              <a:rPr lang="ru-RU" sz="2400" b="1" i="1">
                <a:sym typeface="Wingdings 3" pitchFamily="18" charset="2"/>
              </a:rPr>
              <a:t></a:t>
            </a:r>
            <a:r>
              <a:rPr lang="en-US" sz="2400" b="1" i="1"/>
              <a:t>b</a:t>
            </a:r>
            <a:r>
              <a:rPr lang="ru-RU" sz="2400" b="1" i="1"/>
              <a:t> || с.</a:t>
            </a:r>
            <a:r>
              <a:rPr lang="ru-RU" sz="2400"/>
              <a:t> </a:t>
            </a:r>
          </a:p>
          <a:p>
            <a:pPr>
              <a:buFontTx/>
              <a:buChar char="•"/>
            </a:pPr>
            <a:endParaRPr lang="ru-RU" sz="2400"/>
          </a:p>
          <a:p>
            <a:pPr>
              <a:buFontTx/>
              <a:buChar char="•"/>
            </a:pPr>
            <a:r>
              <a:rPr lang="ru-RU" sz="2400" b="1" i="1"/>
              <a:t>а ∩ в=М; а║с; и в║с</a:t>
            </a:r>
            <a:r>
              <a:rPr lang="ru-RU" sz="2400" b="1" i="1">
                <a:sym typeface="Wingdings 3" pitchFamily="18" charset="2"/>
              </a:rPr>
              <a:t></a:t>
            </a:r>
            <a:r>
              <a:rPr lang="ru-RU" sz="2400" b="1" i="1"/>
              <a:t>а||</a:t>
            </a:r>
            <a:r>
              <a:rPr lang="en-US" sz="2400" b="1" i="1"/>
              <a:t>b</a:t>
            </a:r>
            <a:r>
              <a:rPr lang="ru-RU" sz="2400"/>
              <a:t> </a:t>
            </a:r>
          </a:p>
          <a:p>
            <a:pPr>
              <a:buFontTx/>
              <a:buChar char="•"/>
            </a:pPr>
            <a:endParaRPr lang="ru-RU" sz="2400"/>
          </a:p>
          <a:p>
            <a:pPr>
              <a:buFontTx/>
              <a:buChar char="•"/>
            </a:pPr>
            <a:r>
              <a:rPr lang="ru-RU" sz="2400" b="1" i="1"/>
              <a:t>Находим противоречие условию: через  точку  М  проходят две прямые а и </a:t>
            </a:r>
            <a:r>
              <a:rPr lang="en-US" sz="2400" b="1" i="1"/>
              <a:t>b</a:t>
            </a:r>
            <a:r>
              <a:rPr lang="ru-RU" sz="2400" b="1" i="1"/>
              <a:t>, параллельные прямой с.</a:t>
            </a:r>
            <a:r>
              <a:rPr lang="ru-RU" sz="2400"/>
              <a:t> </a:t>
            </a:r>
          </a:p>
          <a:p>
            <a:pPr>
              <a:buFontTx/>
              <a:buChar char="•"/>
            </a:pPr>
            <a:r>
              <a:rPr lang="ru-RU" sz="2400" b="1" i="1"/>
              <a:t>Предположение </a:t>
            </a:r>
            <a:r>
              <a:rPr lang="el-GR" sz="2400" b="1" i="1"/>
              <a:t>α</a:t>
            </a:r>
            <a:r>
              <a:rPr lang="ru-RU" sz="2400" b="1" i="1"/>
              <a:t> ∩ </a:t>
            </a:r>
            <a:r>
              <a:rPr lang="el-GR" sz="2400" b="1" i="1"/>
              <a:t>β</a:t>
            </a:r>
            <a:r>
              <a:rPr lang="ru-RU" sz="2400" b="1" i="1"/>
              <a:t> = с - неверно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6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6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6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6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6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6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6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6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6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6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6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6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6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6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6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6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 animBg="1"/>
      <p:bldP spid="46101" grpId="0" animBg="1"/>
      <p:bldP spid="46102" grpId="0" animBg="1"/>
      <p:bldP spid="46103" grpId="0" animBg="1"/>
      <p:bldP spid="46104" grpId="0" animBg="1"/>
      <p:bldP spid="46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3460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accent2"/>
                </a:solidFill>
              </a:rPr>
              <a:t>Какие теоремы мы использовали при доказательстве признака?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2516188"/>
          <a:ext cx="4038600" cy="2693987"/>
        </p:xfrm>
        <a:graphic>
          <a:graphicData uri="http://schemas.openxmlformats.org/presentationml/2006/ole">
            <p:oleObj spid="_x0000_s15363" name="Диаграмма" r:id="rId3" imgW="6096000" imgH="4067175" progId="MSGraph.Chart.8">
              <p:embed followColorScheme="full"/>
            </p:oleObj>
          </a:graphicData>
        </a:graphic>
      </p:graphicFrame>
      <p:graphicFrame>
        <p:nvGraphicFramePr>
          <p:cNvPr id="28839" name="Group 167"/>
          <p:cNvGraphicFramePr>
            <a:graphicFrameLocks noGrp="1"/>
          </p:cNvGraphicFramePr>
          <p:nvPr>
            <p:ph sz="half" idx="2"/>
          </p:nvPr>
        </p:nvGraphicFramePr>
        <p:xfrm>
          <a:off x="179388" y="765175"/>
          <a:ext cx="8856662" cy="6030595"/>
        </p:xfrm>
        <a:graphic>
          <a:graphicData uri="http://schemas.openxmlformats.org/drawingml/2006/table">
            <a:tbl>
              <a:tblPr/>
              <a:tblGrid>
                <a:gridCol w="5040312"/>
                <a:gridCol w="3816350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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α; а</a:t>
                      </a:r>
                      <a:r>
                        <a:rPr kumimoji="0" lang="ru-RU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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β; а║а</a:t>
                      </a:r>
                      <a:r>
                        <a:rPr kumimoji="0" lang="ru-RU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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а║β; в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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α;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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β; в║в</a:t>
                      </a:r>
                      <a:r>
                        <a:rPr kumimoji="0" lang="ru-RU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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в║β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 параллельности прямой и плоскости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Пусть 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∩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Делаем предположение, противное заключению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Тогда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||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∩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с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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 || с.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||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∩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с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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|| с.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Теорема о линии пересечения плоскостей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∩ в=М; а║с; и в║с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3" pitchFamily="18" charset="2"/>
                        </a:rPr>
                        <a:t>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а||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Теорема о параллельности трех прямых в пространстве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Находим противоречие условию: через  точку  М  проходят две прямые а и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параллельные прямой с.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Теорема о параллельных прямых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Предположение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∩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с - неверно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Делаем вывод,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|| </a:t>
                      </a:r>
                      <a:r>
                        <a:rPr kumimoji="0" 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66813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Задача № 51.</a:t>
            </a:r>
            <a:br>
              <a:rPr lang="ru-RU" sz="3200" b="1" i="1" smtClean="0"/>
            </a:br>
            <a:r>
              <a:rPr lang="ru-RU" sz="3200" b="1" i="1" smtClean="0"/>
              <a:t>(еще  один  признак параллельности)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4968875" cy="4302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/>
              <a:t>Дано:  т </a:t>
            </a:r>
            <a:r>
              <a:rPr lang="en-US" sz="2400" b="1" i="1" smtClean="0">
                <a:cs typeface="Times New Roman" pitchFamily="18" charset="0"/>
              </a:rPr>
              <a:t>∩</a:t>
            </a:r>
            <a:r>
              <a:rPr lang="ru-RU" sz="2400" b="1" i="1" smtClean="0">
                <a:cs typeface="Times New Roman" pitchFamily="18" charset="0"/>
              </a:rPr>
              <a:t> п = К,  т Є </a:t>
            </a:r>
            <a:r>
              <a:rPr lang="el-GR" sz="2400" b="1" i="1" smtClean="0">
                <a:cs typeface="Times New Roman" pitchFamily="18" charset="0"/>
              </a:rPr>
              <a:t>α</a:t>
            </a:r>
            <a:r>
              <a:rPr lang="ru-RU" sz="2400" b="1" i="1" smtClean="0">
                <a:cs typeface="Times New Roman" pitchFamily="18" charset="0"/>
              </a:rPr>
              <a:t>,  п Є </a:t>
            </a:r>
            <a:r>
              <a:rPr lang="el-GR" sz="2400" b="1" i="1" smtClean="0">
                <a:cs typeface="Times New Roman" pitchFamily="18" charset="0"/>
              </a:rPr>
              <a:t>α</a:t>
            </a:r>
            <a:r>
              <a:rPr lang="ru-RU" sz="2400" b="1" i="1" smtClean="0">
                <a:cs typeface="Times New Roman" pitchFamily="18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cs typeface="Times New Roman" pitchFamily="18" charset="0"/>
              </a:rPr>
              <a:t>            т </a:t>
            </a:r>
            <a:r>
              <a:rPr lang="en-US" sz="2400" b="1" i="1" smtClean="0">
                <a:cs typeface="Times New Roman" pitchFamily="18" charset="0"/>
              </a:rPr>
              <a:t>||</a:t>
            </a:r>
            <a:r>
              <a:rPr lang="ru-RU" sz="2400" b="1" i="1" smtClean="0">
                <a:cs typeface="Times New Roman" pitchFamily="18" charset="0"/>
              </a:rPr>
              <a:t> </a:t>
            </a:r>
            <a:r>
              <a:rPr lang="el-GR" sz="2400" b="1" i="1" smtClean="0">
                <a:cs typeface="Times New Roman" pitchFamily="18" charset="0"/>
              </a:rPr>
              <a:t>β</a:t>
            </a:r>
            <a:r>
              <a:rPr lang="ru-RU" sz="2400" b="1" i="1" smtClean="0">
                <a:cs typeface="Times New Roman" pitchFamily="18" charset="0"/>
              </a:rPr>
              <a:t>,  п </a:t>
            </a:r>
            <a:r>
              <a:rPr lang="en-US" sz="2400" b="1" i="1" smtClean="0">
                <a:cs typeface="Times New Roman" pitchFamily="18" charset="0"/>
              </a:rPr>
              <a:t>||</a:t>
            </a:r>
            <a:r>
              <a:rPr lang="ru-RU" sz="2400" b="1" i="1" smtClean="0">
                <a:cs typeface="Times New Roman" pitchFamily="18" charset="0"/>
              </a:rPr>
              <a:t> </a:t>
            </a:r>
            <a:r>
              <a:rPr lang="el-GR" sz="2400" b="1" i="1" smtClean="0">
                <a:cs typeface="Times New Roman" pitchFamily="18" charset="0"/>
              </a:rPr>
              <a:t>β</a:t>
            </a:r>
            <a:r>
              <a:rPr lang="ru-RU" sz="2400" b="1" i="1" smtClean="0"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cs typeface="Times New Roman" pitchFamily="18" charset="0"/>
              </a:rPr>
              <a:t>Доказать:  </a:t>
            </a:r>
            <a:r>
              <a:rPr lang="el-GR" sz="2400" b="1" i="1" smtClean="0">
                <a:cs typeface="Times New Roman" pitchFamily="18" charset="0"/>
              </a:rPr>
              <a:t>α</a:t>
            </a:r>
            <a:r>
              <a:rPr lang="ru-RU" sz="2400" b="1" i="1" smtClean="0">
                <a:cs typeface="Times New Roman" pitchFamily="18" charset="0"/>
              </a:rPr>
              <a:t> </a:t>
            </a:r>
            <a:r>
              <a:rPr lang="en-US" sz="2400" b="1" i="1" smtClean="0">
                <a:cs typeface="Times New Roman" pitchFamily="18" charset="0"/>
              </a:rPr>
              <a:t>||</a:t>
            </a:r>
            <a:r>
              <a:rPr lang="ru-RU" sz="2400" b="1" i="1" smtClean="0">
                <a:cs typeface="Times New Roman" pitchFamily="18" charset="0"/>
              </a:rPr>
              <a:t> </a:t>
            </a:r>
            <a:r>
              <a:rPr lang="el-GR" sz="2400" b="1" i="1" smtClean="0">
                <a:cs typeface="Times New Roman" pitchFamily="18" charset="0"/>
              </a:rPr>
              <a:t>β</a:t>
            </a:r>
            <a:r>
              <a:rPr lang="ru-RU" sz="2400" b="1" i="1" smtClean="0">
                <a:cs typeface="Times New Roman" pitchFamily="18" charset="0"/>
              </a:rPr>
              <a:t>.</a:t>
            </a:r>
            <a:endParaRPr lang="el-GR" sz="2400" b="1" i="1" smtClean="0">
              <a:cs typeface="Times New Roman" pitchFamily="18" charset="0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716463" y="2636838"/>
            <a:ext cx="4135437" cy="2503487"/>
            <a:chOff x="2835" y="1706"/>
            <a:chExt cx="2605" cy="1577"/>
          </a:xfrm>
        </p:grpSpPr>
        <p:sp>
          <p:nvSpPr>
            <p:cNvPr id="16399" name="AutoShape 5"/>
            <p:cNvSpPr>
              <a:spLocks noChangeArrowheads="1"/>
            </p:cNvSpPr>
            <p:nvPr/>
          </p:nvSpPr>
          <p:spPr bwMode="auto">
            <a:xfrm>
              <a:off x="2835" y="2523"/>
              <a:ext cx="1905" cy="680"/>
            </a:xfrm>
            <a:prstGeom prst="parallelogram">
              <a:avLst>
                <a:gd name="adj" fmla="val 7003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AutoShape 6"/>
            <p:cNvSpPr>
              <a:spLocks noChangeArrowheads="1"/>
            </p:cNvSpPr>
            <p:nvPr/>
          </p:nvSpPr>
          <p:spPr bwMode="auto">
            <a:xfrm>
              <a:off x="2925" y="1752"/>
              <a:ext cx="1951" cy="726"/>
            </a:xfrm>
            <a:prstGeom prst="parallelogram">
              <a:avLst>
                <a:gd name="adj" fmla="val 6718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  <p:sp>
          <p:nvSpPr>
            <p:cNvPr id="16401" name="Line 7"/>
            <p:cNvSpPr>
              <a:spLocks noChangeShapeType="1"/>
            </p:cNvSpPr>
            <p:nvPr/>
          </p:nvSpPr>
          <p:spPr bwMode="auto">
            <a:xfrm flipV="1">
              <a:off x="3243" y="1933"/>
              <a:ext cx="1361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8"/>
            <p:cNvSpPr>
              <a:spLocks/>
            </p:cNvSpPr>
            <p:nvPr/>
          </p:nvSpPr>
          <p:spPr bwMode="auto">
            <a:xfrm>
              <a:off x="3464" y="1928"/>
              <a:ext cx="840" cy="376"/>
            </a:xfrm>
            <a:custGeom>
              <a:avLst/>
              <a:gdLst>
                <a:gd name="T0" fmla="*/ 0 w 840"/>
                <a:gd name="T1" fmla="*/ 0 h 376"/>
                <a:gd name="T2" fmla="*/ 840 w 840"/>
                <a:gd name="T3" fmla="*/ 376 h 3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0" h="376">
                  <a:moveTo>
                    <a:pt x="0" y="0"/>
                  </a:moveTo>
                  <a:lnTo>
                    <a:pt x="840" y="37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Text Box 9"/>
            <p:cNvSpPr txBox="1">
              <a:spLocks noChangeArrowheads="1"/>
            </p:cNvSpPr>
            <p:nvPr/>
          </p:nvSpPr>
          <p:spPr bwMode="auto">
            <a:xfrm>
              <a:off x="3016" y="2205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16404" name="Text Box 10"/>
            <p:cNvSpPr txBox="1">
              <a:spLocks noChangeArrowheads="1"/>
            </p:cNvSpPr>
            <p:nvPr/>
          </p:nvSpPr>
          <p:spPr bwMode="auto">
            <a:xfrm>
              <a:off x="2971" y="2976"/>
              <a:ext cx="2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16405" name="Text Box 11"/>
            <p:cNvSpPr txBox="1">
              <a:spLocks noChangeArrowheads="1"/>
            </p:cNvSpPr>
            <p:nvPr/>
          </p:nvSpPr>
          <p:spPr bwMode="auto">
            <a:xfrm>
              <a:off x="3515" y="1752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т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6" name="Text Box 12"/>
            <p:cNvSpPr txBox="1">
              <a:spLocks noChangeArrowheads="1"/>
            </p:cNvSpPr>
            <p:nvPr/>
          </p:nvSpPr>
          <p:spPr bwMode="auto">
            <a:xfrm>
              <a:off x="4377" y="170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7" name="Text Box 13"/>
            <p:cNvSpPr txBox="1">
              <a:spLocks noChangeArrowheads="1"/>
            </p:cNvSpPr>
            <p:nvPr/>
          </p:nvSpPr>
          <p:spPr bwMode="auto">
            <a:xfrm>
              <a:off x="3787" y="1842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8" name="Arc 14"/>
            <p:cNvSpPr>
              <a:spLocks/>
            </p:cNvSpPr>
            <p:nvPr/>
          </p:nvSpPr>
          <p:spPr bwMode="auto">
            <a:xfrm>
              <a:off x="4830" y="1752"/>
              <a:ext cx="540" cy="576"/>
            </a:xfrm>
            <a:custGeom>
              <a:avLst/>
              <a:gdLst>
                <a:gd name="T0" fmla="*/ 0 w 20248"/>
                <a:gd name="T1" fmla="*/ 0 h 21600"/>
                <a:gd name="T2" fmla="*/ 540 w 20248"/>
                <a:gd name="T3" fmla="*/ 375 h 21600"/>
                <a:gd name="T4" fmla="*/ 0 w 20248"/>
                <a:gd name="T5" fmla="*/ 5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48" h="21600" fill="none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</a:path>
                <a:path w="20248" h="21600" stroke="0" extrusionOk="0">
                  <a:moveTo>
                    <a:pt x="-1" y="0"/>
                  </a:moveTo>
                  <a:cubicBezTo>
                    <a:pt x="9028" y="0"/>
                    <a:pt x="17104" y="5615"/>
                    <a:pt x="20248" y="1407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Arc 15"/>
            <p:cNvSpPr>
              <a:spLocks/>
            </p:cNvSpPr>
            <p:nvPr/>
          </p:nvSpPr>
          <p:spPr bwMode="auto">
            <a:xfrm rot="6062170">
              <a:off x="4748" y="2014"/>
              <a:ext cx="553" cy="576"/>
            </a:xfrm>
            <a:custGeom>
              <a:avLst/>
              <a:gdLst>
                <a:gd name="T0" fmla="*/ 0 w 20768"/>
                <a:gd name="T1" fmla="*/ 0 h 21600"/>
                <a:gd name="T2" fmla="*/ 553 w 20768"/>
                <a:gd name="T3" fmla="*/ 418 h 21600"/>
                <a:gd name="T4" fmla="*/ 0 w 20768"/>
                <a:gd name="T5" fmla="*/ 5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68" h="21600" fill="none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</a:path>
                <a:path w="20768" h="21600" stroke="0" extrusionOk="0">
                  <a:moveTo>
                    <a:pt x="-1" y="0"/>
                  </a:moveTo>
                  <a:cubicBezTo>
                    <a:pt x="9643" y="0"/>
                    <a:pt x="18118" y="6392"/>
                    <a:pt x="20768" y="1566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Arc 16"/>
            <p:cNvSpPr>
              <a:spLocks/>
            </p:cNvSpPr>
            <p:nvPr/>
          </p:nvSpPr>
          <p:spPr bwMode="auto">
            <a:xfrm>
              <a:off x="4422" y="2432"/>
              <a:ext cx="546" cy="576"/>
            </a:xfrm>
            <a:custGeom>
              <a:avLst/>
              <a:gdLst>
                <a:gd name="T0" fmla="*/ 0 w 20490"/>
                <a:gd name="T1" fmla="*/ 0 h 21600"/>
                <a:gd name="T2" fmla="*/ 546 w 20490"/>
                <a:gd name="T3" fmla="*/ 394 h 21600"/>
                <a:gd name="T4" fmla="*/ 0 w 20490"/>
                <a:gd name="T5" fmla="*/ 57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90" h="21600" fill="none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</a:path>
                <a:path w="20490" h="21600" stroke="0" extrusionOk="0">
                  <a:moveTo>
                    <a:pt x="-1" y="0"/>
                  </a:moveTo>
                  <a:cubicBezTo>
                    <a:pt x="9295" y="0"/>
                    <a:pt x="17548" y="5947"/>
                    <a:pt x="20490" y="1476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Arc 17"/>
            <p:cNvSpPr>
              <a:spLocks/>
            </p:cNvSpPr>
            <p:nvPr/>
          </p:nvSpPr>
          <p:spPr bwMode="auto">
            <a:xfrm rot="6062170">
              <a:off x="4323" y="2694"/>
              <a:ext cx="575" cy="603"/>
            </a:xfrm>
            <a:custGeom>
              <a:avLst/>
              <a:gdLst>
                <a:gd name="T0" fmla="*/ 34 w 21600"/>
                <a:gd name="T1" fmla="*/ 0 h 22660"/>
                <a:gd name="T2" fmla="*/ 574 w 21600"/>
                <a:gd name="T3" fmla="*/ 603 h 22660"/>
                <a:gd name="T4" fmla="*/ 0 w 21600"/>
                <a:gd name="T5" fmla="*/ 574 h 226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660" fill="none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</a:path>
                <a:path w="21600" h="22660" stroke="0" extrusionOk="0">
                  <a:moveTo>
                    <a:pt x="1267" y="0"/>
                  </a:moveTo>
                  <a:cubicBezTo>
                    <a:pt x="12685" y="671"/>
                    <a:pt x="21600" y="10126"/>
                    <a:pt x="21600" y="21563"/>
                  </a:cubicBezTo>
                  <a:cubicBezTo>
                    <a:pt x="21600" y="21928"/>
                    <a:pt x="21590" y="22294"/>
                    <a:pt x="21572" y="22660"/>
                  </a:cubicBezTo>
                  <a:lnTo>
                    <a:pt x="0" y="21563"/>
                  </a:lnTo>
                  <a:lnTo>
                    <a:pt x="126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Freeform 18"/>
            <p:cNvSpPr>
              <a:spLocks/>
            </p:cNvSpPr>
            <p:nvPr/>
          </p:nvSpPr>
          <p:spPr bwMode="auto">
            <a:xfrm>
              <a:off x="4967" y="2120"/>
              <a:ext cx="409" cy="696"/>
            </a:xfrm>
            <a:custGeom>
              <a:avLst/>
              <a:gdLst>
                <a:gd name="T0" fmla="*/ 409 w 409"/>
                <a:gd name="T1" fmla="*/ 0 h 696"/>
                <a:gd name="T2" fmla="*/ 0 w 409"/>
                <a:gd name="T3" fmla="*/ 696 h 6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696">
                  <a:moveTo>
                    <a:pt x="409" y="0"/>
                  </a:moveTo>
                  <a:lnTo>
                    <a:pt x="0" y="69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Text Box 19"/>
            <p:cNvSpPr txBox="1">
              <a:spLocks noChangeArrowheads="1"/>
            </p:cNvSpPr>
            <p:nvPr/>
          </p:nvSpPr>
          <p:spPr bwMode="auto">
            <a:xfrm>
              <a:off x="5239" y="21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l-GR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31775" y="3160713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1)  Допустим,  что ___________</a:t>
            </a:r>
          </a:p>
        </p:txBody>
      </p:sp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250825" y="364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31775" y="3736975"/>
            <a:ext cx="4667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2)  Так  как  __________________,</a:t>
            </a:r>
          </a:p>
          <a:p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      то  ______________________.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179388" y="4724400"/>
            <a:ext cx="8794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 startAt="3"/>
            </a:pPr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Получаем,  что</a:t>
            </a:r>
          </a:p>
          <a:p>
            <a:pPr marL="342900" indent="-342900"/>
            <a:r>
              <a:rPr lang="ru-RU" sz="2400" b="1" i="1">
                <a:solidFill>
                  <a:schemeClr val="folHlink"/>
                </a:solidFill>
                <a:latin typeface="Times New Roman" pitchFamily="18" charset="0"/>
              </a:rPr>
              <a:t>    ______________________________________________________.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31775" y="5537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Вывод:  </a:t>
            </a: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3059113" y="3141663"/>
            <a:ext cx="1582737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∩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= с </a:t>
            </a:r>
            <a:endParaRPr lang="el-G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2339975" y="3716338"/>
            <a:ext cx="2159000" cy="3603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,  т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1476375" y="4149725"/>
            <a:ext cx="3095625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с  и  п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с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0" y="5084763"/>
            <a:ext cx="9144000" cy="3587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через  точку  К  проходят  две  прямые  параллельные  прямой  с. 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476375" y="5589588"/>
            <a:ext cx="2016125" cy="358775"/>
          </a:xfrm>
          <a:prstGeom prst="rect">
            <a:avLst/>
          </a:prstGeom>
          <a:solidFill>
            <a:srgbClr val="CCFFCC"/>
          </a:solidFill>
          <a:ln w="222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/>
      <p:bldP spid="80918" grpId="0"/>
      <p:bldP spid="80919" grpId="0"/>
      <p:bldP spid="80920" grpId="0"/>
      <p:bldP spid="80921" grpId="0" animBg="1"/>
      <p:bldP spid="80922" grpId="0" animBg="1"/>
      <p:bldP spid="80923" grpId="0" animBg="1"/>
      <p:bldP spid="80924" grpId="0" animBg="1"/>
      <p:bldP spid="809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Задача № 53.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5040312" cy="4302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/>
              <a:t>Дано: отрезки А</a:t>
            </a:r>
            <a:r>
              <a:rPr lang="ru-RU" sz="2400" b="1" i="1" baseline="-25000" smtClean="0"/>
              <a:t>1</a:t>
            </a:r>
            <a:r>
              <a:rPr lang="ru-RU" sz="2400" b="1" i="1" smtClean="0"/>
              <a:t>А</a:t>
            </a:r>
            <a:r>
              <a:rPr lang="ru-RU" sz="2400" b="1" i="1" baseline="-25000" smtClean="0"/>
              <a:t>2</a:t>
            </a:r>
            <a:r>
              <a:rPr lang="ru-RU" sz="2400" b="1" i="1" smtClean="0"/>
              <a:t>; В</a:t>
            </a:r>
            <a:r>
              <a:rPr lang="ru-RU" sz="2400" b="1" i="1" baseline="-25000" smtClean="0"/>
              <a:t>1</a:t>
            </a:r>
            <a:r>
              <a:rPr lang="ru-RU" sz="2400" b="1" i="1" smtClean="0"/>
              <a:t>В</a:t>
            </a:r>
            <a:r>
              <a:rPr lang="ru-RU" sz="2400" b="1" i="1" baseline="-25000" smtClean="0"/>
              <a:t>2</a:t>
            </a:r>
            <a:r>
              <a:rPr lang="ru-RU" sz="2400" b="1" i="1" smtClean="0"/>
              <a:t>; С</a:t>
            </a:r>
            <a:r>
              <a:rPr lang="ru-RU" sz="2400" b="1" i="1" baseline="-25000" smtClean="0"/>
              <a:t>1</a:t>
            </a:r>
            <a:r>
              <a:rPr lang="ru-RU" sz="2400" b="1" i="1" smtClean="0"/>
              <a:t>С</a:t>
            </a:r>
            <a:r>
              <a:rPr lang="ru-RU" sz="2400" b="1" i="1" baseline="-25000" smtClean="0"/>
              <a:t>2</a:t>
            </a:r>
          </a:p>
          <a:p>
            <a:pPr eaLnBrk="1" hangingPunct="1">
              <a:buFontTx/>
              <a:buNone/>
            </a:pPr>
            <a:r>
              <a:rPr lang="ru-RU" sz="2400" b="1" i="1" smtClean="0"/>
              <a:t>О </a:t>
            </a:r>
            <a:r>
              <a:rPr lang="ru-RU" sz="2400" b="1" i="1" smtClean="0">
                <a:cs typeface="Times New Roman" pitchFamily="18" charset="0"/>
              </a:rPr>
              <a:t>Є А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А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;  О Є В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В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;  О Є С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С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cs typeface="Times New Roman" pitchFamily="18" charset="0"/>
              </a:rPr>
              <a:t>А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О = ОА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;  В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О = ОВ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;  С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О = ОС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cs typeface="Times New Roman" pitchFamily="18" charset="0"/>
              </a:rPr>
              <a:t>Доказать:  А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В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С</a:t>
            </a:r>
            <a:r>
              <a:rPr lang="ru-RU" sz="2400" b="1" i="1" baseline="-25000" smtClean="0">
                <a:cs typeface="Times New Roman" pitchFamily="18" charset="0"/>
              </a:rPr>
              <a:t>1</a:t>
            </a:r>
            <a:r>
              <a:rPr lang="ru-RU" sz="2400" b="1" i="1" smtClean="0">
                <a:cs typeface="Times New Roman" pitchFamily="18" charset="0"/>
              </a:rPr>
              <a:t> </a:t>
            </a:r>
            <a:r>
              <a:rPr lang="en-US" sz="2400" b="1" i="1" smtClean="0">
                <a:cs typeface="Times New Roman" pitchFamily="18" charset="0"/>
              </a:rPr>
              <a:t>||</a:t>
            </a:r>
            <a:r>
              <a:rPr lang="ru-RU" sz="2400" b="1" i="1" smtClean="0">
                <a:cs typeface="Times New Roman" pitchFamily="18" charset="0"/>
              </a:rPr>
              <a:t> А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В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r>
              <a:rPr lang="ru-RU" sz="2400" b="1" i="1" smtClean="0">
                <a:cs typeface="Times New Roman" pitchFamily="18" charset="0"/>
              </a:rPr>
              <a:t>С</a:t>
            </a:r>
            <a:r>
              <a:rPr lang="ru-RU" sz="2400" b="1" i="1" baseline="-25000" smtClean="0">
                <a:cs typeface="Times New Roman" pitchFamily="18" charset="0"/>
              </a:rPr>
              <a:t>2</a:t>
            </a:r>
            <a:endParaRPr lang="en-US" sz="2400" b="1" i="1" smtClean="0">
              <a:cs typeface="Times New Roman" pitchFamily="18" charset="0"/>
            </a:endParaRPr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5292725" y="3068638"/>
            <a:ext cx="3089275" cy="2201862"/>
          </a:xfrm>
          <a:custGeom>
            <a:avLst/>
            <a:gdLst>
              <a:gd name="T0" fmla="*/ 0 w 1946"/>
              <a:gd name="T1" fmla="*/ 0 h 1387"/>
              <a:gd name="T2" fmla="*/ 3089275 w 1946"/>
              <a:gd name="T3" fmla="*/ 2201862 h 13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6" h="1387">
                <a:moveTo>
                  <a:pt x="0" y="0"/>
                </a:moveTo>
                <a:lnTo>
                  <a:pt x="1946" y="138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076825" y="256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211638" y="40052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8316913" y="50847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655050" y="3644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164388" y="2492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4775200" y="4127500"/>
            <a:ext cx="4102100" cy="76200"/>
          </a:xfrm>
          <a:custGeom>
            <a:avLst/>
            <a:gdLst>
              <a:gd name="T0" fmla="*/ 0 w 2584"/>
              <a:gd name="T1" fmla="*/ 76200 h 48"/>
              <a:gd name="T2" fmla="*/ 4102100 w 2584"/>
              <a:gd name="T3" fmla="*/ 0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4" h="48">
                <a:moveTo>
                  <a:pt x="0" y="48"/>
                </a:moveTo>
                <a:lnTo>
                  <a:pt x="25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6286500" y="2971800"/>
            <a:ext cx="1054100" cy="2413000"/>
          </a:xfrm>
          <a:custGeom>
            <a:avLst/>
            <a:gdLst>
              <a:gd name="T0" fmla="*/ 1054100 w 664"/>
              <a:gd name="T1" fmla="*/ 0 h 1520"/>
              <a:gd name="T2" fmla="*/ 0 w 664"/>
              <a:gd name="T3" fmla="*/ 2413000 h 15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1520">
                <a:moveTo>
                  <a:pt x="664" y="0"/>
                </a:moveTo>
                <a:lnTo>
                  <a:pt x="0" y="15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4775200" y="3068638"/>
            <a:ext cx="490538" cy="1135062"/>
          </a:xfrm>
          <a:custGeom>
            <a:avLst/>
            <a:gdLst>
              <a:gd name="T0" fmla="*/ 490538 w 309"/>
              <a:gd name="T1" fmla="*/ 0 h 715"/>
              <a:gd name="T2" fmla="*/ 0 w 309"/>
              <a:gd name="T3" fmla="*/ 1135062 h 7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9" h="715">
                <a:moveTo>
                  <a:pt x="309" y="0"/>
                </a:moveTo>
                <a:lnTo>
                  <a:pt x="0" y="71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8394700" y="4149725"/>
            <a:ext cx="471488" cy="1095375"/>
          </a:xfrm>
          <a:custGeom>
            <a:avLst/>
            <a:gdLst>
              <a:gd name="T0" fmla="*/ 471488 w 297"/>
              <a:gd name="T1" fmla="*/ 0 h 690"/>
              <a:gd name="T2" fmla="*/ 0 w 297"/>
              <a:gd name="T3" fmla="*/ 1095375 h 6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7" h="690">
                <a:moveTo>
                  <a:pt x="297" y="0"/>
                </a:moveTo>
                <a:lnTo>
                  <a:pt x="0" y="69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516688" y="36449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О</a:t>
            </a:r>
          </a:p>
        </p:txBody>
      </p:sp>
      <p:sp>
        <p:nvSpPr>
          <p:cNvPr id="81936" name="Freeform 16"/>
          <p:cNvSpPr>
            <a:spLocks/>
          </p:cNvSpPr>
          <p:nvPr/>
        </p:nvSpPr>
        <p:spPr bwMode="auto">
          <a:xfrm>
            <a:off x="5295900" y="2984500"/>
            <a:ext cx="2032000" cy="63500"/>
          </a:xfrm>
          <a:custGeom>
            <a:avLst/>
            <a:gdLst>
              <a:gd name="T0" fmla="*/ 0 w 1280"/>
              <a:gd name="T1" fmla="*/ 63500 h 40"/>
              <a:gd name="T2" fmla="*/ 2032000 w 1280"/>
              <a:gd name="T3" fmla="*/ 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80" h="40">
                <a:moveTo>
                  <a:pt x="0" y="40"/>
                </a:moveTo>
                <a:lnTo>
                  <a:pt x="128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6286500" y="5270500"/>
            <a:ext cx="2095500" cy="114300"/>
          </a:xfrm>
          <a:custGeom>
            <a:avLst/>
            <a:gdLst>
              <a:gd name="T0" fmla="*/ 0 w 1320"/>
              <a:gd name="T1" fmla="*/ 114300 h 72"/>
              <a:gd name="T2" fmla="*/ 2095500 w 1320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0" h="72">
                <a:moveTo>
                  <a:pt x="0" y="72"/>
                </a:moveTo>
                <a:lnTo>
                  <a:pt x="132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4787900" y="2984500"/>
            <a:ext cx="2527300" cy="1193800"/>
          </a:xfrm>
          <a:custGeom>
            <a:avLst/>
            <a:gdLst>
              <a:gd name="T0" fmla="*/ 2514600 w 1592"/>
              <a:gd name="T1" fmla="*/ 12700 h 752"/>
              <a:gd name="T2" fmla="*/ 0 w 1592"/>
              <a:gd name="T3" fmla="*/ 1193800 h 752"/>
              <a:gd name="T4" fmla="*/ 495300 w 1592"/>
              <a:gd name="T5" fmla="*/ 50800 h 752"/>
              <a:gd name="T6" fmla="*/ 2527300 w 1592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2" h="752">
                <a:moveTo>
                  <a:pt x="1584" y="8"/>
                </a:moveTo>
                <a:lnTo>
                  <a:pt x="0" y="752"/>
                </a:lnTo>
                <a:lnTo>
                  <a:pt x="312" y="32"/>
                </a:lnTo>
                <a:lnTo>
                  <a:pt x="1592" y="0"/>
                </a:lnTo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6299200" y="4127500"/>
            <a:ext cx="2590800" cy="1244600"/>
          </a:xfrm>
          <a:custGeom>
            <a:avLst/>
            <a:gdLst>
              <a:gd name="T0" fmla="*/ 2082800 w 1632"/>
              <a:gd name="T1" fmla="*/ 1143000 h 784"/>
              <a:gd name="T2" fmla="*/ 0 w 1632"/>
              <a:gd name="T3" fmla="*/ 1244600 h 784"/>
              <a:gd name="T4" fmla="*/ 2590800 w 1632"/>
              <a:gd name="T5" fmla="*/ 0 h 7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784">
                <a:moveTo>
                  <a:pt x="1312" y="720"/>
                </a:moveTo>
                <a:lnTo>
                  <a:pt x="0" y="784"/>
                </a:lnTo>
                <a:lnTo>
                  <a:pt x="1632" y="0"/>
                </a:lnTo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6819900" y="4152900"/>
            <a:ext cx="1587500" cy="1143000"/>
          </a:xfrm>
          <a:custGeom>
            <a:avLst/>
            <a:gdLst>
              <a:gd name="T0" fmla="*/ 0 w 1000"/>
              <a:gd name="T1" fmla="*/ 0 h 720"/>
              <a:gd name="T2" fmla="*/ 1587500 w 1000"/>
              <a:gd name="T3" fmla="*/ 1143000 h 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00" h="720">
                <a:moveTo>
                  <a:pt x="0" y="0"/>
                </a:moveTo>
                <a:lnTo>
                  <a:pt x="1000" y="7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 animBg="1"/>
      <p:bldP spid="81925" grpId="0"/>
      <p:bldP spid="81926" grpId="0"/>
      <p:bldP spid="81927" grpId="0"/>
      <p:bldP spid="81928" grpId="0"/>
      <p:bldP spid="81929" grpId="0"/>
      <p:bldP spid="81930" grpId="0"/>
      <p:bldP spid="81931" grpId="0" animBg="1"/>
      <p:bldP spid="81932" grpId="0" animBg="1"/>
      <p:bldP spid="81933" grpId="0" animBg="1"/>
      <p:bldP spid="81934" grpId="0" animBg="1"/>
      <p:bldP spid="81935" grpId="0"/>
      <p:bldP spid="81936" grpId="0" animBg="1"/>
      <p:bldP spid="81937" grpId="0" animBg="1"/>
      <p:bldP spid="81938" grpId="0" animBg="1"/>
      <p:bldP spid="81938" grpId="1" animBg="1"/>
      <p:bldP spid="81939" grpId="0" animBg="1"/>
      <p:bldP spid="81939" grpId="1" animBg="1"/>
      <p:bldP spid="81940" grpId="0" animBg="1"/>
      <p:bldP spid="819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Задача № 53. </a:t>
            </a:r>
            <a:r>
              <a:rPr lang="ru-RU" sz="2400" smtClean="0"/>
              <a:t>Дано: отрезки А</a:t>
            </a:r>
            <a:r>
              <a:rPr lang="ru-RU" sz="2400" baseline="-25000" smtClean="0"/>
              <a:t>1</a:t>
            </a:r>
            <a:r>
              <a:rPr lang="ru-RU" sz="2400" smtClean="0"/>
              <a:t>А</a:t>
            </a:r>
            <a:r>
              <a:rPr lang="ru-RU" sz="2400" baseline="-25000" smtClean="0"/>
              <a:t>2</a:t>
            </a:r>
            <a:r>
              <a:rPr lang="ru-RU" sz="2400" smtClean="0"/>
              <a:t>, В</a:t>
            </a:r>
            <a:r>
              <a:rPr lang="ru-RU" sz="2400" baseline="-25000" smtClean="0"/>
              <a:t>1</a:t>
            </a:r>
            <a:r>
              <a:rPr lang="ru-RU" sz="2400" smtClean="0"/>
              <a:t>В</a:t>
            </a:r>
            <a:r>
              <a:rPr lang="ru-RU" sz="2400" baseline="-25000" smtClean="0"/>
              <a:t>2</a:t>
            </a:r>
            <a:r>
              <a:rPr lang="ru-RU" sz="2400" smtClean="0"/>
              <a:t>, С</a:t>
            </a:r>
            <a:r>
              <a:rPr lang="ru-RU" sz="2400" baseline="-25000" smtClean="0"/>
              <a:t>1</a:t>
            </a:r>
            <a:r>
              <a:rPr lang="ru-RU" sz="2400" smtClean="0"/>
              <a:t>С</a:t>
            </a:r>
            <a:r>
              <a:rPr lang="ru-RU" sz="2400" baseline="-25000" smtClean="0"/>
              <a:t>2</a:t>
            </a:r>
            <a:r>
              <a:rPr lang="ru-RU" sz="2400" smtClean="0"/>
              <a:t> не лежат в одной плоскости и имеет общую середину - точку О. Доказать: А</a:t>
            </a:r>
            <a:r>
              <a:rPr lang="ru-RU" sz="2400" baseline="-25000" smtClean="0"/>
              <a:t>1</a:t>
            </a:r>
            <a:r>
              <a:rPr lang="ru-RU" sz="2400" smtClean="0"/>
              <a:t>В</a:t>
            </a:r>
            <a:r>
              <a:rPr lang="ru-RU" sz="2400" baseline="-25000" smtClean="0"/>
              <a:t>1</a:t>
            </a:r>
            <a:r>
              <a:rPr lang="ru-RU" sz="2400" smtClean="0"/>
              <a:t>С</a:t>
            </a:r>
            <a:r>
              <a:rPr lang="ru-RU" sz="2400" baseline="-25000" smtClean="0"/>
              <a:t>1</a:t>
            </a:r>
            <a:r>
              <a:rPr lang="ru-RU" sz="2400" smtClean="0"/>
              <a:t>║А</a:t>
            </a:r>
            <a:r>
              <a:rPr lang="ru-RU" sz="2400" baseline="-25000" smtClean="0"/>
              <a:t>2</a:t>
            </a:r>
            <a:r>
              <a:rPr lang="ru-RU" sz="2400" smtClean="0"/>
              <a:t>В</a:t>
            </a:r>
            <a:r>
              <a:rPr lang="ru-RU" sz="2400" baseline="-25000" smtClean="0"/>
              <a:t>2</a:t>
            </a:r>
            <a:r>
              <a:rPr lang="ru-RU" sz="2400" smtClean="0"/>
              <a:t>С</a:t>
            </a:r>
            <a:r>
              <a:rPr lang="ru-RU" sz="2400" baseline="-25000" smtClean="0"/>
              <a:t>2</a:t>
            </a:r>
            <a:r>
              <a:rPr lang="ru-RU" sz="2400" smtClean="0"/>
              <a:t>.</a:t>
            </a:r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46405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Доказательство: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А</a:t>
            </a:r>
            <a:r>
              <a:rPr lang="ru-RU" sz="2000" baseline="-25000" smtClean="0"/>
              <a:t>1</a:t>
            </a:r>
            <a:r>
              <a:rPr lang="ru-RU" sz="2000" smtClean="0"/>
              <a:t>А</a:t>
            </a:r>
            <a:r>
              <a:rPr lang="ru-RU" sz="2000" baseline="-25000" smtClean="0"/>
              <a:t>2</a:t>
            </a:r>
            <a:r>
              <a:rPr lang="ru-RU" sz="2000" smtClean="0"/>
              <a:t>, и В</a:t>
            </a:r>
            <a:r>
              <a:rPr lang="ru-RU" sz="2000" baseline="-25000" smtClean="0"/>
              <a:t>1</a:t>
            </a:r>
            <a:r>
              <a:rPr lang="ru-RU" sz="2000" smtClean="0"/>
              <a:t>В</a:t>
            </a:r>
            <a:r>
              <a:rPr lang="ru-RU" sz="2000" baseline="-25000" smtClean="0"/>
              <a:t>2</a:t>
            </a:r>
            <a:r>
              <a:rPr lang="ru-RU" sz="2000" smtClean="0"/>
              <a:t> лежат в одной плоскости по следствию из А</a:t>
            </a:r>
            <a:r>
              <a:rPr lang="ru-RU" sz="2000" baseline="-25000" smtClean="0"/>
              <a:t>1</a:t>
            </a:r>
            <a:r>
              <a:rPr lang="ru-RU" sz="2000" smtClean="0"/>
              <a:t> (через две пересекающиеся прямые проходит плоскость, и притом только одна).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А</a:t>
            </a:r>
            <a:r>
              <a:rPr lang="ru-RU" sz="2000" baseline="-25000" smtClean="0"/>
              <a:t>1</a:t>
            </a:r>
            <a:r>
              <a:rPr lang="ru-RU" sz="2000" smtClean="0"/>
              <a:t>В</a:t>
            </a:r>
            <a:r>
              <a:rPr lang="ru-RU" sz="2000" baseline="-25000" smtClean="0"/>
              <a:t>1</a:t>
            </a:r>
            <a:r>
              <a:rPr lang="ru-RU" sz="2000" smtClean="0"/>
              <a:t>А</a:t>
            </a:r>
            <a:r>
              <a:rPr lang="ru-RU" sz="2000" baseline="-25000" smtClean="0"/>
              <a:t>2</a:t>
            </a:r>
            <a:r>
              <a:rPr lang="ru-RU" sz="2000" smtClean="0"/>
              <a:t>В</a:t>
            </a:r>
            <a:r>
              <a:rPr lang="ru-RU" sz="2000" baseline="-25000" smtClean="0"/>
              <a:t>2 </a:t>
            </a:r>
            <a:r>
              <a:rPr lang="ru-RU" sz="2000" smtClean="0"/>
              <a:t>- параллелограмм (диагонали четырехугольника пересекаются и в точке пересечения делятся пополам). Следовательно, А</a:t>
            </a:r>
            <a:r>
              <a:rPr lang="ru-RU" sz="2000" baseline="-25000" smtClean="0"/>
              <a:t>1</a:t>
            </a:r>
            <a:r>
              <a:rPr lang="ru-RU" sz="2000" smtClean="0"/>
              <a:t>В</a:t>
            </a:r>
            <a:r>
              <a:rPr lang="ru-RU" sz="2000" baseline="-25000" smtClean="0"/>
              <a:t>1</a:t>
            </a:r>
            <a:r>
              <a:rPr lang="ru-RU" sz="2000" smtClean="0"/>
              <a:t>║ А</a:t>
            </a:r>
            <a:r>
              <a:rPr lang="ru-RU" sz="2000" baseline="-25000" smtClean="0"/>
              <a:t>2</a:t>
            </a:r>
            <a:r>
              <a:rPr lang="ru-RU" sz="2000" smtClean="0"/>
              <a:t>В</a:t>
            </a:r>
            <a:r>
              <a:rPr lang="ru-RU" sz="2000" baseline="-25000" smtClean="0"/>
              <a:t>2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Аналогично А</a:t>
            </a:r>
            <a:r>
              <a:rPr lang="ru-RU" sz="2000" baseline="-25000" smtClean="0"/>
              <a:t>1</a:t>
            </a:r>
            <a:r>
              <a:rPr lang="ru-RU" sz="2000" smtClean="0"/>
              <a:t>А</a:t>
            </a:r>
            <a:r>
              <a:rPr lang="ru-RU" sz="2000" baseline="-25000" smtClean="0"/>
              <a:t>2</a:t>
            </a:r>
            <a:r>
              <a:rPr lang="ru-RU" sz="2000" smtClean="0"/>
              <a:t>, и С</a:t>
            </a:r>
            <a:r>
              <a:rPr lang="ru-RU" sz="2000" baseline="-25000" smtClean="0"/>
              <a:t>1</a:t>
            </a:r>
            <a:r>
              <a:rPr lang="ru-RU" sz="2000" smtClean="0"/>
              <a:t>С</a:t>
            </a:r>
            <a:r>
              <a:rPr lang="ru-RU" sz="2000" baseline="-25000" smtClean="0"/>
              <a:t>2</a:t>
            </a:r>
            <a:r>
              <a:rPr lang="ru-RU" sz="2000" smtClean="0"/>
              <a:t> лежат в одной плоскости. А</a:t>
            </a:r>
            <a:r>
              <a:rPr lang="ru-RU" sz="2000" baseline="-25000" smtClean="0"/>
              <a:t>1</a:t>
            </a:r>
            <a:r>
              <a:rPr lang="ru-RU" sz="2000" smtClean="0"/>
              <a:t>С</a:t>
            </a:r>
            <a:r>
              <a:rPr lang="ru-RU" sz="2000" baseline="-25000" smtClean="0"/>
              <a:t>1</a:t>
            </a:r>
            <a:r>
              <a:rPr lang="ru-RU" sz="2000" smtClean="0"/>
              <a:t>А</a:t>
            </a:r>
            <a:r>
              <a:rPr lang="ru-RU" sz="2000" baseline="-25000" smtClean="0"/>
              <a:t>2</a:t>
            </a:r>
            <a:r>
              <a:rPr lang="ru-RU" sz="2000" smtClean="0"/>
              <a:t>С</a:t>
            </a:r>
            <a:r>
              <a:rPr lang="ru-RU" sz="2000" baseline="-25000" smtClean="0"/>
              <a:t>2</a:t>
            </a:r>
            <a:r>
              <a:rPr lang="ru-RU" sz="2000" smtClean="0"/>
              <a:t> - параллелограмм.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Отсюда, А</a:t>
            </a:r>
            <a:r>
              <a:rPr lang="ru-RU" sz="2000" baseline="-25000" smtClean="0"/>
              <a:t>1</a:t>
            </a:r>
            <a:r>
              <a:rPr lang="ru-RU" sz="2000" smtClean="0"/>
              <a:t>С</a:t>
            </a:r>
            <a:r>
              <a:rPr lang="ru-RU" sz="2000" baseline="-25000" smtClean="0"/>
              <a:t>1</a:t>
            </a:r>
            <a:r>
              <a:rPr lang="ru-RU" sz="2000" smtClean="0"/>
              <a:t> ║ А</a:t>
            </a:r>
            <a:r>
              <a:rPr lang="ru-RU" sz="2000" baseline="-25000" smtClean="0"/>
              <a:t>2</a:t>
            </a:r>
            <a:r>
              <a:rPr lang="ru-RU" sz="2000" smtClean="0"/>
              <a:t>С</a:t>
            </a:r>
            <a:r>
              <a:rPr lang="ru-RU" sz="2000" baseline="-25000" smtClean="0"/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А</a:t>
            </a:r>
            <a:r>
              <a:rPr lang="ru-RU" sz="2000" baseline="-25000" smtClean="0"/>
              <a:t>1</a:t>
            </a:r>
            <a:r>
              <a:rPr lang="ru-RU" sz="2000" smtClean="0"/>
              <a:t>В</a:t>
            </a:r>
            <a:r>
              <a:rPr lang="ru-RU" sz="2000" baseline="-25000" smtClean="0"/>
              <a:t>1</a:t>
            </a:r>
            <a:r>
              <a:rPr lang="ru-RU" sz="2000" smtClean="0"/>
              <a:t> ∩ А</a:t>
            </a:r>
            <a:r>
              <a:rPr lang="ru-RU" sz="2000" baseline="-25000" smtClean="0"/>
              <a:t>1</a:t>
            </a:r>
            <a:r>
              <a:rPr lang="ru-RU" sz="2000" smtClean="0"/>
              <a:t>С</a:t>
            </a:r>
            <a:r>
              <a:rPr lang="ru-RU" sz="2000" baseline="-25000" smtClean="0"/>
              <a:t>1</a:t>
            </a:r>
            <a:r>
              <a:rPr lang="ru-RU" sz="2000" smtClean="0"/>
              <a:t> =А</a:t>
            </a:r>
            <a:r>
              <a:rPr lang="ru-RU" sz="2000" baseline="-25000" smtClean="0"/>
              <a:t>1</a:t>
            </a:r>
            <a:r>
              <a:rPr lang="ru-RU" sz="2000" smtClean="0"/>
              <a:t>; А</a:t>
            </a:r>
            <a:r>
              <a:rPr lang="ru-RU" sz="2000" baseline="-25000" smtClean="0"/>
              <a:t>2</a:t>
            </a:r>
            <a:r>
              <a:rPr lang="ru-RU" sz="2000" smtClean="0"/>
              <a:t>В</a:t>
            </a:r>
            <a:r>
              <a:rPr lang="ru-RU" sz="2000" baseline="-25000" smtClean="0"/>
              <a:t>2</a:t>
            </a:r>
            <a:r>
              <a:rPr lang="ru-RU" sz="2000" smtClean="0"/>
              <a:t> ∩ А</a:t>
            </a:r>
            <a:r>
              <a:rPr lang="ru-RU" sz="2000" baseline="-25000" smtClean="0"/>
              <a:t>2</a:t>
            </a:r>
            <a:r>
              <a:rPr lang="ru-RU" sz="2000" smtClean="0"/>
              <a:t>С</a:t>
            </a:r>
            <a:r>
              <a:rPr lang="ru-RU" sz="2000" baseline="-25000" smtClean="0"/>
              <a:t>2</a:t>
            </a:r>
            <a:r>
              <a:rPr lang="ru-RU" sz="2000" smtClean="0"/>
              <a:t> = А</a:t>
            </a:r>
            <a:r>
              <a:rPr lang="ru-RU" sz="2000" baseline="-25000" smtClean="0"/>
              <a:t>2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По признаку параллельности плоскостей А</a:t>
            </a:r>
            <a:r>
              <a:rPr lang="ru-RU" sz="2000" baseline="-25000" smtClean="0"/>
              <a:t>1</a:t>
            </a:r>
            <a:r>
              <a:rPr lang="ru-RU" sz="2000" smtClean="0"/>
              <a:t>В</a:t>
            </a:r>
            <a:r>
              <a:rPr lang="ru-RU" sz="2000" baseline="-25000" smtClean="0"/>
              <a:t>1</a:t>
            </a:r>
            <a:r>
              <a:rPr lang="ru-RU" sz="2000" smtClean="0"/>
              <a:t> С</a:t>
            </a:r>
            <a:r>
              <a:rPr lang="ru-RU" sz="2000" baseline="-25000" smtClean="0"/>
              <a:t>1</a:t>
            </a:r>
            <a:r>
              <a:rPr lang="ru-RU" sz="2000" smtClean="0"/>
              <a:t>║А</a:t>
            </a:r>
            <a:r>
              <a:rPr lang="ru-RU" sz="2000" baseline="-25000" smtClean="0"/>
              <a:t>2</a:t>
            </a:r>
            <a:r>
              <a:rPr lang="ru-RU" sz="2000" smtClean="0"/>
              <a:t>В</a:t>
            </a:r>
            <a:r>
              <a:rPr lang="ru-RU" sz="2000" baseline="-25000" smtClean="0"/>
              <a:t>2</a:t>
            </a:r>
            <a:r>
              <a:rPr lang="ru-RU" sz="2000" smtClean="0"/>
              <a:t>С</a:t>
            </a:r>
            <a:r>
              <a:rPr lang="ru-RU" sz="2000" baseline="-25000" smtClean="0"/>
              <a:t>2</a:t>
            </a:r>
            <a:r>
              <a:rPr lang="ru-RU" sz="2000" smtClean="0"/>
              <a:t>.</a:t>
            </a:r>
          </a:p>
        </p:txBody>
      </p:sp>
      <p:sp>
        <p:nvSpPr>
          <p:cNvPr id="18436" name="Rectangle 2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84996" name="Freeform 4"/>
          <p:cNvSpPr>
            <a:spLocks/>
          </p:cNvSpPr>
          <p:nvPr/>
        </p:nvSpPr>
        <p:spPr bwMode="auto">
          <a:xfrm>
            <a:off x="5292725" y="3068638"/>
            <a:ext cx="3089275" cy="2201862"/>
          </a:xfrm>
          <a:custGeom>
            <a:avLst/>
            <a:gdLst>
              <a:gd name="T0" fmla="*/ 0 w 1946"/>
              <a:gd name="T1" fmla="*/ 0 h 1387"/>
              <a:gd name="T2" fmla="*/ 3089275 w 1946"/>
              <a:gd name="T3" fmla="*/ 2201862 h 13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46" h="1387">
                <a:moveTo>
                  <a:pt x="0" y="0"/>
                </a:moveTo>
                <a:lnTo>
                  <a:pt x="1946" y="138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076825" y="256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211638" y="40052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8316913" y="50847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8655050" y="3644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940425" y="5373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2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7164388" y="2492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С</a:t>
            </a:r>
            <a:r>
              <a:rPr lang="ru-RU" sz="2400" b="1" i="1" baseline="-25000">
                <a:latin typeface="Times New Roman" pitchFamily="18" charset="0"/>
              </a:rPr>
              <a:t>1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>
            <a:off x="4775200" y="4127500"/>
            <a:ext cx="4102100" cy="76200"/>
          </a:xfrm>
          <a:custGeom>
            <a:avLst/>
            <a:gdLst>
              <a:gd name="T0" fmla="*/ 0 w 2584"/>
              <a:gd name="T1" fmla="*/ 76200 h 48"/>
              <a:gd name="T2" fmla="*/ 4102100 w 2584"/>
              <a:gd name="T3" fmla="*/ 0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4" h="48">
                <a:moveTo>
                  <a:pt x="0" y="48"/>
                </a:moveTo>
                <a:lnTo>
                  <a:pt x="258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4" name="Freeform 12"/>
          <p:cNvSpPr>
            <a:spLocks/>
          </p:cNvSpPr>
          <p:nvPr/>
        </p:nvSpPr>
        <p:spPr bwMode="auto">
          <a:xfrm>
            <a:off x="6286500" y="2971800"/>
            <a:ext cx="1054100" cy="2413000"/>
          </a:xfrm>
          <a:custGeom>
            <a:avLst/>
            <a:gdLst>
              <a:gd name="T0" fmla="*/ 1054100 w 664"/>
              <a:gd name="T1" fmla="*/ 0 h 1520"/>
              <a:gd name="T2" fmla="*/ 0 w 664"/>
              <a:gd name="T3" fmla="*/ 2413000 h 15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1520">
                <a:moveTo>
                  <a:pt x="664" y="0"/>
                </a:moveTo>
                <a:lnTo>
                  <a:pt x="0" y="15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4775200" y="3068638"/>
            <a:ext cx="490538" cy="1135062"/>
          </a:xfrm>
          <a:custGeom>
            <a:avLst/>
            <a:gdLst>
              <a:gd name="T0" fmla="*/ 490538 w 309"/>
              <a:gd name="T1" fmla="*/ 0 h 715"/>
              <a:gd name="T2" fmla="*/ 0 w 309"/>
              <a:gd name="T3" fmla="*/ 1135062 h 7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9" h="715">
                <a:moveTo>
                  <a:pt x="309" y="0"/>
                </a:moveTo>
                <a:lnTo>
                  <a:pt x="0" y="71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6" name="Freeform 14"/>
          <p:cNvSpPr>
            <a:spLocks/>
          </p:cNvSpPr>
          <p:nvPr/>
        </p:nvSpPr>
        <p:spPr bwMode="auto">
          <a:xfrm>
            <a:off x="8394700" y="4149725"/>
            <a:ext cx="471488" cy="1095375"/>
          </a:xfrm>
          <a:custGeom>
            <a:avLst/>
            <a:gdLst>
              <a:gd name="T0" fmla="*/ 471488 w 297"/>
              <a:gd name="T1" fmla="*/ 0 h 690"/>
              <a:gd name="T2" fmla="*/ 0 w 297"/>
              <a:gd name="T3" fmla="*/ 1095375 h 6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7" h="690">
                <a:moveTo>
                  <a:pt x="297" y="0"/>
                </a:moveTo>
                <a:lnTo>
                  <a:pt x="0" y="69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6516688" y="36449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О</a:t>
            </a:r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5295900" y="2984500"/>
            <a:ext cx="2032000" cy="63500"/>
          </a:xfrm>
          <a:custGeom>
            <a:avLst/>
            <a:gdLst>
              <a:gd name="T0" fmla="*/ 0 w 1280"/>
              <a:gd name="T1" fmla="*/ 63500 h 40"/>
              <a:gd name="T2" fmla="*/ 2032000 w 1280"/>
              <a:gd name="T3" fmla="*/ 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80" h="40">
                <a:moveTo>
                  <a:pt x="0" y="40"/>
                </a:moveTo>
                <a:lnTo>
                  <a:pt x="128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9" name="Freeform 17"/>
          <p:cNvSpPr>
            <a:spLocks/>
          </p:cNvSpPr>
          <p:nvPr/>
        </p:nvSpPr>
        <p:spPr bwMode="auto">
          <a:xfrm>
            <a:off x="6286500" y="5270500"/>
            <a:ext cx="2095500" cy="114300"/>
          </a:xfrm>
          <a:custGeom>
            <a:avLst/>
            <a:gdLst>
              <a:gd name="T0" fmla="*/ 0 w 1320"/>
              <a:gd name="T1" fmla="*/ 114300 h 72"/>
              <a:gd name="T2" fmla="*/ 2095500 w 1320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0" h="72">
                <a:moveTo>
                  <a:pt x="0" y="72"/>
                </a:moveTo>
                <a:lnTo>
                  <a:pt x="132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10" name="Freeform 18"/>
          <p:cNvSpPr>
            <a:spLocks/>
          </p:cNvSpPr>
          <p:nvPr/>
        </p:nvSpPr>
        <p:spPr bwMode="auto">
          <a:xfrm>
            <a:off x="4787900" y="2984500"/>
            <a:ext cx="2527300" cy="1193800"/>
          </a:xfrm>
          <a:custGeom>
            <a:avLst/>
            <a:gdLst>
              <a:gd name="T0" fmla="*/ 2514600 w 1592"/>
              <a:gd name="T1" fmla="*/ 12700 h 752"/>
              <a:gd name="T2" fmla="*/ 0 w 1592"/>
              <a:gd name="T3" fmla="*/ 1193800 h 752"/>
              <a:gd name="T4" fmla="*/ 495300 w 1592"/>
              <a:gd name="T5" fmla="*/ 50800 h 752"/>
              <a:gd name="T6" fmla="*/ 2527300 w 1592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2" h="752">
                <a:moveTo>
                  <a:pt x="1584" y="8"/>
                </a:moveTo>
                <a:lnTo>
                  <a:pt x="0" y="752"/>
                </a:lnTo>
                <a:lnTo>
                  <a:pt x="312" y="32"/>
                </a:lnTo>
                <a:lnTo>
                  <a:pt x="1592" y="0"/>
                </a:lnTo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11" name="Freeform 19"/>
          <p:cNvSpPr>
            <a:spLocks/>
          </p:cNvSpPr>
          <p:nvPr/>
        </p:nvSpPr>
        <p:spPr bwMode="auto">
          <a:xfrm>
            <a:off x="6299200" y="4127500"/>
            <a:ext cx="2590800" cy="1244600"/>
          </a:xfrm>
          <a:custGeom>
            <a:avLst/>
            <a:gdLst>
              <a:gd name="T0" fmla="*/ 2082800 w 1632"/>
              <a:gd name="T1" fmla="*/ 1143000 h 784"/>
              <a:gd name="T2" fmla="*/ 0 w 1632"/>
              <a:gd name="T3" fmla="*/ 1244600 h 784"/>
              <a:gd name="T4" fmla="*/ 2590800 w 1632"/>
              <a:gd name="T5" fmla="*/ 0 h 7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784">
                <a:moveTo>
                  <a:pt x="1312" y="720"/>
                </a:moveTo>
                <a:lnTo>
                  <a:pt x="0" y="784"/>
                </a:lnTo>
                <a:lnTo>
                  <a:pt x="1632" y="0"/>
                </a:lnTo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>
            <a:off x="6819900" y="4152900"/>
            <a:ext cx="1587500" cy="1143000"/>
          </a:xfrm>
          <a:custGeom>
            <a:avLst/>
            <a:gdLst>
              <a:gd name="T0" fmla="*/ 0 w 1000"/>
              <a:gd name="T1" fmla="*/ 0 h 720"/>
              <a:gd name="T2" fmla="*/ 1587500 w 1000"/>
              <a:gd name="T3" fmla="*/ 1143000 h 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00" h="720">
                <a:moveTo>
                  <a:pt x="0" y="0"/>
                </a:moveTo>
                <a:lnTo>
                  <a:pt x="1000" y="72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85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85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85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 fill="hold"/>
                                        <p:tgtEl>
                                          <p:spTgt spid="85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6" grpId="0" animBg="1"/>
      <p:bldP spid="84997" grpId="0"/>
      <p:bldP spid="84998" grpId="0"/>
      <p:bldP spid="84999" grpId="0"/>
      <p:bldP spid="85000" grpId="0"/>
      <p:bldP spid="85001" grpId="0"/>
      <p:bldP spid="85002" grpId="0"/>
      <p:bldP spid="85003" grpId="0" animBg="1"/>
      <p:bldP spid="85004" grpId="0" animBg="1"/>
      <p:bldP spid="85005" grpId="0" animBg="1"/>
      <p:bldP spid="85006" grpId="0" animBg="1"/>
      <p:bldP spid="85007" grpId="0"/>
      <p:bldP spid="85008" grpId="0" animBg="1"/>
      <p:bldP spid="85009" grpId="0" animBg="1"/>
      <p:bldP spid="85010" grpId="0" animBg="1"/>
      <p:bldP spid="85010" grpId="1" animBg="1"/>
      <p:bldP spid="85011" grpId="0" animBg="1"/>
      <p:bldP spid="85011" grpId="1" animBg="1"/>
      <p:bldP spid="85012" grpId="0" animBg="1"/>
      <p:bldP spid="850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Задача № 54.</a:t>
            </a:r>
          </a:p>
        </p:txBody>
      </p:sp>
      <p:sp>
        <p:nvSpPr>
          <p:cNvPr id="19459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8964613" cy="1081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smtClean="0"/>
              <a:t>Дано: ΔА</a:t>
            </a:r>
            <a:r>
              <a:rPr lang="en-US" sz="2400" smtClean="0"/>
              <a:t>D</a:t>
            </a:r>
            <a:r>
              <a:rPr lang="ru-RU" sz="2400" smtClean="0"/>
              <a:t>С. М, К, Р - середины ВА, ВС, В</a:t>
            </a:r>
            <a:r>
              <a:rPr lang="en-US" sz="2400" smtClean="0"/>
              <a:t>D </a:t>
            </a:r>
            <a:r>
              <a:rPr lang="ru-RU" sz="2400" smtClean="0"/>
              <a:t>соответственно. </a:t>
            </a:r>
            <a:r>
              <a:rPr lang="en-US" sz="2400" smtClean="0"/>
              <a:t>SADC</a:t>
            </a:r>
            <a:r>
              <a:rPr lang="ru-RU" sz="2400" smtClean="0"/>
              <a:t> = 48 см</a:t>
            </a:r>
            <a:r>
              <a:rPr lang="ru-RU" sz="2400" baseline="30000" smtClean="0"/>
              <a:t>2</a:t>
            </a:r>
            <a:r>
              <a:rPr lang="ru-RU" sz="2400" smtClean="0"/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Доказать: а) МР</a:t>
            </a:r>
            <a:r>
              <a:rPr lang="en-US" sz="2400" smtClean="0"/>
              <a:t>N</a:t>
            </a:r>
            <a:r>
              <a:rPr lang="ru-RU" sz="2400" smtClean="0"/>
              <a:t>║ А</a:t>
            </a:r>
            <a:r>
              <a:rPr lang="en-US" sz="2400" smtClean="0"/>
              <a:t>D</a:t>
            </a:r>
            <a:r>
              <a:rPr lang="ru-RU" sz="2400" smtClean="0"/>
              <a:t>С. б) Найти: </a:t>
            </a:r>
            <a:r>
              <a:rPr lang="en-US" sz="2400" smtClean="0"/>
              <a:t>S</a:t>
            </a:r>
            <a:r>
              <a:rPr lang="en-US" sz="2000" baseline="-25000" smtClean="0"/>
              <a:t>MNP</a:t>
            </a:r>
            <a:r>
              <a:rPr lang="ru-RU" sz="2400" smtClean="0"/>
              <a:t>.</a:t>
            </a:r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2628900" y="4419600"/>
            <a:ext cx="3619500" cy="1981200"/>
          </a:xfrm>
          <a:custGeom>
            <a:avLst/>
            <a:gdLst>
              <a:gd name="T0" fmla="*/ 0 w 2280"/>
              <a:gd name="T1" fmla="*/ 1231900 h 1248"/>
              <a:gd name="T2" fmla="*/ 1498600 w 2280"/>
              <a:gd name="T3" fmla="*/ 1981200 h 1248"/>
              <a:gd name="T4" fmla="*/ 3619500 w 2280"/>
              <a:gd name="T5" fmla="*/ 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0" h="1248">
                <a:moveTo>
                  <a:pt x="0" y="776"/>
                </a:moveTo>
                <a:lnTo>
                  <a:pt x="944" y="1248"/>
                </a:lnTo>
                <a:lnTo>
                  <a:pt x="2280" y="0"/>
                </a:lnTo>
              </a:path>
            </a:pathLst>
          </a:custGeom>
          <a:solidFill>
            <a:srgbClr val="FFCC99"/>
          </a:soli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4284663" y="2205038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3348038" y="4076700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5292725" y="3357563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4140200" y="4581525"/>
            <a:ext cx="714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>
            <a:off x="2603500" y="4419600"/>
            <a:ext cx="3670300" cy="1219200"/>
          </a:xfrm>
          <a:custGeom>
            <a:avLst/>
            <a:gdLst>
              <a:gd name="T0" fmla="*/ 0 w 2312"/>
              <a:gd name="T1" fmla="*/ 1219200 h 768"/>
              <a:gd name="T2" fmla="*/ 3670300 w 2312"/>
              <a:gd name="T3" fmla="*/ 0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12" h="768">
                <a:moveTo>
                  <a:pt x="0" y="768"/>
                </a:moveTo>
                <a:lnTo>
                  <a:pt x="2312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4114800" y="4406900"/>
            <a:ext cx="2171700" cy="2019300"/>
          </a:xfrm>
          <a:custGeom>
            <a:avLst/>
            <a:gdLst>
              <a:gd name="T0" fmla="*/ 0 w 1368"/>
              <a:gd name="T1" fmla="*/ 2019300 h 1272"/>
              <a:gd name="T2" fmla="*/ 2171700 w 1368"/>
              <a:gd name="T3" fmla="*/ 0 h 1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8" h="1272">
                <a:moveTo>
                  <a:pt x="0" y="1272"/>
                </a:moveTo>
                <a:lnTo>
                  <a:pt x="136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4284663" y="2276475"/>
            <a:ext cx="2006600" cy="2133600"/>
          </a:xfrm>
          <a:custGeom>
            <a:avLst/>
            <a:gdLst>
              <a:gd name="T0" fmla="*/ 2006600 w 1264"/>
              <a:gd name="T1" fmla="*/ 2133600 h 1344"/>
              <a:gd name="T2" fmla="*/ 0 w 1264"/>
              <a:gd name="T3" fmla="*/ 0 h 13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64" h="1344">
                <a:moveTo>
                  <a:pt x="1264" y="134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>
            <a:off x="4127500" y="2298700"/>
            <a:ext cx="177800" cy="4102100"/>
          </a:xfrm>
          <a:custGeom>
            <a:avLst/>
            <a:gdLst>
              <a:gd name="T0" fmla="*/ 0 w 112"/>
              <a:gd name="T1" fmla="*/ 4102100 h 2584"/>
              <a:gd name="T2" fmla="*/ 177800 w 112"/>
              <a:gd name="T3" fmla="*/ 0 h 25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2" h="2584">
                <a:moveTo>
                  <a:pt x="0" y="2584"/>
                </a:moveTo>
                <a:lnTo>
                  <a:pt x="1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2" name="Freeform 12"/>
          <p:cNvSpPr>
            <a:spLocks/>
          </p:cNvSpPr>
          <p:nvPr/>
        </p:nvSpPr>
        <p:spPr bwMode="auto">
          <a:xfrm>
            <a:off x="2555875" y="2276475"/>
            <a:ext cx="1739900" cy="3365500"/>
          </a:xfrm>
          <a:custGeom>
            <a:avLst/>
            <a:gdLst>
              <a:gd name="T0" fmla="*/ 0 w 1096"/>
              <a:gd name="T1" fmla="*/ 3365500 h 2120"/>
              <a:gd name="T2" fmla="*/ 1739900 w 1096"/>
              <a:gd name="T3" fmla="*/ 0 h 21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6" h="2120">
                <a:moveTo>
                  <a:pt x="0" y="2120"/>
                </a:moveTo>
                <a:lnTo>
                  <a:pt x="109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2627313" y="5661025"/>
            <a:ext cx="1524000" cy="774700"/>
          </a:xfrm>
          <a:custGeom>
            <a:avLst/>
            <a:gdLst>
              <a:gd name="T0" fmla="*/ 0 w 960"/>
              <a:gd name="T1" fmla="*/ 0 h 488"/>
              <a:gd name="T2" fmla="*/ 1524000 w 960"/>
              <a:gd name="T3" fmla="*/ 774700 h 4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488">
                <a:moveTo>
                  <a:pt x="0" y="0"/>
                </a:moveTo>
                <a:lnTo>
                  <a:pt x="960" y="4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916238" y="371633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М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140200" y="45815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Р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292725" y="28527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195513" y="55165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А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211638" y="1844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708400" y="6400800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D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6300788" y="42211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</a:t>
            </a:r>
            <a:endParaRPr lang="ru-RU" sz="2400" b="1" i="1">
              <a:latin typeface="Times New Roman" pitchFamily="18" charset="0"/>
            </a:endParaRPr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>
            <a:off x="3378200" y="4089400"/>
            <a:ext cx="800100" cy="546100"/>
          </a:xfrm>
          <a:custGeom>
            <a:avLst/>
            <a:gdLst>
              <a:gd name="T0" fmla="*/ 0 w 504"/>
              <a:gd name="T1" fmla="*/ 0 h 344"/>
              <a:gd name="T2" fmla="*/ 800100 w 504"/>
              <a:gd name="T3" fmla="*/ 546100 h 3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04" h="344">
                <a:moveTo>
                  <a:pt x="0" y="0"/>
                </a:moveTo>
                <a:lnTo>
                  <a:pt x="504" y="3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3352800" y="3390900"/>
            <a:ext cx="1981200" cy="723900"/>
          </a:xfrm>
          <a:custGeom>
            <a:avLst/>
            <a:gdLst>
              <a:gd name="T0" fmla="*/ 0 w 1248"/>
              <a:gd name="T1" fmla="*/ 723900 h 456"/>
              <a:gd name="T2" fmla="*/ 1981200 w 1248"/>
              <a:gd name="T3" fmla="*/ 0 h 4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48" h="456">
                <a:moveTo>
                  <a:pt x="0" y="456"/>
                </a:moveTo>
                <a:lnTo>
                  <a:pt x="124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3" name="Freeform 23"/>
          <p:cNvSpPr>
            <a:spLocks/>
          </p:cNvSpPr>
          <p:nvPr/>
        </p:nvSpPr>
        <p:spPr bwMode="auto">
          <a:xfrm>
            <a:off x="4165600" y="3390900"/>
            <a:ext cx="1181100" cy="1231900"/>
          </a:xfrm>
          <a:custGeom>
            <a:avLst/>
            <a:gdLst>
              <a:gd name="T0" fmla="*/ 0 w 744"/>
              <a:gd name="T1" fmla="*/ 1231900 h 776"/>
              <a:gd name="T2" fmla="*/ 1181100 w 744"/>
              <a:gd name="T3" fmla="*/ 0 h 77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4" h="776">
                <a:moveTo>
                  <a:pt x="0" y="776"/>
                </a:moveTo>
                <a:lnTo>
                  <a:pt x="74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1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1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7" grpId="0"/>
      <p:bldP spid="56341" grpId="0" animBg="1"/>
      <p:bldP spid="56342" grpId="0" animBg="1"/>
      <p:bldP spid="563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accent2"/>
                </a:solidFill>
              </a:rPr>
              <a:t>Отвечаем на вопросы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7610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Могут ли прямая и плоскость не иметь общих точек?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если две прямые не пересекаются, то они параллельны?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 и β параллельны, прямая </a:t>
            </a:r>
            <a:r>
              <a:rPr lang="en-US" sz="2000" smtClean="0"/>
              <a:t>m</a:t>
            </a:r>
            <a:r>
              <a:rPr lang="ru-RU" sz="2000" smtClean="0"/>
              <a:t> не лежит в 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. Верно ли, что прямая </a:t>
            </a:r>
            <a:r>
              <a:rPr lang="en-US" sz="2000" smtClean="0"/>
              <a:t>m </a:t>
            </a:r>
            <a:r>
              <a:rPr lang="ru-RU" sz="2000" smtClean="0"/>
              <a:t>параллельна плоскости β?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если прямая а параллельна одной из двух параллельных плоскостей, с другой плоскостью прямая а имеет одну общую точку?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Боковые стороны трапеции параллельны 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. Верно ли, что плоскость трапеции параллельна 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Две стороны трапеции лежат в параллельных плоскостях. Могут ли эти стороны быть боковыми сторонами трапеции?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плоскости параллельны, если  прямая, лежащая в одной плоскости, параллельна другой  плоскости?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линия пересечения двух плоскостей параллельна одной из этих плоскостей?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любые четыре точки лежат в одной плоскости?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smtClean="0"/>
              <a:t>Верно ли, что если две стороны треугольника параллельны 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, то и третья сторона параллельна плоскости </a:t>
            </a:r>
            <a:r>
              <a:rPr lang="ru-RU" sz="2000" smtClean="0">
                <a:sym typeface="Symbol" pitchFamily="18" charset="2"/>
              </a:rPr>
              <a:t></a:t>
            </a:r>
            <a:r>
              <a:rPr lang="ru-RU" sz="20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/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«Параллельный мир -</a:t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нечто, состоящее из слов и линий»</a:t>
            </a:r>
            <a:r>
              <a:rPr lang="ru-RU" sz="3200" b="1" smtClean="0">
                <a:solidFill>
                  <a:schemeClr val="accent2"/>
                </a:solidFill>
              </a:rPr>
              <a:t/>
            </a:r>
            <a:br>
              <a:rPr lang="ru-RU" sz="3200" b="1" smtClean="0">
                <a:solidFill>
                  <a:schemeClr val="accent2"/>
                </a:solidFill>
              </a:rPr>
            </a:br>
            <a:endParaRPr lang="ru-RU" sz="3200" b="1" smtClean="0">
              <a:solidFill>
                <a:schemeClr val="accent2"/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00200"/>
            <a:ext cx="3251200" cy="4525963"/>
          </a:xfrm>
        </p:spPr>
        <p:txBody>
          <a:bodyPr/>
          <a:lstStyle/>
          <a:p>
            <a:pPr lvl="4" eaLnBrk="1" hangingPunct="1"/>
            <a:endParaRPr lang="ru-RU" smtClean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23850" y="1438275"/>
            <a:ext cx="48958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Помню снов тоску. </a:t>
            </a:r>
            <a:br>
              <a:rPr lang="ru-RU" sz="2000" b="1"/>
            </a:br>
            <a:r>
              <a:rPr lang="ru-RU" sz="2000" b="1"/>
              <a:t>Тогда перед зеркалом стоял </a:t>
            </a:r>
            <a:br>
              <a:rPr lang="ru-RU" sz="2000" b="1"/>
            </a:br>
            <a:r>
              <a:rPr lang="ru-RU" sz="2000" b="1"/>
              <a:t>и взгляд находил, </a:t>
            </a:r>
            <a:br>
              <a:rPr lang="ru-RU" sz="2000" b="1"/>
            </a:br>
            <a:r>
              <a:rPr lang="ru-RU" sz="2000" b="1"/>
              <a:t>растворял. </a:t>
            </a:r>
            <a:br>
              <a:rPr lang="ru-RU" sz="2000" b="1"/>
            </a:br>
            <a:r>
              <a:rPr lang="ru-RU" sz="2000" b="1"/>
              <a:t>Мысли бились друг о друга.</a:t>
            </a:r>
            <a:br>
              <a:rPr lang="ru-RU" sz="2000" b="1"/>
            </a:br>
            <a:r>
              <a:rPr lang="ru-RU" sz="2000" b="1"/>
              <a:t>Так, бильярдные шары у вечерней пустоты </a:t>
            </a:r>
            <a:br>
              <a:rPr lang="ru-RU" sz="2000" b="1"/>
            </a:br>
            <a:r>
              <a:rPr lang="ru-RU" sz="2000" b="1"/>
              <a:t>откалывают штукатурку звуков. </a:t>
            </a:r>
            <a:br>
              <a:rPr lang="ru-RU" sz="2000" b="1"/>
            </a:br>
            <a:r>
              <a:rPr lang="ru-RU" sz="2000" b="1"/>
              <a:t>Так, будильник-сфинкс равнодушно и угрюмо </a:t>
            </a:r>
            <a:br>
              <a:rPr lang="ru-RU" sz="2000" b="1"/>
            </a:br>
            <a:r>
              <a:rPr lang="ru-RU" sz="2000" b="1"/>
              <a:t>кожу чувств царапает, глотает. </a:t>
            </a:r>
            <a:br>
              <a:rPr lang="ru-RU" sz="2000" b="1"/>
            </a:br>
            <a:r>
              <a:rPr lang="ru-RU" sz="2000" b="1"/>
              <a:t>Но в молчанье свой предел. </a:t>
            </a:r>
            <a:br>
              <a:rPr lang="ru-RU" sz="2000" b="1"/>
            </a:br>
            <a:r>
              <a:rPr lang="ru-RU" sz="2000" b="1"/>
              <a:t>Всполохнутся мошки бликов, </a:t>
            </a:r>
            <a:br>
              <a:rPr lang="ru-RU" sz="2000" b="1"/>
            </a:br>
            <a:r>
              <a:rPr lang="ru-RU" sz="2000" b="1"/>
              <a:t>солнце-сердце растопит все снега. </a:t>
            </a:r>
            <a:br>
              <a:rPr lang="ru-RU" sz="2000" b="1"/>
            </a:br>
            <a:r>
              <a:rPr lang="ru-RU" sz="2000" b="1"/>
              <a:t>Это прошлое взбунтует </a:t>
            </a:r>
            <a:br>
              <a:rPr lang="ru-RU" sz="2000" b="1"/>
            </a:br>
            <a:r>
              <a:rPr lang="ru-RU" sz="2000" b="1"/>
              <a:t>и вздохнет уснувшая мечта.</a:t>
            </a:r>
          </a:p>
          <a:p>
            <a:pPr algn="r"/>
            <a:r>
              <a:rPr lang="ru-RU" b="1" i="1">
                <a:solidFill>
                  <a:schemeClr val="accent2"/>
                </a:solidFill>
              </a:rPr>
              <a:t>Анатолий Кудрявцев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1700213"/>
            <a:ext cx="2949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Проверяем свою работу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7610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Могут ли прямая и плоскость не иметь общих точек? </a:t>
            </a:r>
            <a:r>
              <a:rPr lang="ru-RU" sz="1800" b="1" smtClean="0">
                <a:solidFill>
                  <a:srgbClr val="FF3300"/>
                </a:solidFill>
              </a:rPr>
              <a:t>Да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если две прямые не пересекаются, то они параллельны?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 и β параллельны, прямая </a:t>
            </a:r>
            <a:r>
              <a:rPr lang="en-US" sz="1800" smtClean="0"/>
              <a:t>m</a:t>
            </a:r>
            <a:r>
              <a:rPr lang="ru-RU" sz="1800" smtClean="0"/>
              <a:t> не лежит в 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. Верно ли, что прямая </a:t>
            </a:r>
            <a:r>
              <a:rPr lang="en-US" sz="1800" smtClean="0"/>
              <a:t>m </a:t>
            </a:r>
            <a:r>
              <a:rPr lang="ru-RU" sz="1800" smtClean="0"/>
              <a:t>параллельна плоскости β? </a:t>
            </a:r>
            <a:r>
              <a:rPr lang="ru-RU" sz="1800" b="1" smtClean="0">
                <a:solidFill>
                  <a:srgbClr val="FF3300"/>
                </a:solidFill>
              </a:rPr>
              <a:t>Да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если прямая а параллельна одной из двух параллельных плоскостей, с другой плоскостью прямая а имеет одну общую точку?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  <a:endParaRPr lang="ru-RU" sz="18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Боковые стороны трапеции параллельны 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. Верно ли, что плоскость трапеции параллельна 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? </a:t>
            </a:r>
            <a:r>
              <a:rPr lang="ru-RU" sz="1800" b="1" smtClean="0">
                <a:solidFill>
                  <a:srgbClr val="FF3300"/>
                </a:solidFill>
              </a:rPr>
              <a:t>Да</a:t>
            </a:r>
            <a:endParaRPr lang="ru-RU" sz="18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Две стороны трапеции лежат в параллельных плоскостях. Могут ли эти стороны быть боковыми сторонами трапеции?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плоскости параллельны, если  прямая, лежащая в одной плоскости, параллельна другой  плоскости?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линия пересечения двух плоскостей параллельна одной из этих плоскостей?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любые четыре точки лежат в одной плоскости? </a:t>
            </a:r>
            <a:r>
              <a:rPr lang="ru-RU" sz="1800" b="1" smtClean="0">
                <a:solidFill>
                  <a:schemeClr val="hlink"/>
                </a:solidFill>
              </a:rPr>
              <a:t>Нет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smtClean="0"/>
              <a:t>Верно ли, что если две стороны треугольника параллельны 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, то и третья сторона параллельна плоскости </a:t>
            </a:r>
            <a:r>
              <a:rPr lang="ru-RU" sz="1800" smtClean="0">
                <a:sym typeface="Symbol" pitchFamily="18" charset="2"/>
              </a:rPr>
              <a:t></a:t>
            </a:r>
            <a:r>
              <a:rPr lang="ru-RU" sz="1800" smtClean="0"/>
              <a:t>? </a:t>
            </a:r>
            <a:r>
              <a:rPr lang="ru-RU" sz="1800" b="1" smtClean="0">
                <a:solidFill>
                  <a:srgbClr val="FF3300"/>
                </a:solidFill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П. 10, № 55, 56, 57.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Пояснения к домашнему заданию: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 № 55 запишите в тетрадь и разберите решение задачи, приведенное в учебнике.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Дополнительная задача: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smtClean="0"/>
              <a:t>Прямая а параллельна плоскости </a:t>
            </a:r>
            <a:r>
              <a:rPr lang="ru-RU" sz="2800" i="1" smtClean="0">
                <a:sym typeface="Symbol" pitchFamily="18" charset="2"/>
              </a:rPr>
              <a:t></a:t>
            </a:r>
            <a:r>
              <a:rPr lang="ru-RU" sz="2800" i="1" smtClean="0"/>
              <a:t>. Существует ли плоскость, проходящая через прямую а и параллельная плоскости </a:t>
            </a:r>
            <a:r>
              <a:rPr lang="ru-RU" sz="2800" i="1" smtClean="0">
                <a:sym typeface="Symbol" pitchFamily="18" charset="2"/>
              </a:rPr>
              <a:t></a:t>
            </a:r>
            <a:r>
              <a:rPr lang="ru-RU" sz="2800" i="1" smtClean="0"/>
              <a:t>. Если существует, то сколько таких плоскостей? Ответ обоснуйте.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Две  плоскости  называются параллельными,  если  они  не  пересекаются.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627313" y="1916113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Плоскости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129482">
            <a:off x="5435600" y="2492375"/>
            <a:ext cx="1511300" cy="144463"/>
          </a:xfrm>
          <a:prstGeom prst="notchedRightArrow">
            <a:avLst>
              <a:gd name="adj1" fmla="val 50000"/>
              <a:gd name="adj2" fmla="val 261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9866811">
            <a:off x="2124075" y="2492375"/>
            <a:ext cx="1511300" cy="144463"/>
          </a:xfrm>
          <a:prstGeom prst="notchedRightArrow">
            <a:avLst>
              <a:gd name="adj1" fmla="val 50000"/>
              <a:gd name="adj2" fmla="val 261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39750" y="2852738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Times New Roman" pitchFamily="18" charset="0"/>
              </a:rPr>
              <a:t>Пересекаются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148263" y="2852738"/>
            <a:ext cx="38163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Параллельны</a:t>
            </a:r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539750" y="3721100"/>
            <a:ext cx="2274888" cy="2112963"/>
            <a:chOff x="340" y="2432"/>
            <a:chExt cx="1433" cy="1370"/>
          </a:xfrm>
        </p:grpSpPr>
        <p:sp>
          <p:nvSpPr>
            <p:cNvPr id="4113" name="Text Box 9"/>
            <p:cNvSpPr txBox="1">
              <a:spLocks noChangeArrowheads="1"/>
            </p:cNvSpPr>
            <p:nvPr/>
          </p:nvSpPr>
          <p:spPr bwMode="auto">
            <a:xfrm>
              <a:off x="385" y="3113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 b="1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4114" name="Freeform 10"/>
            <p:cNvSpPr>
              <a:spLocks/>
            </p:cNvSpPr>
            <p:nvPr/>
          </p:nvSpPr>
          <p:spPr bwMode="auto">
            <a:xfrm>
              <a:off x="613" y="3131"/>
              <a:ext cx="906" cy="2"/>
            </a:xfrm>
            <a:custGeom>
              <a:avLst/>
              <a:gdLst>
                <a:gd name="T0" fmla="*/ 0 w 1476"/>
                <a:gd name="T1" fmla="*/ 0 h 2"/>
                <a:gd name="T2" fmla="*/ 906 w 1476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76" h="2">
                  <a:moveTo>
                    <a:pt x="0" y="0"/>
                  </a:moveTo>
                  <a:lnTo>
                    <a:pt x="1476" y="2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1"/>
            <p:cNvSpPr>
              <a:spLocks/>
            </p:cNvSpPr>
            <p:nvPr/>
          </p:nvSpPr>
          <p:spPr bwMode="auto">
            <a:xfrm>
              <a:off x="600" y="2432"/>
              <a:ext cx="5" cy="689"/>
            </a:xfrm>
            <a:custGeom>
              <a:avLst/>
              <a:gdLst>
                <a:gd name="T0" fmla="*/ 0 w 9"/>
                <a:gd name="T1" fmla="*/ 689 h 1104"/>
                <a:gd name="T2" fmla="*/ 5 w 9"/>
                <a:gd name="T3" fmla="*/ 0 h 11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04">
                  <a:moveTo>
                    <a:pt x="0" y="1104"/>
                  </a:moveTo>
                  <a:lnTo>
                    <a:pt x="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12"/>
            <p:cNvSpPr>
              <a:spLocks/>
            </p:cNvSpPr>
            <p:nvPr/>
          </p:nvSpPr>
          <p:spPr bwMode="auto">
            <a:xfrm>
              <a:off x="1519" y="2444"/>
              <a:ext cx="12" cy="1337"/>
            </a:xfrm>
            <a:custGeom>
              <a:avLst/>
              <a:gdLst>
                <a:gd name="T0" fmla="*/ 0 w 19"/>
                <a:gd name="T1" fmla="*/ 1337 h 2141"/>
                <a:gd name="T2" fmla="*/ 12 w 19"/>
                <a:gd name="T3" fmla="*/ 0 h 21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141">
                  <a:moveTo>
                    <a:pt x="0" y="2141"/>
                  </a:moveTo>
                  <a:lnTo>
                    <a:pt x="1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13"/>
            <p:cNvSpPr>
              <a:spLocks/>
            </p:cNvSpPr>
            <p:nvPr/>
          </p:nvSpPr>
          <p:spPr bwMode="auto">
            <a:xfrm>
              <a:off x="605" y="2438"/>
              <a:ext cx="932" cy="1"/>
            </a:xfrm>
            <a:custGeom>
              <a:avLst/>
              <a:gdLst>
                <a:gd name="T0" fmla="*/ 0 w 1517"/>
                <a:gd name="T1" fmla="*/ 0 h 1"/>
                <a:gd name="T2" fmla="*/ 932 w 15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17" h="1">
                  <a:moveTo>
                    <a:pt x="0" y="0"/>
                  </a:moveTo>
                  <a:lnTo>
                    <a:pt x="15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14"/>
            <p:cNvSpPr>
              <a:spLocks/>
            </p:cNvSpPr>
            <p:nvPr/>
          </p:nvSpPr>
          <p:spPr bwMode="auto">
            <a:xfrm>
              <a:off x="1531" y="2923"/>
              <a:ext cx="242" cy="7"/>
            </a:xfrm>
            <a:custGeom>
              <a:avLst/>
              <a:gdLst>
                <a:gd name="T0" fmla="*/ 0 w 394"/>
                <a:gd name="T1" fmla="*/ 0 h 10"/>
                <a:gd name="T2" fmla="*/ 242 w 394"/>
                <a:gd name="T3" fmla="*/ 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4" h="10">
                  <a:moveTo>
                    <a:pt x="0" y="0"/>
                  </a:moveTo>
                  <a:lnTo>
                    <a:pt x="394" y="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15"/>
            <p:cNvSpPr>
              <a:spLocks/>
            </p:cNvSpPr>
            <p:nvPr/>
          </p:nvSpPr>
          <p:spPr bwMode="auto">
            <a:xfrm>
              <a:off x="594" y="3121"/>
              <a:ext cx="6" cy="240"/>
            </a:xfrm>
            <a:custGeom>
              <a:avLst/>
              <a:gdLst>
                <a:gd name="T0" fmla="*/ 0 w 10"/>
                <a:gd name="T1" fmla="*/ 240 h 384"/>
                <a:gd name="T2" fmla="*/ 6 w 10"/>
                <a:gd name="T3" fmla="*/ 0 h 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84">
                  <a:moveTo>
                    <a:pt x="0" y="384"/>
                  </a:moveTo>
                  <a:lnTo>
                    <a:pt x="1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16"/>
            <p:cNvSpPr>
              <a:spLocks/>
            </p:cNvSpPr>
            <p:nvPr/>
          </p:nvSpPr>
          <p:spPr bwMode="auto">
            <a:xfrm>
              <a:off x="588" y="3367"/>
              <a:ext cx="6" cy="396"/>
            </a:xfrm>
            <a:custGeom>
              <a:avLst/>
              <a:gdLst>
                <a:gd name="T0" fmla="*/ 0 w 10"/>
                <a:gd name="T1" fmla="*/ 396 h 633"/>
                <a:gd name="T2" fmla="*/ 6 w 10"/>
                <a:gd name="T3" fmla="*/ 0 h 6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33">
                  <a:moveTo>
                    <a:pt x="0" y="633"/>
                  </a:moveTo>
                  <a:lnTo>
                    <a:pt x="1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17"/>
            <p:cNvSpPr>
              <a:spLocks/>
            </p:cNvSpPr>
            <p:nvPr/>
          </p:nvSpPr>
          <p:spPr bwMode="auto">
            <a:xfrm>
              <a:off x="588" y="3763"/>
              <a:ext cx="926" cy="6"/>
            </a:xfrm>
            <a:custGeom>
              <a:avLst/>
              <a:gdLst>
                <a:gd name="T0" fmla="*/ 0 w 1508"/>
                <a:gd name="T1" fmla="*/ 0 h 10"/>
                <a:gd name="T2" fmla="*/ 926 w 1508"/>
                <a:gd name="T3" fmla="*/ 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8" h="10">
                  <a:moveTo>
                    <a:pt x="0" y="0"/>
                  </a:moveTo>
                  <a:lnTo>
                    <a:pt x="1508" y="1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18"/>
            <p:cNvSpPr>
              <a:spLocks/>
            </p:cNvSpPr>
            <p:nvPr/>
          </p:nvSpPr>
          <p:spPr bwMode="auto">
            <a:xfrm>
              <a:off x="594" y="2912"/>
              <a:ext cx="271" cy="228"/>
            </a:xfrm>
            <a:custGeom>
              <a:avLst/>
              <a:gdLst>
                <a:gd name="T0" fmla="*/ 0 w 442"/>
                <a:gd name="T1" fmla="*/ 228 h 365"/>
                <a:gd name="T2" fmla="*/ 271 w 442"/>
                <a:gd name="T3" fmla="*/ 0 h 3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2" h="365">
                  <a:moveTo>
                    <a:pt x="0" y="365"/>
                  </a:moveTo>
                  <a:lnTo>
                    <a:pt x="442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19"/>
            <p:cNvSpPr>
              <a:spLocks/>
            </p:cNvSpPr>
            <p:nvPr/>
          </p:nvSpPr>
          <p:spPr bwMode="auto">
            <a:xfrm>
              <a:off x="340" y="3121"/>
              <a:ext cx="260" cy="240"/>
            </a:xfrm>
            <a:custGeom>
              <a:avLst/>
              <a:gdLst>
                <a:gd name="T0" fmla="*/ 0 w 423"/>
                <a:gd name="T1" fmla="*/ 240 h 384"/>
                <a:gd name="T2" fmla="*/ 260 w 423"/>
                <a:gd name="T3" fmla="*/ 0 h 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3" h="384">
                  <a:moveTo>
                    <a:pt x="0" y="384"/>
                  </a:moveTo>
                  <a:lnTo>
                    <a:pt x="42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0"/>
            <p:cNvSpPr>
              <a:spLocks/>
            </p:cNvSpPr>
            <p:nvPr/>
          </p:nvSpPr>
          <p:spPr bwMode="auto">
            <a:xfrm>
              <a:off x="871" y="2912"/>
              <a:ext cx="666" cy="11"/>
            </a:xfrm>
            <a:custGeom>
              <a:avLst/>
              <a:gdLst>
                <a:gd name="T0" fmla="*/ 0 w 1085"/>
                <a:gd name="T1" fmla="*/ 0 h 19"/>
                <a:gd name="T2" fmla="*/ 666 w 1085"/>
                <a:gd name="T3" fmla="*/ 11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5" h="19">
                  <a:moveTo>
                    <a:pt x="0" y="0"/>
                  </a:moveTo>
                  <a:lnTo>
                    <a:pt x="1085" y="1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1"/>
            <p:cNvSpPr>
              <a:spLocks/>
            </p:cNvSpPr>
            <p:nvPr/>
          </p:nvSpPr>
          <p:spPr bwMode="auto">
            <a:xfrm>
              <a:off x="1231" y="2930"/>
              <a:ext cx="542" cy="443"/>
            </a:xfrm>
            <a:custGeom>
              <a:avLst/>
              <a:gdLst>
                <a:gd name="T0" fmla="*/ 0 w 883"/>
                <a:gd name="T1" fmla="*/ 443 h 710"/>
                <a:gd name="T2" fmla="*/ 542 w 883"/>
                <a:gd name="T3" fmla="*/ 0 h 7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3" h="710">
                  <a:moveTo>
                    <a:pt x="0" y="710"/>
                  </a:moveTo>
                  <a:lnTo>
                    <a:pt x="88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22"/>
            <p:cNvSpPr>
              <a:spLocks/>
            </p:cNvSpPr>
            <p:nvPr/>
          </p:nvSpPr>
          <p:spPr bwMode="auto">
            <a:xfrm>
              <a:off x="340" y="3373"/>
              <a:ext cx="902" cy="1"/>
            </a:xfrm>
            <a:custGeom>
              <a:avLst/>
              <a:gdLst>
                <a:gd name="T0" fmla="*/ 0 w 1469"/>
                <a:gd name="T1" fmla="*/ 0 h 1"/>
                <a:gd name="T2" fmla="*/ 902 w 14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69" h="1">
                  <a:moveTo>
                    <a:pt x="0" y="0"/>
                  </a:moveTo>
                  <a:lnTo>
                    <a:pt x="146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Text Box 23"/>
            <p:cNvSpPr txBox="1">
              <a:spLocks noChangeArrowheads="1"/>
            </p:cNvSpPr>
            <p:nvPr/>
          </p:nvSpPr>
          <p:spPr bwMode="auto">
            <a:xfrm>
              <a:off x="1247" y="3475"/>
              <a:ext cx="2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 b="1" i="1"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5724525" y="4508500"/>
            <a:ext cx="3168650" cy="863600"/>
          </a:xfrm>
          <a:prstGeom prst="parallelogram">
            <a:avLst>
              <a:gd name="adj" fmla="val 917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>
            <a:off x="5364163" y="3933825"/>
            <a:ext cx="3382962" cy="865188"/>
          </a:xfrm>
          <a:prstGeom prst="parallelogram">
            <a:avLst>
              <a:gd name="adj" fmla="val 977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812088" y="4868863"/>
            <a:ext cx="36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7596188" y="42926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4109" name="Rectangle 2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6948488" y="5734050"/>
            <a:ext cx="1943100" cy="577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Rectangle 30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539750" y="6092825"/>
            <a:ext cx="2519363" cy="504825"/>
          </a:xfrm>
          <a:prstGeom prst="rect">
            <a:avLst/>
          </a:prstGeom>
          <a:solidFill>
            <a:srgbClr val="FFE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animBg="1"/>
      <p:bldP spid="48132" grpId="0" animBg="1"/>
      <p:bldP spid="48133" grpId="0" animBg="1"/>
      <p:bldP spid="48134" grpId="0" animBg="1"/>
      <p:bldP spid="48135" grpId="0" animBg="1"/>
      <p:bldP spid="48152" grpId="0" animBg="1"/>
      <p:bldP spid="48153" grpId="0" animBg="1"/>
      <p:bldP spid="48154" grpId="0"/>
      <p:bldP spid="48155" grpId="0"/>
      <p:bldP spid="48157" grpId="0" animBg="1"/>
      <p:bldP spid="48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Параллельные плоскости в природе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734050"/>
            <a:ext cx="8569325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Если стоять спиной к водопаду, скалы образуют геометрически правильные параллельные плоскости</a:t>
            </a:r>
            <a:r>
              <a:rPr lang="ru-RU" sz="700" smtClean="0"/>
              <a:t/>
            </a:r>
            <a:br>
              <a:rPr lang="ru-RU" sz="700" smtClean="0"/>
            </a:br>
            <a:endParaRPr lang="ru-RU" sz="700" smtClean="0"/>
          </a:p>
        </p:txBody>
      </p:sp>
      <p:pic>
        <p:nvPicPr>
          <p:cNvPr id="5124" name="Picture 7" descr="138.98 КБ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268413"/>
            <a:ext cx="6985000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Параллельные плоскости в технике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445125"/>
            <a:ext cx="82867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Параллельные плоскости «летают»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59039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Параллельные плоскости в быту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700213"/>
            <a:ext cx="4038600" cy="42814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своей сущности и основе геометрия –это пространственное воображение, пронизанное и организованное строгой логикой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ней всегда присутствуют эти два неразрывно связанных элемента: наглядная картина и точная формулировка, строгий логический вывод.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Там, где нет одной из этих сторон, нет и подлинной геометрии.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2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b="1" i="1" smtClean="0"/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95922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Параллельные плоскости в искусстве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860800"/>
            <a:ext cx="2160587" cy="1079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Д.Грин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«Мечты»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445125"/>
            <a:ext cx="8575675" cy="86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i="1" smtClean="0"/>
              <a:t>Силуэты мальчика расположены в параллельных плоскостях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268413"/>
            <a:ext cx="61928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Невозможные структуры 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Жос Де Мей.(Jos de Mey)</a:t>
            </a:r>
            <a:br>
              <a:rPr lang="ru-RU" sz="3200" b="1" smtClean="0">
                <a:solidFill>
                  <a:schemeClr val="accent2"/>
                </a:solidFill>
              </a:rPr>
            </a:br>
            <a:endParaRPr lang="ru-RU" sz="3200" b="1" smtClean="0">
              <a:solidFill>
                <a:schemeClr val="accent2"/>
              </a:solidFill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11638" y="1196975"/>
            <a:ext cx="467995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/>
              <a:t>Жос де Мей (Jos de Mey) родился в 1928 году в Бельгии. Первые его работы были основаны на использовании различных математических законов и последовательностей, таких как ряд Фибоначчи и золотое сечение, но с 1976 года он с особой выразительностью стал использовать обман зрения, наряду с точным воспроизведением материалов и эффекта света и тени. Изображение невозможных фигур как таковых только увеличивает кажущуюся реалистичность.</a:t>
            </a:r>
          </a:p>
          <a:p>
            <a:pPr eaLnBrk="1" hangingPunct="1"/>
            <a:endParaRPr lang="ru-RU" sz="2200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96975"/>
            <a:ext cx="3960813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Невозможные структуры 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Жос Де Мей.(Jos de Mey</a:t>
            </a:r>
            <a:r>
              <a:rPr lang="ru-RU" sz="4000" b="1" smtClean="0">
                <a:solidFill>
                  <a:schemeClr val="tx1"/>
                </a:solidFill>
              </a:rPr>
              <a:t>)</a:t>
            </a:r>
            <a:br>
              <a:rPr lang="ru-RU" sz="4000" b="1" smtClean="0">
                <a:solidFill>
                  <a:schemeClr val="tx1"/>
                </a:solidFill>
              </a:rPr>
            </a:b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Часто на картинах Жоса де Мея изображена сова.</a:t>
            </a:r>
          </a:p>
          <a:p>
            <a:pPr eaLnBrk="1" hangingPunct="1"/>
            <a:r>
              <a:rPr lang="ru-RU" sz="2400" smtClean="0"/>
              <a:t>Эта птица в Голландии имеет двоякое значение, с одной стороны – она является символом теоретических знаний, а с другой стороны – совой голландцы называют человека, которые выглядит глупо. </a:t>
            </a:r>
          </a:p>
        </p:txBody>
      </p:sp>
      <p:pic>
        <p:nvPicPr>
          <p:cNvPr id="10244" name="Picture 7" descr="1262792947_4d1598207ff9957d7cb57e3bf22a1c41">
            <a:hlinkClick r:id="rId2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00200"/>
            <a:ext cx="36718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654</TotalTime>
  <Words>1371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Symbol</vt:lpstr>
      <vt:lpstr>Wingdings 3</vt:lpstr>
      <vt:lpstr>Оформление по умолчанию</vt:lpstr>
      <vt:lpstr>Диаграмма Microsoft Graph</vt:lpstr>
      <vt:lpstr>Урок геометрии в 10 классе  по теме «Параллельность плоскостей»</vt:lpstr>
      <vt:lpstr> «Параллельный мир - нечто, состоящее из слов и линий» </vt:lpstr>
      <vt:lpstr>Две  плоскости  называются параллельными,  если  они  не  пересекаются.</vt:lpstr>
      <vt:lpstr>Параллельные плоскости в природе</vt:lpstr>
      <vt:lpstr>Параллельные плоскости в технике</vt:lpstr>
      <vt:lpstr>Параллельные плоскости в быту</vt:lpstr>
      <vt:lpstr>Параллельные плоскости в искусстве</vt:lpstr>
      <vt:lpstr>Невозможные структуры  Жос Де Мей.(Jos de Mey) </vt:lpstr>
      <vt:lpstr>Невозможные структуры  Жос Де Мей.(Jos de Mey) </vt:lpstr>
      <vt:lpstr>Невозможные фигуры возможны! </vt:lpstr>
      <vt:lpstr>Две  плоскости  называются  параллельными,  если  они  не  пересекаются.</vt:lpstr>
      <vt:lpstr>Признак параллельности плоскостей Если  две  пересекающиеся  прямые  одной  плоскости  соответственно  параллельны  двум  прямым  другой  плоскости,  то  эти  плоскости  параллельны.</vt:lpstr>
      <vt:lpstr>Доказательство от противного</vt:lpstr>
      <vt:lpstr>Какие теоремы мы использовали при доказательстве признака?</vt:lpstr>
      <vt:lpstr>Задача № 51. (еще  один  признак параллельности)</vt:lpstr>
      <vt:lpstr>Задача № 53.</vt:lpstr>
      <vt:lpstr>Задача № 53. Дано: отрезки А1А2, В1В2, С1С2 не лежат в одной плоскости и имеет общую середину - точку О. Доказать: А1В1С1║А2В2С2.</vt:lpstr>
      <vt:lpstr>Задача № 54.</vt:lpstr>
      <vt:lpstr>Отвечаем на вопросы</vt:lpstr>
      <vt:lpstr>Проверяем свою работу</vt:lpstr>
      <vt:lpstr>Домашнее задание</vt:lpstr>
    </vt:vector>
  </TitlesOfParts>
  <Company>ГОУ Гимназия №1579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геометрии в 10 классе по теме «Параллельность плоскостей»</dc:title>
  <dc:creator>e.yagodkina</dc:creator>
  <cp:lastModifiedBy>revaz</cp:lastModifiedBy>
  <cp:revision>24</cp:revision>
  <dcterms:created xsi:type="dcterms:W3CDTF">2010-11-25T07:12:42Z</dcterms:created>
  <dcterms:modified xsi:type="dcterms:W3CDTF">2013-01-02T22:55:21Z</dcterms:modified>
</cp:coreProperties>
</file>