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58" r:id="rId5"/>
    <p:sldId id="261" r:id="rId6"/>
    <p:sldId id="259" r:id="rId7"/>
    <p:sldId id="260" r:id="rId8"/>
    <p:sldId id="27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4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502604"/>
    <a:srgbClr val="1F0B0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&#1084;&#1072;&#1084;&#1072;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&#1084;&#1072;&#1084;&#1072;\&#1050;&#1085;&#1080;&#1075;&#1072;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9.3684165767939087E-2"/>
          <c:y val="4.4288924772352717E-2"/>
          <c:w val="0.87030873718104862"/>
          <c:h val="0.85465135608049114"/>
        </c:manualLayout>
      </c:layout>
      <c:scatterChart>
        <c:scatterStyle val="smoothMarker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</c:spPr>
          </c:marker>
          <c:xVal>
            <c:numRef>
              <c:f>Лист1!$A$1:$A$11</c:f>
              <c:numCache>
                <c:formatCode>General</c:formatCode>
                <c:ptCount val="11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19</c:v>
                </c:pt>
                <c:pt idx="10">
                  <c:v>20</c:v>
                </c:pt>
              </c:numCache>
            </c:numRef>
          </c:xVal>
          <c:yVal>
            <c:numRef>
              <c:f>Лист1!$B$1:$B$11</c:f>
              <c:numCache>
                <c:formatCode>General</c:formatCode>
                <c:ptCount val="11"/>
                <c:pt idx="0">
                  <c:v>26</c:v>
                </c:pt>
                <c:pt idx="1">
                  <c:v>28.5</c:v>
                </c:pt>
                <c:pt idx="2">
                  <c:v>31</c:v>
                </c:pt>
                <c:pt idx="3">
                  <c:v>34.5</c:v>
                </c:pt>
                <c:pt idx="4">
                  <c:v>38</c:v>
                </c:pt>
                <c:pt idx="5">
                  <c:v>41.5</c:v>
                </c:pt>
                <c:pt idx="6">
                  <c:v>46</c:v>
                </c:pt>
                <c:pt idx="7">
                  <c:v>50.5</c:v>
                </c:pt>
                <c:pt idx="8">
                  <c:v>55.5</c:v>
                </c:pt>
                <c:pt idx="9">
                  <c:v>61</c:v>
                </c:pt>
                <c:pt idx="10">
                  <c:v>67</c:v>
                </c:pt>
              </c:numCache>
            </c:numRef>
          </c:yVal>
          <c:smooth val="1"/>
        </c:ser>
        <c:axId val="52780032"/>
        <c:axId val="40157568"/>
      </c:scatterChart>
      <c:valAx>
        <c:axId val="52780032"/>
        <c:scaling>
          <c:orientation val="minMax"/>
          <c:max val="21"/>
          <c:min val="0"/>
        </c:scaling>
        <c:axPos val="b"/>
        <c:majorGridlines/>
        <c:numFmt formatCode="General" sourceLinked="1"/>
        <c:minorTickMark val="out"/>
        <c:tickLblPos val="nextTo"/>
        <c:spPr>
          <a:ln>
            <a:tailEnd type="stealth"/>
          </a:ln>
        </c:spPr>
        <c:crossAx val="40157568"/>
        <c:crosses val="autoZero"/>
        <c:crossBetween val="midCat"/>
        <c:majorUnit val="5"/>
        <c:minorUnit val="1"/>
      </c:valAx>
      <c:valAx>
        <c:axId val="40157568"/>
        <c:scaling>
          <c:orientation val="minMax"/>
        </c:scaling>
        <c:axPos val="l"/>
        <c:majorGridlines>
          <c:spPr>
            <a:ln>
              <a:solidFill>
                <a:sysClr val="windowText" lastClr="000000">
                  <a:tint val="75000"/>
                  <a:shade val="95000"/>
                  <a:satMod val="105000"/>
                </a:sysClr>
              </a:solidFill>
            </a:ln>
          </c:spPr>
        </c:majorGridlines>
        <c:numFmt formatCode="General" sourceLinked="1"/>
        <c:tickLblPos val="nextTo"/>
        <c:spPr>
          <a:ln>
            <a:tailEnd type="stealth"/>
          </a:ln>
        </c:spPr>
        <c:crossAx val="52780032"/>
        <c:crosses val="autoZero"/>
        <c:crossBetween val="midCat"/>
      </c:valAx>
    </c:plotArea>
    <c:plotVisOnly val="1"/>
  </c:chart>
  <c:spPr>
    <a:solidFill>
      <a:schemeClr val="bg1"/>
    </a:solidFill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9.3684165767939045E-2"/>
          <c:y val="4.4288924772352717E-2"/>
          <c:w val="0.87030873718104862"/>
          <c:h val="0.82316984881450161"/>
        </c:manualLayout>
      </c:layout>
      <c:scatterChart>
        <c:scatterStyle val="smoothMarker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</c:spPr>
          </c:marker>
          <c:trendline>
            <c:spPr>
              <a:ln>
                <a:headEnd type="oval"/>
              </a:ln>
            </c:spPr>
            <c:trendlineType val="linear"/>
            <c:backward val="10"/>
          </c:trendline>
          <c:xVal>
            <c:numRef>
              <c:f>Лист1!$A$1:$A$11</c:f>
              <c:numCache>
                <c:formatCode>General</c:formatCode>
                <c:ptCount val="11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19</c:v>
                </c:pt>
                <c:pt idx="10">
                  <c:v>20</c:v>
                </c:pt>
              </c:numCache>
            </c:numRef>
          </c:xVal>
          <c:yVal>
            <c:numRef>
              <c:f>Лист1!$B$1:$B$11</c:f>
              <c:numCache>
                <c:formatCode>General</c:formatCode>
                <c:ptCount val="11"/>
                <c:pt idx="0">
                  <c:v>3.25</c:v>
                </c:pt>
                <c:pt idx="1">
                  <c:v>3.3499999999999988</c:v>
                </c:pt>
                <c:pt idx="2">
                  <c:v>3.4499999999999997</c:v>
                </c:pt>
                <c:pt idx="3">
                  <c:v>3.54</c:v>
                </c:pt>
                <c:pt idx="4">
                  <c:v>3.64</c:v>
                </c:pt>
                <c:pt idx="5">
                  <c:v>3.73</c:v>
                </c:pt>
                <c:pt idx="6">
                  <c:v>3.8299999999999987</c:v>
                </c:pt>
                <c:pt idx="7">
                  <c:v>3.92</c:v>
                </c:pt>
                <c:pt idx="8">
                  <c:v>4</c:v>
                </c:pt>
                <c:pt idx="9">
                  <c:v>4.1099999999999985</c:v>
                </c:pt>
                <c:pt idx="10">
                  <c:v>4.2</c:v>
                </c:pt>
              </c:numCache>
            </c:numRef>
          </c:yVal>
          <c:smooth val="1"/>
        </c:ser>
        <c:axId val="52971008"/>
        <c:axId val="52972544"/>
      </c:scatterChart>
      <c:valAx>
        <c:axId val="52971008"/>
        <c:scaling>
          <c:orientation val="minMax"/>
          <c:max val="22"/>
          <c:min val="0"/>
        </c:scaling>
        <c:axPos val="b"/>
        <c:majorGridlines/>
        <c:numFmt formatCode="General" sourceLinked="1"/>
        <c:minorTickMark val="out"/>
        <c:tickLblPos val="nextTo"/>
        <c:spPr>
          <a:ln>
            <a:tailEnd type="stealth"/>
          </a:ln>
        </c:spPr>
        <c:crossAx val="52972544"/>
        <c:crosses val="autoZero"/>
        <c:crossBetween val="midCat"/>
        <c:majorUnit val="5"/>
        <c:minorUnit val="1"/>
      </c:valAx>
      <c:valAx>
        <c:axId val="52972544"/>
        <c:scaling>
          <c:orientation val="minMax"/>
          <c:max val="5"/>
          <c:min val="0"/>
        </c:scaling>
        <c:axPos val="l"/>
        <c:majorGridlines>
          <c:spPr>
            <a:ln>
              <a:solidFill>
                <a:sysClr val="windowText" lastClr="000000">
                  <a:tint val="75000"/>
                  <a:shade val="95000"/>
                  <a:satMod val="105000"/>
                </a:sysClr>
              </a:solidFill>
            </a:ln>
          </c:spPr>
        </c:majorGridlines>
        <c:numFmt formatCode="General" sourceLinked="1"/>
        <c:tickLblPos val="nextTo"/>
        <c:spPr>
          <a:ln>
            <a:tailEnd type="stealth"/>
          </a:ln>
        </c:spPr>
        <c:crossAx val="52971008"/>
        <c:crosses val="autoZero"/>
        <c:crossBetween val="midCat"/>
        <c:majorUnit val="0.5"/>
      </c:valAx>
    </c:plotArea>
    <c:plotVisOnly val="1"/>
  </c:chart>
  <c:spPr>
    <a:solidFill>
      <a:prstClr val="white"/>
    </a:solidFill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0.95413</cdr:x>
      <cdr:y>0.92222</cdr:y>
    </cdr:from>
    <cdr:to>
      <cdr:x>0.99739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80027" y="4193011"/>
          <a:ext cx="262072" cy="350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t</a:t>
          </a:r>
          <a:endParaRPr lang="ru-RU" sz="1100"/>
        </a:p>
      </cdr:txBody>
    </cdr:sp>
  </cdr:relSizeAnchor>
  <cdr:relSizeAnchor xmlns:cdr="http://schemas.openxmlformats.org/drawingml/2006/chartDrawing">
    <cdr:from>
      <cdr:x>0.02216</cdr:x>
      <cdr:y>0.01692</cdr:y>
    </cdr:from>
    <cdr:to>
      <cdr:x>0.08188</cdr:x>
      <cdr:y>0.07611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4229" y="76219"/>
          <a:ext cx="361778" cy="26667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F(t)</a:t>
          </a:r>
          <a:endParaRPr lang="ru-RU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0.95413</cdr:x>
      <cdr:y>0.92222</cdr:y>
    </cdr:from>
    <cdr:to>
      <cdr:x>0.99739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80027" y="4193011"/>
          <a:ext cx="262072" cy="350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t</a:t>
          </a:r>
          <a:endParaRPr lang="ru-RU" sz="1100"/>
        </a:p>
      </cdr:txBody>
    </cdr:sp>
  </cdr:relSizeAnchor>
  <cdr:relSizeAnchor xmlns:cdr="http://schemas.openxmlformats.org/drawingml/2006/chartDrawing">
    <cdr:from>
      <cdr:x>0.02751</cdr:x>
      <cdr:y>0.02751</cdr:y>
    </cdr:from>
    <cdr:to>
      <cdr:x>0.08724</cdr:x>
      <cdr:y>0.0867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1520" y="188640"/>
          <a:ext cx="546171" cy="4059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err="1"/>
            <a:t>lnF</a:t>
          </a:r>
          <a:r>
            <a:rPr lang="en-US" sz="1100" dirty="0"/>
            <a:t>(t)</a:t>
          </a:r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6263C-EF43-47B3-ADC8-0909BC563987}" type="datetimeFigureOut">
              <a:rPr lang="ru-RU" smtClean="0"/>
              <a:pPr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B3A56-176C-4873-89DD-2B52CDEFF5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Картинка 101 из 160186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4058" y="0"/>
            <a:ext cx="9139942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Использование производной для решения прикладных задач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636912"/>
            <a:ext cx="7632848" cy="3001888"/>
          </a:xfrm>
        </p:spPr>
        <p:txBody>
          <a:bodyPr/>
          <a:lstStyle/>
          <a:p>
            <a:r>
              <a:rPr lang="ru-RU" b="1" dirty="0" smtClean="0">
                <a:solidFill>
                  <a:srgbClr val="660066"/>
                </a:solidFill>
              </a:rPr>
              <a:t>Презентация к уроку</a:t>
            </a:r>
          </a:p>
          <a:p>
            <a:r>
              <a:rPr lang="ru-RU" b="1" dirty="0" smtClean="0">
                <a:solidFill>
                  <a:srgbClr val="660066"/>
                </a:solidFill>
              </a:rPr>
              <a:t>Автор: преподаватель математики</a:t>
            </a:r>
          </a:p>
          <a:p>
            <a:r>
              <a:rPr lang="ru-RU" b="1" dirty="0" err="1" smtClean="0">
                <a:solidFill>
                  <a:srgbClr val="660066"/>
                </a:solidFill>
              </a:rPr>
              <a:t>Каменовская</a:t>
            </a:r>
            <a:r>
              <a:rPr lang="ru-RU" b="1" dirty="0" smtClean="0">
                <a:solidFill>
                  <a:srgbClr val="660066"/>
                </a:solidFill>
              </a:rPr>
              <a:t> Е.С.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3848" y="5949280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ГОУ  НПО ЯО ПУ№1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2012г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5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)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Постройте график </a:t>
            </a:r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</a:rPr>
              <a:t>lnF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(t)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331236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660066"/>
                </a:solidFill>
              </a:rPr>
              <a:t>Убедитесь, что он представляет собой прямую линию с угловым коэффициентом </a:t>
            </a:r>
            <a:endParaRPr lang="en-US" b="1" dirty="0" smtClean="0">
              <a:solidFill>
                <a:srgbClr val="660066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660066"/>
                </a:solidFill>
              </a:rPr>
              <a:t>p = k₀</a:t>
            </a:r>
            <a:r>
              <a:rPr lang="ru-RU" b="1" dirty="0" smtClean="0">
                <a:solidFill>
                  <a:srgbClr val="660066"/>
                </a:solidFill>
              </a:rPr>
              <a:t> (</a:t>
            </a:r>
            <a:r>
              <a:rPr lang="en-US" b="1" dirty="0" smtClean="0">
                <a:solidFill>
                  <a:srgbClr val="660066"/>
                </a:solidFill>
              </a:rPr>
              <a:t>p = </a:t>
            </a:r>
            <a:r>
              <a:rPr lang="en-US" b="1" dirty="0" err="1" smtClean="0">
                <a:solidFill>
                  <a:srgbClr val="660066"/>
                </a:solidFill>
              </a:rPr>
              <a:t>lnF</a:t>
            </a:r>
            <a:r>
              <a:rPr lang="en-US" b="1" dirty="0" smtClean="0">
                <a:solidFill>
                  <a:srgbClr val="660066"/>
                </a:solidFill>
              </a:rPr>
              <a:t>(t+1) – </a:t>
            </a:r>
            <a:r>
              <a:rPr lang="en-US" b="1" dirty="0" err="1" smtClean="0">
                <a:solidFill>
                  <a:srgbClr val="660066"/>
                </a:solidFill>
              </a:rPr>
              <a:t>lnF</a:t>
            </a:r>
            <a:r>
              <a:rPr lang="en-US" b="1" dirty="0" smtClean="0">
                <a:solidFill>
                  <a:srgbClr val="660066"/>
                </a:solidFill>
              </a:rPr>
              <a:t>(t), p ≈ 0,095)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660066"/>
                </a:solidFill>
              </a:rPr>
              <a:t>Для построения графика выберите масштаб: по оси абсцисс 1см = 1 году, по оси ординат 1см = 1 единице измерения</a:t>
            </a:r>
            <a:endParaRPr lang="ru-RU" b="1" dirty="0">
              <a:solidFill>
                <a:srgbClr val="660066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3707904" y="4221088"/>
            <a:ext cx="0" cy="216024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203848" y="6165304"/>
            <a:ext cx="3168352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15816" y="414908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lnF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(t)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56176" y="61653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>
            <a:hlinkHover r:id="" action="ppaction://hlinkshowjump?jump=lastslide"/>
          </p:cNvPr>
          <p:cNvSpPr txBox="1"/>
          <p:nvPr/>
        </p:nvSpPr>
        <p:spPr>
          <a:xfrm>
            <a:off x="7740352" y="6165304"/>
            <a:ext cx="1002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/>
              <a:t>проверка</a:t>
            </a:r>
            <a:endParaRPr lang="ru-RU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0" grpId="0"/>
      <p:bldP spid="11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 Найдите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</a:rPr>
              <a:t>lnF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(0)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. Определите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F(0) –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первоначальный вклад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48965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660066"/>
                </a:solidFill>
              </a:rPr>
              <a:t>Значение </a:t>
            </a:r>
            <a:r>
              <a:rPr lang="en-US" sz="2800" b="1" dirty="0" err="1" smtClean="0">
                <a:solidFill>
                  <a:srgbClr val="660066"/>
                </a:solidFill>
              </a:rPr>
              <a:t>lnF</a:t>
            </a:r>
            <a:r>
              <a:rPr lang="en-US" sz="2800" b="1" dirty="0" smtClean="0">
                <a:solidFill>
                  <a:srgbClr val="660066"/>
                </a:solidFill>
              </a:rPr>
              <a:t>(0)</a:t>
            </a:r>
            <a:r>
              <a:rPr lang="ru-RU" sz="2800" b="1" dirty="0" smtClean="0">
                <a:solidFill>
                  <a:srgbClr val="660066"/>
                </a:solidFill>
              </a:rPr>
              <a:t> можно найти по графику. Это ордината точки при </a:t>
            </a:r>
            <a:r>
              <a:rPr lang="en-US" sz="2800" b="1" dirty="0" smtClean="0">
                <a:solidFill>
                  <a:srgbClr val="660066"/>
                </a:solidFill>
              </a:rPr>
              <a:t>t = 0. </a:t>
            </a:r>
            <a:r>
              <a:rPr lang="ru-RU" sz="2800" b="1" dirty="0" smtClean="0">
                <a:solidFill>
                  <a:srgbClr val="660066"/>
                </a:solidFill>
              </a:rPr>
              <a:t>Но можно вычислить по формуле </a:t>
            </a:r>
            <a:r>
              <a:rPr lang="en-US" sz="2800" b="1" dirty="0" err="1" smtClean="0">
                <a:solidFill>
                  <a:srgbClr val="660066"/>
                </a:solidFill>
              </a:rPr>
              <a:t>lnF</a:t>
            </a:r>
            <a:r>
              <a:rPr lang="en-US" sz="2800" b="1" dirty="0" smtClean="0">
                <a:solidFill>
                  <a:srgbClr val="660066"/>
                </a:solidFill>
              </a:rPr>
              <a:t>(0) = </a:t>
            </a:r>
            <a:r>
              <a:rPr lang="en-US" sz="2800" b="1" dirty="0" err="1" smtClean="0">
                <a:solidFill>
                  <a:srgbClr val="660066"/>
                </a:solidFill>
              </a:rPr>
              <a:t>lnF</a:t>
            </a:r>
            <a:r>
              <a:rPr lang="en-US" sz="2800" b="1" dirty="0" smtClean="0">
                <a:solidFill>
                  <a:srgbClr val="660066"/>
                </a:solidFill>
              </a:rPr>
              <a:t>(t) – </a:t>
            </a:r>
            <a:r>
              <a:rPr lang="en-US" sz="2800" b="1" dirty="0" err="1" smtClean="0">
                <a:solidFill>
                  <a:srgbClr val="660066"/>
                </a:solidFill>
              </a:rPr>
              <a:t>t·k</a:t>
            </a:r>
            <a:r>
              <a:rPr lang="en-US" sz="2800" b="1" dirty="0" smtClean="0">
                <a:solidFill>
                  <a:srgbClr val="660066"/>
                </a:solidFill>
              </a:rPr>
              <a:t>(t</a:t>
            </a:r>
            <a:r>
              <a:rPr lang="ru-RU" sz="2800" b="1" dirty="0" smtClean="0">
                <a:solidFill>
                  <a:srgbClr val="660066"/>
                </a:solidFill>
              </a:rPr>
              <a:t>)</a:t>
            </a:r>
            <a:r>
              <a:rPr lang="en-US" sz="2800" b="1" dirty="0" smtClean="0">
                <a:solidFill>
                  <a:srgbClr val="660066"/>
                </a:solidFill>
              </a:rPr>
              <a:t>. </a:t>
            </a:r>
            <a:r>
              <a:rPr lang="ru-RU" sz="2800" b="1" dirty="0" smtClean="0">
                <a:solidFill>
                  <a:srgbClr val="660066"/>
                </a:solidFill>
              </a:rPr>
              <a:t>Результаты занести в столбец 5. Так как </a:t>
            </a:r>
            <a:r>
              <a:rPr lang="en-US" sz="2800" b="1" dirty="0" err="1" smtClean="0">
                <a:solidFill>
                  <a:srgbClr val="660066"/>
                </a:solidFill>
              </a:rPr>
              <a:t>t·k</a:t>
            </a:r>
            <a:r>
              <a:rPr lang="en-US" sz="2800" b="1" dirty="0" smtClean="0">
                <a:solidFill>
                  <a:srgbClr val="660066"/>
                </a:solidFill>
              </a:rPr>
              <a:t>(t)=k</a:t>
            </a:r>
            <a:r>
              <a:rPr lang="en-US" sz="1800" b="1" dirty="0" smtClean="0">
                <a:solidFill>
                  <a:srgbClr val="660066"/>
                </a:solidFill>
              </a:rPr>
              <a:t>0</a:t>
            </a:r>
            <a:r>
              <a:rPr lang="ru-RU" sz="2800" b="1" dirty="0" smtClean="0">
                <a:solidFill>
                  <a:srgbClr val="660066"/>
                </a:solidFill>
              </a:rPr>
              <a:t> вычислено приближенно, то для </a:t>
            </a:r>
            <a:r>
              <a:rPr lang="en-US" sz="2800" b="1" dirty="0" err="1" smtClean="0">
                <a:solidFill>
                  <a:srgbClr val="660066"/>
                </a:solidFill>
              </a:rPr>
              <a:t>lnF</a:t>
            </a:r>
            <a:r>
              <a:rPr lang="en-US" sz="2800" b="1" dirty="0" smtClean="0">
                <a:solidFill>
                  <a:srgbClr val="660066"/>
                </a:solidFill>
              </a:rPr>
              <a:t>(0) </a:t>
            </a:r>
            <a:r>
              <a:rPr lang="ru-RU" sz="2800" b="1" dirty="0" smtClean="0">
                <a:solidFill>
                  <a:srgbClr val="660066"/>
                </a:solidFill>
              </a:rPr>
              <a:t>получаются различные значения в зависимости от </a:t>
            </a:r>
            <a:r>
              <a:rPr lang="en-US" sz="2800" b="1" dirty="0" smtClean="0">
                <a:solidFill>
                  <a:srgbClr val="660066"/>
                </a:solidFill>
              </a:rPr>
              <a:t>t.</a:t>
            </a:r>
            <a:r>
              <a:rPr lang="ru-RU" sz="2800" b="1" dirty="0" smtClean="0">
                <a:solidFill>
                  <a:srgbClr val="660066"/>
                </a:solidFill>
              </a:rPr>
              <a:t> Учитывая, что погрешность вычислений растет с ростом </a:t>
            </a:r>
            <a:r>
              <a:rPr lang="en-US" sz="2800" b="1" dirty="0" smtClean="0">
                <a:solidFill>
                  <a:srgbClr val="660066"/>
                </a:solidFill>
              </a:rPr>
              <a:t>t</a:t>
            </a:r>
            <a:r>
              <a:rPr lang="ru-RU" sz="2800" b="1" dirty="0" smtClean="0">
                <a:solidFill>
                  <a:srgbClr val="660066"/>
                </a:solidFill>
              </a:rPr>
              <a:t>, в окончательных расчетах следует взять </a:t>
            </a:r>
            <a:r>
              <a:rPr lang="en-US" sz="2800" b="1" dirty="0" smtClean="0">
                <a:solidFill>
                  <a:srgbClr val="660066"/>
                </a:solidFill>
              </a:rPr>
              <a:t>t</a:t>
            </a:r>
            <a:r>
              <a:rPr lang="ru-RU" sz="2400" b="1" dirty="0" err="1" smtClean="0">
                <a:solidFill>
                  <a:srgbClr val="660066"/>
                </a:solidFill>
              </a:rPr>
              <a:t>наим</a:t>
            </a:r>
            <a:r>
              <a:rPr lang="en-US" sz="2800" b="1" dirty="0" smtClean="0">
                <a:solidFill>
                  <a:srgbClr val="660066"/>
                </a:solidFill>
              </a:rPr>
              <a:t> = 10</a:t>
            </a:r>
            <a:r>
              <a:rPr lang="ru-RU" sz="2800" b="1" dirty="0" smtClean="0">
                <a:solidFill>
                  <a:srgbClr val="660066"/>
                </a:solidFill>
              </a:rPr>
              <a:t>, откуда получим, что </a:t>
            </a:r>
            <a:r>
              <a:rPr lang="en-US" sz="2800" b="1" dirty="0" err="1" smtClean="0">
                <a:solidFill>
                  <a:srgbClr val="660066"/>
                </a:solidFill>
              </a:rPr>
              <a:t>lnF</a:t>
            </a:r>
            <a:r>
              <a:rPr lang="en-US" sz="2800" b="1" dirty="0" smtClean="0">
                <a:solidFill>
                  <a:srgbClr val="660066"/>
                </a:solidFill>
              </a:rPr>
              <a:t>(0) = 2,306</a:t>
            </a:r>
            <a:r>
              <a:rPr lang="ru-RU" sz="2800" b="1" dirty="0" smtClean="0">
                <a:solidFill>
                  <a:srgbClr val="660066"/>
                </a:solidFill>
              </a:rPr>
              <a:t>, следовательно, </a:t>
            </a:r>
            <a:r>
              <a:rPr lang="en-US" sz="2800" b="1" dirty="0" smtClean="0">
                <a:solidFill>
                  <a:srgbClr val="660066"/>
                </a:solidFill>
              </a:rPr>
              <a:t>F(0) ≈ 10</a:t>
            </a:r>
            <a:r>
              <a:rPr lang="ru-RU" sz="2800" b="1" dirty="0" smtClean="0">
                <a:solidFill>
                  <a:srgbClr val="660066"/>
                </a:solidFill>
              </a:rPr>
              <a:t>. Итак, первоначальный вклад равен 10 условным единицам. </a:t>
            </a:r>
            <a:endParaRPr lang="ru-RU" sz="28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7) Определите начисляемый годовой процент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398903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660066"/>
                </a:solidFill>
              </a:rPr>
              <a:t>Начисляемый годовой процент можно вычислить по формуле</a:t>
            </a:r>
            <a:endParaRPr lang="en-US" b="1" dirty="0" smtClean="0">
              <a:solidFill>
                <a:srgbClr val="660066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660066"/>
                </a:solidFill>
              </a:rPr>
              <a:t> </a:t>
            </a:r>
            <a:r>
              <a:rPr lang="en-US" b="1" dirty="0" smtClean="0">
                <a:solidFill>
                  <a:srgbClr val="660066"/>
                </a:solidFill>
              </a:rPr>
              <a:t>q = (F(t+1)/F(t) – 1)· 100%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660066"/>
                </a:solidFill>
              </a:rPr>
              <a:t>Но </a:t>
            </a:r>
            <a:r>
              <a:rPr lang="en-US" b="1" dirty="0" err="1" smtClean="0">
                <a:solidFill>
                  <a:srgbClr val="660066"/>
                </a:solidFill>
              </a:rPr>
              <a:t>ln</a:t>
            </a:r>
            <a:r>
              <a:rPr lang="en-US" b="1" dirty="0" smtClean="0">
                <a:solidFill>
                  <a:srgbClr val="660066"/>
                </a:solidFill>
              </a:rPr>
              <a:t>(F(t+1)/F(t)) = k₀→F(t+1)/F(t) = </a:t>
            </a:r>
          </a:p>
          <a:p>
            <a:pPr>
              <a:buNone/>
            </a:pPr>
            <a:r>
              <a:rPr lang="en-US" b="1" dirty="0" smtClean="0">
                <a:solidFill>
                  <a:srgbClr val="660066"/>
                </a:solidFill>
              </a:rPr>
              <a:t>      C</a:t>
            </a:r>
            <a:r>
              <a:rPr lang="ru-RU" b="1" dirty="0" err="1" smtClean="0">
                <a:solidFill>
                  <a:srgbClr val="660066"/>
                </a:solidFill>
              </a:rPr>
              <a:t>ледовательно</a:t>
            </a:r>
            <a:r>
              <a:rPr lang="ru-RU" b="1" dirty="0" smtClean="0">
                <a:solidFill>
                  <a:srgbClr val="660066"/>
                </a:solidFill>
              </a:rPr>
              <a:t>, </a:t>
            </a:r>
            <a:r>
              <a:rPr lang="en-US" b="1" dirty="0" smtClean="0">
                <a:solidFill>
                  <a:srgbClr val="660066"/>
                </a:solidFill>
              </a:rPr>
              <a:t>q = </a:t>
            </a:r>
          </a:p>
          <a:p>
            <a:pPr>
              <a:buNone/>
            </a:pPr>
            <a:r>
              <a:rPr lang="en-US" b="1" dirty="0" smtClean="0">
                <a:solidFill>
                  <a:srgbClr val="660066"/>
                </a:solidFill>
              </a:rPr>
              <a:t>                        q = 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660066"/>
                </a:solidFill>
              </a:rPr>
              <a:t>q ≈ 10%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0" y="3140968"/>
            <a:ext cx="720080" cy="753572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861048"/>
            <a:ext cx="3024336" cy="620052"/>
          </a:xfrm>
          <a:prstGeom prst="rect">
            <a:avLst/>
          </a:prstGeom>
          <a:noFill/>
        </p:spPr>
      </p:pic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4437112"/>
            <a:ext cx="3168352" cy="514418"/>
          </a:xfrm>
          <a:prstGeom prst="rect">
            <a:avLst/>
          </a:prstGeom>
          <a:noFill/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8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).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Проверьте экспериментально, что функция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F(t)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обладает свойством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F(t₁) · F(t₂) = F(0) · F(t₁+t₂)</a:t>
            </a:r>
            <a:endParaRPr lang="ru-RU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660066"/>
                </a:solidFill>
              </a:rPr>
              <a:t>Пример: </a:t>
            </a:r>
            <a:r>
              <a:rPr lang="en-US" b="1" dirty="0" smtClean="0">
                <a:solidFill>
                  <a:srgbClr val="660066"/>
                </a:solidFill>
              </a:rPr>
              <a:t>F(10) · F(11) </a:t>
            </a:r>
            <a:r>
              <a:rPr lang="ru-RU" b="1" dirty="0" smtClean="0">
                <a:solidFill>
                  <a:srgbClr val="660066"/>
                </a:solidFill>
              </a:rPr>
              <a:t>и сравните с</a:t>
            </a:r>
            <a:r>
              <a:rPr lang="en-US" b="1" dirty="0" smtClean="0">
                <a:solidFill>
                  <a:srgbClr val="660066"/>
                </a:solidFill>
              </a:rPr>
              <a:t> F (21)</a:t>
            </a:r>
            <a:endParaRPr lang="ru-RU" b="1" dirty="0">
              <a:solidFill>
                <a:srgbClr val="660066"/>
              </a:solidFill>
            </a:endParaRPr>
          </a:p>
        </p:txBody>
      </p:sp>
      <p:pic>
        <p:nvPicPr>
          <p:cNvPr id="4100" name="Picture 4" descr="Картинка 95 из 264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013176"/>
            <a:ext cx="1435506" cy="1683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8).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Отметим основные свойства функции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F(t)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844824"/>
            <a:ext cx="7499176" cy="2764904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660066"/>
                </a:solidFill>
              </a:rPr>
              <a:t>F´(t) = </a:t>
            </a:r>
            <a:r>
              <a:rPr lang="en-US" sz="3600" b="1" dirty="0" err="1" smtClean="0">
                <a:solidFill>
                  <a:srgbClr val="660066"/>
                </a:solidFill>
              </a:rPr>
              <a:t>k₀F</a:t>
            </a:r>
            <a:r>
              <a:rPr lang="en-US" sz="3600" b="1" dirty="0" smtClean="0">
                <a:solidFill>
                  <a:srgbClr val="660066"/>
                </a:solidFill>
              </a:rPr>
              <a:t>(t)</a:t>
            </a:r>
          </a:p>
          <a:p>
            <a:r>
              <a:rPr lang="en-US" sz="3600" b="1" dirty="0" smtClean="0">
                <a:solidFill>
                  <a:srgbClr val="660066"/>
                </a:solidFill>
              </a:rPr>
              <a:t>F(t₁)· F(t₂) = F(0)· F(t₁ + t₂)</a:t>
            </a:r>
          </a:p>
          <a:p>
            <a:r>
              <a:rPr lang="ru-RU" sz="3600" b="1" dirty="0" smtClean="0">
                <a:solidFill>
                  <a:srgbClr val="660066"/>
                </a:solidFill>
              </a:rPr>
              <a:t>график функции </a:t>
            </a:r>
            <a:r>
              <a:rPr lang="en-US" sz="3600" b="1" dirty="0" err="1" smtClean="0">
                <a:solidFill>
                  <a:srgbClr val="660066"/>
                </a:solidFill>
              </a:rPr>
              <a:t>lnF</a:t>
            </a:r>
            <a:r>
              <a:rPr lang="en-US" sz="3600" b="1" dirty="0" smtClean="0">
                <a:solidFill>
                  <a:srgbClr val="660066"/>
                </a:solidFill>
              </a:rPr>
              <a:t>(t) – </a:t>
            </a:r>
            <a:r>
              <a:rPr lang="ru-RU" sz="3600" b="1" dirty="0" smtClean="0">
                <a:solidFill>
                  <a:srgbClr val="660066"/>
                </a:solidFill>
              </a:rPr>
              <a:t>прямая линия</a:t>
            </a:r>
          </a:p>
          <a:p>
            <a:pPr>
              <a:buNone/>
            </a:pPr>
            <a:endParaRPr lang="ru-RU" sz="3600" dirty="0">
              <a:solidFill>
                <a:srgbClr val="660066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9).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Напишите выражения для функции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F(t)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 для ее производной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                 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ru-RU" b="1" dirty="0" smtClean="0">
                <a:solidFill>
                  <a:srgbClr val="660066"/>
                </a:solidFill>
              </a:rPr>
              <a:t>Итак, </a:t>
            </a:r>
            <a:r>
              <a:rPr lang="en-US" b="1" dirty="0" smtClean="0">
                <a:solidFill>
                  <a:srgbClr val="660066"/>
                </a:solidFill>
              </a:rPr>
              <a:t>F(0)≈ 10, 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1628800"/>
            <a:ext cx="1612979" cy="576064"/>
          </a:xfrm>
          <a:prstGeom prst="rect">
            <a:avLst/>
          </a:prstGeom>
          <a:noFill/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2276872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660066"/>
                </a:solidFill>
              </a:rPr>
              <a:t>                         </a:t>
            </a:r>
            <a:r>
              <a:rPr lang="en-US" sz="3200" b="1" dirty="0" err="1" smtClean="0">
                <a:solidFill>
                  <a:srgbClr val="660066"/>
                </a:solidFill>
              </a:rPr>
              <a:t>lnF</a:t>
            </a:r>
            <a:r>
              <a:rPr lang="en-US" sz="3200" b="1" dirty="0" smtClean="0">
                <a:solidFill>
                  <a:srgbClr val="660066"/>
                </a:solidFill>
              </a:rPr>
              <a:t>(t) = </a:t>
            </a:r>
            <a:r>
              <a:rPr lang="en-US" sz="3200" b="1" dirty="0" err="1" smtClean="0">
                <a:solidFill>
                  <a:srgbClr val="660066"/>
                </a:solidFill>
              </a:rPr>
              <a:t>lnF</a:t>
            </a:r>
            <a:r>
              <a:rPr lang="en-US" sz="3200" b="1" dirty="0" smtClean="0">
                <a:solidFill>
                  <a:srgbClr val="660066"/>
                </a:solidFill>
              </a:rPr>
              <a:t>(0) + </a:t>
            </a:r>
            <a:r>
              <a:rPr lang="en-US" sz="3200" b="1" dirty="0" err="1" smtClean="0">
                <a:solidFill>
                  <a:srgbClr val="660066"/>
                </a:solidFill>
              </a:rPr>
              <a:t>k₀t</a:t>
            </a:r>
            <a:endParaRPr lang="en-US" sz="3200" b="1" dirty="0" smtClean="0">
              <a:solidFill>
                <a:srgbClr val="660066"/>
              </a:solidFill>
            </a:endParaRPr>
          </a:p>
          <a:p>
            <a:r>
              <a:rPr lang="en-US" sz="3200" b="1" dirty="0" smtClean="0">
                <a:solidFill>
                  <a:srgbClr val="660066"/>
                </a:solidFill>
              </a:rPr>
              <a:t>                     </a:t>
            </a:r>
            <a:r>
              <a:rPr lang="ru-RU" sz="3200" b="1" dirty="0" smtClean="0">
                <a:solidFill>
                  <a:srgbClr val="660066"/>
                </a:solidFill>
              </a:rPr>
              <a:t>Откуда </a:t>
            </a:r>
            <a:r>
              <a:rPr lang="en-US" sz="3200" b="1" dirty="0" smtClean="0">
                <a:solidFill>
                  <a:srgbClr val="660066"/>
                </a:solidFill>
              </a:rPr>
              <a:t>F(t) = F(0)</a:t>
            </a:r>
            <a:r>
              <a:rPr lang="en-US" sz="3200" dirty="0" smtClean="0">
                <a:solidFill>
                  <a:srgbClr val="660066"/>
                </a:solidFill>
              </a:rPr>
              <a:t>·</a:t>
            </a:r>
            <a:endParaRPr lang="ru-RU" sz="3200" dirty="0">
              <a:solidFill>
                <a:srgbClr val="660066"/>
              </a:solidFill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2708920"/>
            <a:ext cx="960535" cy="648072"/>
          </a:xfrm>
          <a:prstGeom prst="rect">
            <a:avLst/>
          </a:prstGeom>
          <a:noFill/>
        </p:spPr>
      </p:pic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5576" y="3501008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         </a:t>
            </a:r>
            <a:r>
              <a:rPr lang="ru-RU" sz="3200" b="1" dirty="0" smtClean="0">
                <a:solidFill>
                  <a:srgbClr val="660066"/>
                </a:solidFill>
              </a:rPr>
              <a:t>Подставим значения </a:t>
            </a:r>
            <a:r>
              <a:rPr lang="en-US" sz="3200" b="1" dirty="0" smtClean="0">
                <a:solidFill>
                  <a:srgbClr val="660066"/>
                </a:solidFill>
              </a:rPr>
              <a:t>F(0) </a:t>
            </a:r>
            <a:r>
              <a:rPr lang="ru-RU" sz="3200" b="1" dirty="0" smtClean="0">
                <a:solidFill>
                  <a:srgbClr val="660066"/>
                </a:solidFill>
              </a:rPr>
              <a:t>и </a:t>
            </a:r>
            <a:endParaRPr lang="ru-RU" sz="3200" b="1" dirty="0">
              <a:solidFill>
                <a:srgbClr val="660066"/>
              </a:solidFill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3429000"/>
            <a:ext cx="648072" cy="678215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1547664" y="4149080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660066"/>
                </a:solidFill>
              </a:rPr>
              <a:t>          </a:t>
            </a:r>
            <a:r>
              <a:rPr lang="ru-RU" sz="3200" b="1" dirty="0" smtClean="0">
                <a:solidFill>
                  <a:srgbClr val="660066"/>
                </a:solidFill>
              </a:rPr>
              <a:t>Получим </a:t>
            </a:r>
            <a:r>
              <a:rPr lang="en-US" sz="3200" b="1" dirty="0" smtClean="0">
                <a:solidFill>
                  <a:srgbClr val="660066"/>
                </a:solidFill>
              </a:rPr>
              <a:t>F(t) = 10·</a:t>
            </a:r>
            <a:endParaRPr lang="ru-RU" sz="3200" b="1" dirty="0">
              <a:solidFill>
                <a:srgbClr val="660066"/>
              </a:solidFill>
            </a:endParaRP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2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4221088"/>
            <a:ext cx="877493" cy="465830"/>
          </a:xfrm>
          <a:prstGeom prst="rect">
            <a:avLst/>
          </a:prstGeom>
          <a:noFill/>
        </p:spPr>
      </p:pic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5576" y="4797152"/>
            <a:ext cx="770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660066"/>
                </a:solidFill>
              </a:rPr>
              <a:t>Мы знаем, что </a:t>
            </a:r>
            <a:r>
              <a:rPr lang="en-US" sz="3200" b="1" dirty="0" smtClean="0">
                <a:solidFill>
                  <a:srgbClr val="660066"/>
                </a:solidFill>
              </a:rPr>
              <a:t>F´(t) = k₀· F(t). </a:t>
            </a:r>
          </a:p>
          <a:p>
            <a:r>
              <a:rPr lang="en-US" sz="3200" b="1" dirty="0" smtClean="0">
                <a:solidFill>
                  <a:srgbClr val="660066"/>
                </a:solidFill>
              </a:rPr>
              <a:t>    </a:t>
            </a:r>
            <a:r>
              <a:rPr lang="ru-RU" sz="3200" b="1" dirty="0" smtClean="0">
                <a:solidFill>
                  <a:srgbClr val="660066"/>
                </a:solidFill>
              </a:rPr>
              <a:t>Так как </a:t>
            </a:r>
            <a:r>
              <a:rPr lang="en-US" sz="3200" b="1" dirty="0" smtClean="0">
                <a:solidFill>
                  <a:srgbClr val="660066"/>
                </a:solidFill>
              </a:rPr>
              <a:t>k₀ = 0,095, </a:t>
            </a:r>
            <a:r>
              <a:rPr lang="ru-RU" sz="3200" b="1" dirty="0" smtClean="0">
                <a:solidFill>
                  <a:srgbClr val="660066"/>
                </a:solidFill>
              </a:rPr>
              <a:t>то </a:t>
            </a:r>
            <a:r>
              <a:rPr lang="en-US" sz="3200" b="1" dirty="0" smtClean="0">
                <a:solidFill>
                  <a:srgbClr val="660066"/>
                </a:solidFill>
              </a:rPr>
              <a:t>F´(t) = 0,095·</a:t>
            </a:r>
            <a:endParaRPr lang="ru-RU" sz="3200" b="1" dirty="0">
              <a:solidFill>
                <a:srgbClr val="660066"/>
              </a:solidFill>
            </a:endParaRPr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5" name="Picture 1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5373216"/>
            <a:ext cx="864096" cy="458718"/>
          </a:xfrm>
          <a:prstGeom prst="rect">
            <a:avLst/>
          </a:prstGeom>
          <a:noFill/>
        </p:spPr>
      </p:pic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Вывод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660066"/>
                </a:solidFill>
              </a:rPr>
              <a:t>Основные свойства функции </a:t>
            </a:r>
            <a:r>
              <a:rPr lang="en-US" b="1" dirty="0" smtClean="0">
                <a:solidFill>
                  <a:srgbClr val="660066"/>
                </a:solidFill>
              </a:rPr>
              <a:t>F(t) – </a:t>
            </a:r>
            <a:r>
              <a:rPr lang="ru-RU" b="1" dirty="0" smtClean="0">
                <a:solidFill>
                  <a:srgbClr val="660066"/>
                </a:solidFill>
              </a:rPr>
              <a:t>характерны только для показательной функции. Значит </a:t>
            </a:r>
            <a:r>
              <a:rPr lang="en-US" b="1" dirty="0" smtClean="0">
                <a:solidFill>
                  <a:srgbClr val="660066"/>
                </a:solidFill>
              </a:rPr>
              <a:t>F(t) = C ·</a:t>
            </a:r>
            <a:endParaRPr lang="ru-RU" b="1" dirty="0" smtClean="0">
              <a:solidFill>
                <a:srgbClr val="660066"/>
              </a:solidFill>
            </a:endParaRPr>
          </a:p>
          <a:p>
            <a:r>
              <a:rPr lang="en-US" b="1" dirty="0" smtClean="0">
                <a:solidFill>
                  <a:srgbClr val="660066"/>
                </a:solidFill>
              </a:rPr>
              <a:t>F(t) = F(0)</a:t>
            </a:r>
            <a:r>
              <a:rPr lang="en-US" dirty="0" smtClean="0">
                <a:solidFill>
                  <a:srgbClr val="660066"/>
                </a:solidFill>
              </a:rPr>
              <a:t>·</a:t>
            </a:r>
            <a:endParaRPr lang="ru-RU" dirty="0" smtClean="0">
              <a:solidFill>
                <a:srgbClr val="660066"/>
              </a:solidFill>
            </a:endParaRPr>
          </a:p>
          <a:p>
            <a:r>
              <a:rPr lang="en-US" b="1" dirty="0" smtClean="0">
                <a:solidFill>
                  <a:srgbClr val="660066"/>
                </a:solidFill>
              </a:rPr>
              <a:t>F´(t) = 0,095·</a:t>
            </a:r>
            <a:r>
              <a:rPr lang="ru-RU" b="1" dirty="0" smtClean="0">
                <a:solidFill>
                  <a:srgbClr val="660066"/>
                </a:solidFill>
              </a:rPr>
              <a:t> </a:t>
            </a:r>
            <a:endParaRPr lang="ru-RU" b="1" dirty="0">
              <a:solidFill>
                <a:srgbClr val="660066"/>
              </a:solidFill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2080" y="2492896"/>
            <a:ext cx="519128" cy="720080"/>
          </a:xfrm>
          <a:prstGeom prst="rect">
            <a:avLst/>
          </a:prstGeom>
          <a:noFill/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868144" y="2534127"/>
            <a:ext cx="25922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где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 =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F(0)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  <a:latin typeface="Arial" pitchFamily="34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3068960"/>
            <a:ext cx="960535" cy="648072"/>
          </a:xfrm>
          <a:prstGeom prst="rect">
            <a:avLst/>
          </a:prstGeom>
          <a:noFill/>
        </p:spPr>
      </p:pic>
      <p:pic>
        <p:nvPicPr>
          <p:cNvPr id="9" name="Picture 1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3789040"/>
            <a:ext cx="864096" cy="458718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3645024"/>
            <a:ext cx="3034337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Выгнутая вправо стрелка 7">
            <a:hlinkHover r:id="" action="ppaction://hlinkshowjump?jump=lastslideviewed"/>
          </p:cNvPr>
          <p:cNvSpPr/>
          <p:nvPr/>
        </p:nvSpPr>
        <p:spPr>
          <a:xfrm>
            <a:off x="179512" y="5733256"/>
            <a:ext cx="299472" cy="92812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660066"/>
                </a:solidFill>
              </a:rPr>
              <a:t>Информационные ресурсы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Башмаков М.И. Алгебра и начала анализа: Учеб. Для 10-11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кл.сред.шк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– 4-е изд.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Испр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И доп. – СПб.: Свет, 1998.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Показательная и логарифмическая функции: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Дидакт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Материалы по курсу алгебры и начал анализа для 10-11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кл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ср.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шк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./Под ред. М.И.Башмакова. – СПб., СВЕТ, 1996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Выгнутая вправо стрелка 5">
            <a:hlinkHover r:id="" action="ppaction://hlinkshowjump?jump=lastslideviewed"/>
          </p:cNvPr>
          <p:cNvSpPr/>
          <p:nvPr/>
        </p:nvSpPr>
        <p:spPr>
          <a:xfrm>
            <a:off x="179512" y="5733256"/>
            <a:ext cx="299472" cy="92812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Цели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196753"/>
            <a:ext cx="7560840" cy="27363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660066"/>
                </a:solidFill>
              </a:rPr>
              <a:t>исследовать свойства показательной функции с помощью производной</a:t>
            </a:r>
          </a:p>
          <a:p>
            <a:r>
              <a:rPr lang="ru-RU" b="1" dirty="0">
                <a:solidFill>
                  <a:srgbClr val="660066"/>
                </a:solidFill>
              </a:rPr>
              <a:t>в</a:t>
            </a:r>
            <a:r>
              <a:rPr lang="ru-RU" b="1" dirty="0" smtClean="0">
                <a:solidFill>
                  <a:srgbClr val="660066"/>
                </a:solidFill>
              </a:rPr>
              <a:t>ыполнить исследовательскую работу «Храните деньги в банке»</a:t>
            </a:r>
          </a:p>
          <a:p>
            <a:endParaRPr lang="ru-RU" b="1" dirty="0">
              <a:solidFill>
                <a:srgbClr val="502604"/>
              </a:solidFill>
            </a:endParaRPr>
          </a:p>
        </p:txBody>
      </p:sp>
      <p:pic>
        <p:nvPicPr>
          <p:cNvPr id="10242" name="Picture 2" descr="Картинка 60 из 2097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645024"/>
            <a:ext cx="4838938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660066"/>
                </a:solidFill>
              </a:rPr>
              <a:t>Руководство к исследовательской работе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7772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«Храните деньги в банке»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356992"/>
            <a:ext cx="3816424" cy="2778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Таблица данных о росте вклада гражданина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в банке.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424936" cy="53285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660066"/>
                </a:solidFill>
              </a:rPr>
              <a:t>  Данные с десятого по двадцать первый годы хранения вклада. Величина вклада измеряется в условных единицах. </a:t>
            </a:r>
            <a:r>
              <a:rPr lang="en-US" sz="2800" b="1" dirty="0" smtClean="0">
                <a:solidFill>
                  <a:srgbClr val="660066"/>
                </a:solidFill>
              </a:rPr>
              <a:t> </a:t>
            </a:r>
            <a:r>
              <a:rPr lang="ru-RU" sz="2800" b="1" dirty="0" smtClean="0">
                <a:solidFill>
                  <a:srgbClr val="660066"/>
                </a:solidFill>
              </a:rPr>
              <a:t>Пусть </a:t>
            </a:r>
            <a:r>
              <a:rPr lang="en-US" sz="2800" b="1" dirty="0" smtClean="0">
                <a:solidFill>
                  <a:srgbClr val="660066"/>
                </a:solidFill>
              </a:rPr>
              <a:t>F(t) – </a:t>
            </a:r>
            <a:r>
              <a:rPr lang="ru-RU" sz="2800" b="1" dirty="0" smtClean="0">
                <a:solidFill>
                  <a:srgbClr val="660066"/>
                </a:solidFill>
              </a:rPr>
              <a:t>зависимость суммы вклада от срока хранения.</a:t>
            </a:r>
          </a:p>
          <a:p>
            <a:pPr>
              <a:buNone/>
            </a:pPr>
            <a:endParaRPr lang="ru-RU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364088" y="3140968"/>
          <a:ext cx="3096344" cy="3456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172"/>
                <a:gridCol w="1548172"/>
              </a:tblGrid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ru-RU" sz="2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F(t)</a:t>
                      </a:r>
                      <a:endParaRPr lang="ru-RU" sz="2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45,950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50,545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55,599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61,159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20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67,275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74,002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43608" y="3140968"/>
          <a:ext cx="3096344" cy="3456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172"/>
                <a:gridCol w="1548172"/>
              </a:tblGrid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ru-RU" sz="2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F(t)</a:t>
                      </a:r>
                      <a:endParaRPr lang="ru-RU" sz="2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25,937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28,531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31,384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34,523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37,975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41,772</a:t>
                      </a:r>
                      <a:endParaRPr lang="ru-RU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Результаты вычислений оформите в виде таблицы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844824"/>
          <a:ext cx="8229600" cy="3701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92525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660066"/>
                          </a:solidFill>
                        </a:rPr>
                        <a:t>t</a:t>
                      </a:r>
                      <a:endParaRPr lang="ru-RU" sz="3200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660066"/>
                          </a:solidFill>
                        </a:rPr>
                        <a:t>F(t)</a:t>
                      </a:r>
                      <a:endParaRPr lang="ru-RU" sz="3200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660066"/>
                          </a:solidFill>
                        </a:rPr>
                        <a:t>F´(t)</a:t>
                      </a:r>
                      <a:endParaRPr lang="ru-RU" sz="3200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660066"/>
                          </a:solidFill>
                        </a:rPr>
                        <a:t>k(t)</a:t>
                      </a:r>
                      <a:endParaRPr lang="ru-RU" sz="3200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rgbClr val="660066"/>
                          </a:solidFill>
                        </a:rPr>
                        <a:t>ln</a:t>
                      </a:r>
                      <a:r>
                        <a:rPr lang="en-US" sz="3200" dirty="0" smtClean="0">
                          <a:solidFill>
                            <a:srgbClr val="660066"/>
                          </a:solidFill>
                        </a:rPr>
                        <a:t> F(t)</a:t>
                      </a:r>
                      <a:endParaRPr lang="ru-RU" sz="3200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rgbClr val="660066"/>
                          </a:solidFill>
                        </a:rPr>
                        <a:t>ln</a:t>
                      </a:r>
                      <a:r>
                        <a:rPr lang="en-US" sz="3200" dirty="0" smtClean="0">
                          <a:solidFill>
                            <a:srgbClr val="660066"/>
                          </a:solidFill>
                        </a:rPr>
                        <a:t> F(0)</a:t>
                      </a:r>
                      <a:endParaRPr lang="ru-RU" sz="3200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252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660066"/>
                          </a:solidFill>
                        </a:rPr>
                        <a:t>10</a:t>
                      </a:r>
                      <a:endParaRPr lang="ru-RU" sz="3200" b="1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rgbClr val="660066"/>
                          </a:solidFill>
                        </a:rPr>
                        <a:t>25,937</a:t>
                      </a:r>
                    </a:p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52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660066"/>
                          </a:solidFill>
                        </a:rPr>
                        <a:t>…</a:t>
                      </a:r>
                      <a:endParaRPr lang="ru-RU" sz="3200" b="1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52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660066"/>
                          </a:solidFill>
                        </a:rPr>
                        <a:t>20</a:t>
                      </a:r>
                      <a:endParaRPr lang="ru-RU" sz="3200" b="1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660066"/>
                          </a:solidFill>
                        </a:rPr>
                        <a:t>67,275</a:t>
                      </a:r>
                      <a:endParaRPr lang="ru-RU" sz="3200" b="1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524328" y="60212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1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1)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 Вычислите приближенно значения производной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660066"/>
                </a:solidFill>
              </a:rPr>
              <a:t>F´(t)≈ ∆F/∆t = F(t+1) – F(t-1)/2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660066"/>
                </a:solidFill>
              </a:rPr>
              <a:t>при </a:t>
            </a:r>
            <a:r>
              <a:rPr lang="en-US" b="1" dirty="0" smtClean="0">
                <a:solidFill>
                  <a:srgbClr val="660066"/>
                </a:solidFill>
              </a:rPr>
              <a:t>t= 11÷19 </a:t>
            </a:r>
            <a:r>
              <a:rPr lang="ru-RU" b="1" dirty="0" smtClean="0">
                <a:solidFill>
                  <a:srgbClr val="660066"/>
                </a:solidFill>
              </a:rPr>
              <a:t>и составьте таблицу зависимости </a:t>
            </a:r>
            <a:r>
              <a:rPr lang="en-US" b="1" dirty="0" smtClean="0">
                <a:solidFill>
                  <a:srgbClr val="660066"/>
                </a:solidFill>
              </a:rPr>
              <a:t>F´(t) </a:t>
            </a:r>
            <a:r>
              <a:rPr lang="ru-RU" b="1" dirty="0" smtClean="0">
                <a:solidFill>
                  <a:srgbClr val="660066"/>
                </a:solidFill>
              </a:rPr>
              <a:t>(скорости изменения вклада от года хранения)</a:t>
            </a:r>
            <a:endParaRPr lang="en-US" b="1" dirty="0" smtClean="0">
              <a:solidFill>
                <a:srgbClr val="660066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660066"/>
                </a:solidFill>
              </a:rPr>
              <a:t>Пример</a:t>
            </a:r>
            <a:r>
              <a:rPr lang="ru-RU" b="1" dirty="0" smtClean="0">
                <a:solidFill>
                  <a:srgbClr val="660066"/>
                </a:solidFill>
              </a:rPr>
              <a:t>: </a:t>
            </a:r>
            <a:r>
              <a:rPr lang="en-US" b="1" dirty="0" smtClean="0">
                <a:solidFill>
                  <a:srgbClr val="660066"/>
                </a:solidFill>
              </a:rPr>
              <a:t>F´(t)≈ (31,384-25,937) /2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660066"/>
                </a:solidFill>
              </a:rPr>
              <a:t>F´(t) ≈ 2,724</a:t>
            </a:r>
            <a:endParaRPr lang="ru-RU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ctr">
              <a:buNone/>
            </a:pP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2)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Вычислите при тех же значениях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t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отношение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660066"/>
                </a:solidFill>
              </a:rPr>
              <a:t>k(t) = F´(t)/F(t)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660066"/>
                </a:solidFill>
              </a:rPr>
              <a:t>Убедитесь, что </a:t>
            </a:r>
            <a:r>
              <a:rPr lang="en-US" b="1" dirty="0" smtClean="0">
                <a:solidFill>
                  <a:srgbClr val="660066"/>
                </a:solidFill>
              </a:rPr>
              <a:t>k(t) ≈ k₀ (</a:t>
            </a:r>
            <a:r>
              <a:rPr lang="ru-RU" b="1" dirty="0" smtClean="0">
                <a:solidFill>
                  <a:srgbClr val="660066"/>
                </a:solidFill>
              </a:rPr>
              <a:t>не зависит от </a:t>
            </a:r>
            <a:r>
              <a:rPr lang="en-US" b="1" dirty="0" smtClean="0">
                <a:solidFill>
                  <a:srgbClr val="660066"/>
                </a:solidFill>
              </a:rPr>
              <a:t>t), </a:t>
            </a:r>
            <a:r>
              <a:rPr lang="ru-RU" b="1" dirty="0" smtClean="0">
                <a:solidFill>
                  <a:srgbClr val="660066"/>
                </a:solidFill>
              </a:rPr>
              <a:t>т.е. скорость роста функции пропорциональна значению самой функции: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660066"/>
                </a:solidFill>
              </a:rPr>
              <a:t>F´(t) = </a:t>
            </a:r>
            <a:r>
              <a:rPr lang="en-US" b="1" dirty="0" err="1" smtClean="0">
                <a:solidFill>
                  <a:srgbClr val="660066"/>
                </a:solidFill>
              </a:rPr>
              <a:t>k₀F</a:t>
            </a:r>
            <a:r>
              <a:rPr lang="en-US" b="1" dirty="0" smtClean="0">
                <a:solidFill>
                  <a:srgbClr val="660066"/>
                </a:solidFill>
              </a:rPr>
              <a:t>(t)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660066"/>
                </a:solidFill>
              </a:rPr>
              <a:t>Пример: </a:t>
            </a:r>
            <a:r>
              <a:rPr lang="en-US" b="1" dirty="0" smtClean="0">
                <a:solidFill>
                  <a:srgbClr val="660066"/>
                </a:solidFill>
              </a:rPr>
              <a:t>k(t) = 2,724/28,531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660066"/>
                </a:solidFill>
              </a:rPr>
              <a:t>k(t) ≈ 0,095</a:t>
            </a:r>
            <a:endParaRPr lang="ru-RU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502604"/>
                </a:solidFill>
              </a:rPr>
              <a:t>3) Четвертый столбец таблицы заполните с помощью калькулятора</a:t>
            </a:r>
            <a:endParaRPr lang="ru-RU" sz="4000" b="1" dirty="0">
              <a:solidFill>
                <a:srgbClr val="502604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6192688" cy="413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4).Постройте, используя таблицу, график функции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F(t)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660066"/>
                </a:solidFill>
              </a:rPr>
              <a:t> </a:t>
            </a:r>
            <a:r>
              <a:rPr lang="ru-RU" b="1" dirty="0" smtClean="0">
                <a:solidFill>
                  <a:srgbClr val="660066"/>
                </a:solidFill>
              </a:rPr>
              <a:t>  Строить график </a:t>
            </a:r>
            <a:r>
              <a:rPr lang="en-US" b="1" dirty="0" smtClean="0">
                <a:solidFill>
                  <a:srgbClr val="660066"/>
                </a:solidFill>
              </a:rPr>
              <a:t>F(t) </a:t>
            </a:r>
            <a:r>
              <a:rPr lang="ru-RU" b="1" dirty="0" smtClean="0">
                <a:solidFill>
                  <a:srgbClr val="660066"/>
                </a:solidFill>
              </a:rPr>
              <a:t>и последующий график </a:t>
            </a:r>
            <a:r>
              <a:rPr lang="en-US" b="1" dirty="0" err="1" smtClean="0">
                <a:solidFill>
                  <a:srgbClr val="660066"/>
                </a:solidFill>
              </a:rPr>
              <a:t>ln</a:t>
            </a:r>
            <a:r>
              <a:rPr lang="en-US" b="1" dirty="0" smtClean="0">
                <a:solidFill>
                  <a:srgbClr val="660066"/>
                </a:solidFill>
              </a:rPr>
              <a:t>(t) </a:t>
            </a:r>
            <a:r>
              <a:rPr lang="ru-RU" b="1" dirty="0" smtClean="0">
                <a:solidFill>
                  <a:srgbClr val="660066"/>
                </a:solidFill>
              </a:rPr>
              <a:t> следует на миллиметровой бумаге, выбрав для построения графика </a:t>
            </a:r>
            <a:r>
              <a:rPr lang="en-US" b="1" dirty="0" smtClean="0">
                <a:solidFill>
                  <a:srgbClr val="660066"/>
                </a:solidFill>
              </a:rPr>
              <a:t>F(t) </a:t>
            </a:r>
            <a:r>
              <a:rPr lang="ru-RU" b="1" dirty="0" smtClean="0">
                <a:solidFill>
                  <a:srgbClr val="660066"/>
                </a:solidFill>
              </a:rPr>
              <a:t>масштаб: по оси абсцисс 1см = 1году, по оси ординат 1см= 10 условным единицам</a:t>
            </a:r>
            <a:endParaRPr lang="ru-RU" b="1" dirty="0">
              <a:solidFill>
                <a:srgbClr val="660066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3491880" y="4293096"/>
            <a:ext cx="0" cy="223224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131840" y="6165304"/>
            <a:ext cx="3744416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5816" y="429309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F(t</a:t>
            </a:r>
            <a:r>
              <a:rPr lang="en-US" b="1" dirty="0" smtClean="0"/>
              <a:t>)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732240" y="61653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>
            <a:hlinkHover r:id="rId2" action="ppaction://hlinksldjump"/>
          </p:cNvPr>
          <p:cNvSpPr txBox="1"/>
          <p:nvPr/>
        </p:nvSpPr>
        <p:spPr>
          <a:xfrm>
            <a:off x="7956376" y="6021288"/>
            <a:ext cx="1002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hlinkMouseOver r:id="" action="ppaction://hlinkshowjump?jump=nextslide"/>
              </a:rPr>
              <a:t>проверка</a:t>
            </a:r>
            <a:endParaRPr lang="ru-RU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2" grpId="0"/>
      <p:bldP spid="13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836</Words>
  <Application>Microsoft Office PowerPoint</Application>
  <PresentationFormat>Экран (4:3)</PresentationFormat>
  <Paragraphs>115</Paragraphs>
  <Slides>19</Slides>
  <Notes>0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Использование производной для решения прикладных задач </vt:lpstr>
      <vt:lpstr>Цели</vt:lpstr>
      <vt:lpstr>Руководство к исследовательской работе</vt:lpstr>
      <vt:lpstr>Таблица данных о росте вклада гражданина N в банке.</vt:lpstr>
      <vt:lpstr>Результаты вычислений оформите в виде таблицы</vt:lpstr>
      <vt:lpstr>Слайд 6</vt:lpstr>
      <vt:lpstr>Слайд 7</vt:lpstr>
      <vt:lpstr>3) Четвертый столбец таблицы заполните с помощью калькулятора</vt:lpstr>
      <vt:lpstr>4).Постройте, используя таблицу, график функции F(t) </vt:lpstr>
      <vt:lpstr>5) Постройте график lnF(t)</vt:lpstr>
      <vt:lpstr>6) Найдите lnF(0). Определите F(0) – первоначальный вклад</vt:lpstr>
      <vt:lpstr>7) Определите начисляемый годовой процент</vt:lpstr>
      <vt:lpstr>8).Проверьте экспериментально, что функция F(t) обладает свойством</vt:lpstr>
      <vt:lpstr>8).Отметим основные свойства функции F(t)</vt:lpstr>
      <vt:lpstr>9). Напишите выражения для функции F(t) и для ее производной</vt:lpstr>
      <vt:lpstr>Вывод</vt:lpstr>
      <vt:lpstr>Слайд 17</vt:lpstr>
      <vt:lpstr>Информационные ресурсы</vt:lpstr>
      <vt:lpstr>Слайд 19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Связь свойств функции с ее производной </dc:title>
  <dc:creator>Пользователь</dc:creator>
  <cp:lastModifiedBy>Пользователь</cp:lastModifiedBy>
  <cp:revision>56</cp:revision>
  <dcterms:created xsi:type="dcterms:W3CDTF">2012-08-06T08:46:49Z</dcterms:created>
  <dcterms:modified xsi:type="dcterms:W3CDTF">2012-11-13T09:00:50Z</dcterms:modified>
</cp:coreProperties>
</file>