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8" r:id="rId2"/>
    <p:sldId id="259" r:id="rId3"/>
    <p:sldId id="260" r:id="rId4"/>
    <p:sldId id="261" r:id="rId5"/>
    <p:sldId id="262" r:id="rId6"/>
    <p:sldId id="263" r:id="rId7"/>
    <p:sldId id="268" r:id="rId8"/>
    <p:sldId id="269" r:id="rId9"/>
    <p:sldId id="272" r:id="rId10"/>
    <p:sldId id="273" r:id="rId11"/>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E09F1343-D782-412E-94CA-723AF2FFEA1E}" type="datetimeFigureOut">
              <a:rPr lang="ru-RU"/>
              <a:pPr>
                <a:defRPr/>
              </a:pPr>
              <a:t>04.02.2013</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ru-RU" noProof="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2701ED5E-84CA-4AC9-BF64-ECD629CF526F}" type="slidenum">
              <a:rPr lang="ru-RU"/>
              <a:pPr>
                <a:defRPr/>
              </a:pPr>
              <a:t>‹#›</a:t>
            </a:fld>
            <a:endParaRPr lang="ru-R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pPr>
              <a:defRPr/>
            </a:pPr>
            <a:fld id="{DA16621C-814E-4948-9AC8-A547206F94C4}" type="datetimeFigureOut">
              <a:rPr lang="ru-RU"/>
              <a:pPr>
                <a:defRPr/>
              </a:pPr>
              <a:t>04.02.2013</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BC59A836-F341-492E-B789-2C4AC4853234}"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CCE5BE9A-F8EE-4CF0-98B3-206CBB643474}" type="datetimeFigureOut">
              <a:rPr lang="ru-RU"/>
              <a:pPr>
                <a:defRPr/>
              </a:pPr>
              <a:t>04.02.2013</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3CDF1150-1C37-441E-9500-5D0AA28F9DBE}"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3E200252-108A-4E2E-9D22-C97347D0C011}" type="datetimeFigureOut">
              <a:rPr lang="ru-RU"/>
              <a:pPr>
                <a:defRPr/>
              </a:pPr>
              <a:t>04.02.2013</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F4EBA5C9-5665-488E-AB0C-FF6069FA81F2}"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F830F5E0-6FD4-49C6-98DD-C37E97727DB4}" type="datetimeFigureOut">
              <a:rPr lang="ru-RU"/>
              <a:pPr>
                <a:defRPr/>
              </a:pPr>
              <a:t>04.02.2013</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1F0F60C9-F60C-4825-9BD3-2C95532594B3}"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180E36C6-F0A1-46AC-8DA3-44DF646FC2D7}" type="datetimeFigureOut">
              <a:rPr lang="ru-RU"/>
              <a:pPr>
                <a:defRPr/>
              </a:pPr>
              <a:t>04.02.2013</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14F43892-22A5-444B-A1A7-D9236201DBB6}"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pPr>
              <a:defRPr/>
            </a:pPr>
            <a:fld id="{CE87F8B2-28D8-4A1F-8FF7-DA3EDAC06FB9}" type="datetimeFigureOut">
              <a:rPr lang="ru-RU"/>
              <a:pPr>
                <a:defRPr/>
              </a:pPr>
              <a:t>04.02.2013</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4106A25F-6FBD-4A52-B6F1-56FBC3A972B0}"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p:txBody>
          <a:bodyPr/>
          <a:lstStyle>
            <a:lvl1pPr>
              <a:defRPr/>
            </a:lvl1pPr>
          </a:lstStyle>
          <a:p>
            <a:pPr>
              <a:defRPr/>
            </a:pPr>
            <a:fld id="{4F9D0C09-5078-4C25-8502-E8336D653480}" type="datetimeFigureOut">
              <a:rPr lang="ru-RU"/>
              <a:pPr>
                <a:defRPr/>
              </a:pPr>
              <a:t>04.02.2013</a:t>
            </a:fld>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6131A37B-0E15-4491-8147-D12B8FD3BA3E}"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fld id="{9F0DF6D4-9485-4DB2-A8F9-16A5033A402B}" type="datetimeFigureOut">
              <a:rPr lang="ru-RU"/>
              <a:pPr>
                <a:defRPr/>
              </a:pPr>
              <a:t>04.02.2013</a:t>
            </a:fld>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D882C552-DB5A-4B31-A37E-9D07F9CE11CE}"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A3A4A564-C6D6-4BC4-B61B-33CB445331A9}" type="datetimeFigureOut">
              <a:rPr lang="ru-RU"/>
              <a:pPr>
                <a:defRPr/>
              </a:pPr>
              <a:t>04.02.2013</a:t>
            </a:fld>
            <a:endParaRPr lang="ru-RU"/>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pPr>
              <a:defRPr/>
            </a:pPr>
            <a:fld id="{4B3980DD-2CFA-4656-A4A5-6AA1C636E510}"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9C82FBA0-51B6-4209-B9F7-E5C844D66431}" type="datetimeFigureOut">
              <a:rPr lang="ru-RU"/>
              <a:pPr>
                <a:defRPr/>
              </a:pPr>
              <a:t>04.02.2013</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65AFB6DE-A2A8-4764-BB31-39253B53A766}"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A0EDA814-4F57-483A-A761-A02F4E24A34B}" type="datetimeFigureOut">
              <a:rPr lang="ru-RU"/>
              <a:pPr>
                <a:defRPr/>
              </a:pPr>
              <a:t>04.02.2013</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A88BDCAB-EF38-403E-9119-8AD00A6FDCF0}"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Текст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64380977-FEDF-4394-9AD4-11F6D49305DC}" type="datetimeFigureOut">
              <a:rPr lang="ru-RU"/>
              <a:pPr>
                <a:defRPr/>
              </a:pPr>
              <a:t>04.02.2013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FE669E44-BB4B-4977-A8F7-42F83D25845B}"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Заголовок 1"/>
          <p:cNvSpPr>
            <a:spLocks noGrp="1"/>
          </p:cNvSpPr>
          <p:nvPr>
            <p:ph type="title"/>
          </p:nvPr>
        </p:nvSpPr>
        <p:spPr/>
        <p:txBody>
          <a:bodyPr/>
          <a:lstStyle/>
          <a:p>
            <a:pPr eaLnBrk="1" hangingPunct="1"/>
            <a:endParaRPr lang="ru-RU" smtClean="0"/>
          </a:p>
        </p:txBody>
      </p:sp>
      <p:sp>
        <p:nvSpPr>
          <p:cNvPr id="2051" name="Текст 3"/>
          <p:cNvSpPr>
            <a:spLocks noGrp="1"/>
          </p:cNvSpPr>
          <p:nvPr>
            <p:ph type="body" sz="half" idx="2"/>
          </p:nvPr>
        </p:nvSpPr>
        <p:spPr/>
        <p:txBody>
          <a:bodyPr/>
          <a:lstStyle/>
          <a:p>
            <a:pPr eaLnBrk="1" hangingPunct="1"/>
            <a:endParaRPr lang="ru-RU" smtClean="0"/>
          </a:p>
        </p:txBody>
      </p:sp>
      <p:pic>
        <p:nvPicPr>
          <p:cNvPr id="2052" name="Picture 2" descr="C:\Documents and Settings\Admin\Рабочий стол\ВЕНЕЦИАНОВ\Venetsianov_self.jpg"/>
          <p:cNvPicPr>
            <a:picLocks noChangeAspect="1" noChangeArrowheads="1"/>
          </p:cNvPicPr>
          <p:nvPr/>
        </p:nvPicPr>
        <p:blipFill>
          <a:blip r:embed="rId2" cstate="email"/>
          <a:srcRect/>
          <a:stretch>
            <a:fillRect/>
          </a:stretch>
        </p:blipFill>
        <p:spPr bwMode="auto">
          <a:xfrm>
            <a:off x="214313" y="214313"/>
            <a:ext cx="4214812" cy="6357937"/>
          </a:xfrm>
          <a:prstGeom prst="rect">
            <a:avLst/>
          </a:prstGeom>
          <a:noFill/>
          <a:ln w="9525">
            <a:noFill/>
            <a:miter lim="800000"/>
            <a:headEnd/>
            <a:tailEnd/>
          </a:ln>
        </p:spPr>
      </p:pic>
      <p:sp>
        <p:nvSpPr>
          <p:cNvPr id="2053" name="Содержимое 8"/>
          <p:cNvSpPr>
            <a:spLocks noGrp="1"/>
          </p:cNvSpPr>
          <p:nvPr>
            <p:ph idx="1"/>
          </p:nvPr>
        </p:nvSpPr>
        <p:spPr>
          <a:xfrm>
            <a:off x="4214813" y="273050"/>
            <a:ext cx="4786312" cy="6084888"/>
          </a:xfrm>
        </p:spPr>
        <p:txBody>
          <a:bodyPr/>
          <a:lstStyle/>
          <a:p>
            <a:pPr algn="just" eaLnBrk="1" hangingPunct="1">
              <a:defRPr/>
            </a:pPr>
            <a:r>
              <a:rPr lang="ru-RU" sz="2000" i="1" dirty="0" smtClean="0">
                <a:solidFill>
                  <a:schemeClr val="tx2">
                    <a:lumMod val="50000"/>
                  </a:schemeClr>
                </a:solidFill>
                <a:latin typeface="Bookman Old Style" pitchFamily="18" charset="0"/>
              </a:rPr>
              <a:t>Алексей Гаврилович Венецианов </a:t>
            </a:r>
            <a:r>
              <a:rPr lang="ru-RU" sz="2000" i="1" dirty="0" smtClean="0">
                <a:latin typeface="Bookman Old Style" pitchFamily="18" charset="0"/>
              </a:rPr>
              <a:t>родился в </a:t>
            </a:r>
            <a:r>
              <a:rPr lang="en-US" sz="2000" i="1" dirty="0" smtClean="0">
                <a:latin typeface="Bookman Old Style" pitchFamily="18" charset="0"/>
              </a:rPr>
              <a:t>1780 </a:t>
            </a:r>
            <a:r>
              <a:rPr lang="ru-RU" sz="2000" i="1" dirty="0" smtClean="0">
                <a:latin typeface="Bookman Old Style" pitchFamily="18" charset="0"/>
              </a:rPr>
              <a:t>году, в Москве в семье купца. В двадцать два года он отправился в Петербург и поступил на государственную службу. В свободное время Венецианов посещал Эрмитаж, изучал и копировал картины старых мастеров. Вскоре он женился, приобрел имение в Тверской губернии, оставил службу и уехал в деревню. В своей усадьбе Венецианов продолжил занятия живописью и начал педагогическую деятельность. Художника влекли русская природа, простые люди, их труд и образ жизни, напрямую связанные с землей.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011862"/>
          </a:xfrm>
        </p:spPr>
        <p:txBody>
          <a:bodyPr rtlCol="0">
            <a:normAutofit fontScale="90000"/>
          </a:bodyPr>
          <a:lstStyle/>
          <a:p>
            <a:pPr eaLnBrk="1" fontAlgn="auto" hangingPunct="1">
              <a:spcAft>
                <a:spcPts val="0"/>
              </a:spcAft>
              <a:defRPr/>
            </a:pPr>
            <a:r>
              <a:rPr lang="ru-RU" sz="8800" b="1" i="1" dirty="0" smtClean="0">
                <a:latin typeface="Bookman Old Style" pitchFamily="18" charset="0"/>
              </a:rPr>
              <a:t>СПАСИБО ЗА ВНИМАНИЕ</a:t>
            </a:r>
            <a:br>
              <a:rPr lang="ru-RU" sz="8800" b="1" i="1" dirty="0" smtClean="0">
                <a:latin typeface="Bookman Old Style" pitchFamily="18" charset="0"/>
              </a:rPr>
            </a:br>
            <a:r>
              <a:rPr lang="ru-RU" dirty="0" smtClean="0"/>
              <a:t/>
            </a:r>
            <a:br>
              <a:rPr lang="ru-RU" dirty="0" smtClean="0"/>
            </a:br>
            <a:r>
              <a:rPr lang="ru-RU" dirty="0" smtClean="0"/>
              <a:t/>
            </a:r>
            <a:br>
              <a:rPr lang="ru-RU" dirty="0" smtClean="0"/>
            </a:br>
            <a:r>
              <a:rPr lang="ru-RU" dirty="0" smtClean="0"/>
              <a:t/>
            </a:r>
            <a:br>
              <a:rPr lang="ru-RU" dirty="0" smtClean="0"/>
            </a:br>
            <a:r>
              <a:rPr lang="ru-RU" dirty="0" smtClean="0"/>
              <a:t/>
            </a:r>
            <a:br>
              <a:rPr lang="ru-RU" dirty="0" smtClean="0"/>
            </a:br>
            <a:r>
              <a:rPr lang="ru-RU" dirty="0" smtClean="0"/>
              <a:t>Максимов М. 3 «А»</a:t>
            </a:r>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Заголовок 1"/>
          <p:cNvSpPr>
            <a:spLocks noGrp="1"/>
          </p:cNvSpPr>
          <p:nvPr>
            <p:ph type="title"/>
          </p:nvPr>
        </p:nvSpPr>
        <p:spPr/>
        <p:txBody>
          <a:bodyPr/>
          <a:lstStyle/>
          <a:p>
            <a:pPr eaLnBrk="1" hangingPunct="1"/>
            <a:endParaRPr lang="ru-RU" smtClean="0"/>
          </a:p>
        </p:txBody>
      </p:sp>
      <p:pic>
        <p:nvPicPr>
          <p:cNvPr id="3075" name="Содержимое 4" descr="cmsCAT7BJ9J.jpg"/>
          <p:cNvPicPr>
            <a:picLocks noGrp="1" noChangeAspect="1"/>
          </p:cNvPicPr>
          <p:nvPr>
            <p:ph idx="1"/>
          </p:nvPr>
        </p:nvPicPr>
        <p:blipFill>
          <a:blip r:embed="rId2" cstate="email"/>
          <a:srcRect/>
          <a:stretch>
            <a:fillRect/>
          </a:stretch>
        </p:blipFill>
        <p:spPr>
          <a:xfrm>
            <a:off x="428625" y="214313"/>
            <a:ext cx="4786313" cy="6286500"/>
          </a:xfrm>
        </p:spPr>
      </p:pic>
      <p:sp>
        <p:nvSpPr>
          <p:cNvPr id="3076" name="Текст 3"/>
          <p:cNvSpPr>
            <a:spLocks noGrp="1"/>
          </p:cNvSpPr>
          <p:nvPr>
            <p:ph type="body" sz="half" idx="2"/>
          </p:nvPr>
        </p:nvSpPr>
        <p:spPr>
          <a:xfrm>
            <a:off x="5357813" y="285750"/>
            <a:ext cx="3643312" cy="5834063"/>
          </a:xfrm>
        </p:spPr>
        <p:txBody>
          <a:bodyPr/>
          <a:lstStyle/>
          <a:p>
            <a:pPr algn="just" eaLnBrk="1" hangingPunct="1"/>
            <a:r>
              <a:rPr lang="ru-RU" sz="2400" b="1" i="1" smtClean="0">
                <a:latin typeface="Bookman Old Style" pitchFamily="18" charset="0"/>
              </a:rPr>
              <a:t>Картина «Гумно» </a:t>
            </a:r>
            <a:r>
              <a:rPr lang="ru-RU" sz="2400" i="1" smtClean="0">
                <a:latin typeface="Bookman Old Style" pitchFamily="18" charset="0"/>
              </a:rPr>
              <a:t>написана в 1823 году с натуры. Венецианов изобразил гумно с работающими и отдыхающими людьми, с лошадьми, повозками, земледельческими орудиями. Венецианов приказал выпилить стену гумна, чтобы изобразить интерьер максимально достоверно. </a:t>
            </a:r>
            <a:endParaRPr lang="ru-RU" sz="2400" smtClean="0">
              <a:latin typeface="Bookman Old Style"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Заголовок 1"/>
          <p:cNvSpPr>
            <a:spLocks noGrp="1"/>
          </p:cNvSpPr>
          <p:nvPr>
            <p:ph type="title"/>
          </p:nvPr>
        </p:nvSpPr>
        <p:spPr/>
        <p:txBody>
          <a:bodyPr/>
          <a:lstStyle/>
          <a:p>
            <a:pPr eaLnBrk="1" hangingPunct="1"/>
            <a:endParaRPr lang="ru-RU" smtClean="0"/>
          </a:p>
        </p:txBody>
      </p:sp>
      <p:sp>
        <p:nvSpPr>
          <p:cNvPr id="4099" name="Текст 3"/>
          <p:cNvSpPr>
            <a:spLocks noGrp="1"/>
          </p:cNvSpPr>
          <p:nvPr>
            <p:ph type="body" sz="half" idx="2"/>
          </p:nvPr>
        </p:nvSpPr>
        <p:spPr>
          <a:xfrm>
            <a:off x="5715000" y="285750"/>
            <a:ext cx="3286125" cy="5840413"/>
          </a:xfrm>
        </p:spPr>
        <p:txBody>
          <a:bodyPr/>
          <a:lstStyle/>
          <a:p>
            <a:pPr algn="just" eaLnBrk="1" hangingPunct="1"/>
            <a:r>
              <a:rPr lang="ru-RU" sz="2400" i="1" smtClean="0">
                <a:latin typeface="Bookman Old Style" pitchFamily="18" charset="0"/>
              </a:rPr>
              <a:t>Мальчик-пастушок спит на берегу речки. У него за спиной типичный русский пейзаж, один из первых в истории отечественной живописи </a:t>
            </a:r>
            <a:r>
              <a:rPr lang="ru-RU" sz="2400" b="1" i="1" smtClean="0">
                <a:latin typeface="Bookman Old Style" pitchFamily="18" charset="0"/>
              </a:rPr>
              <a:t>(«Спящий пастушок», </a:t>
            </a:r>
            <a:r>
              <a:rPr lang="ru-RU" sz="2400" i="1" smtClean="0">
                <a:latin typeface="Bookman Old Style" pitchFamily="18" charset="0"/>
              </a:rPr>
              <a:t>1823—1824</a:t>
            </a:r>
            <a:r>
              <a:rPr lang="ru-RU" i="1" smtClean="0">
                <a:latin typeface="Bookman Old Style" pitchFamily="18" charset="0"/>
              </a:rPr>
              <a:t>)</a:t>
            </a:r>
          </a:p>
        </p:txBody>
      </p:sp>
      <p:pic>
        <p:nvPicPr>
          <p:cNvPr id="4100" name="Содержимое 5" descr="image015.jpg"/>
          <p:cNvPicPr>
            <a:picLocks noGrp="1" noChangeAspect="1"/>
          </p:cNvPicPr>
          <p:nvPr>
            <p:ph idx="1"/>
          </p:nvPr>
        </p:nvPicPr>
        <p:blipFill>
          <a:blip r:embed="rId2" cstate="email"/>
          <a:srcRect/>
          <a:stretch>
            <a:fillRect/>
          </a:stretch>
        </p:blipFill>
        <p:spPr>
          <a:xfrm>
            <a:off x="142875" y="0"/>
            <a:ext cx="5111750" cy="6000750"/>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Заголовок 1"/>
          <p:cNvSpPr>
            <a:spLocks noGrp="1"/>
          </p:cNvSpPr>
          <p:nvPr>
            <p:ph type="title"/>
          </p:nvPr>
        </p:nvSpPr>
        <p:spPr/>
        <p:txBody>
          <a:bodyPr/>
          <a:lstStyle/>
          <a:p>
            <a:pPr eaLnBrk="1" hangingPunct="1"/>
            <a:endParaRPr lang="ru-RU" smtClean="0"/>
          </a:p>
        </p:txBody>
      </p:sp>
      <p:pic>
        <p:nvPicPr>
          <p:cNvPr id="5123" name="Содержимое 4" descr="image001[1].jpg"/>
          <p:cNvPicPr>
            <a:picLocks noGrp="1" noChangeAspect="1"/>
          </p:cNvPicPr>
          <p:nvPr>
            <p:ph idx="1"/>
          </p:nvPr>
        </p:nvPicPr>
        <p:blipFill>
          <a:blip r:embed="rId2" cstate="email"/>
          <a:srcRect/>
          <a:stretch>
            <a:fillRect/>
          </a:stretch>
        </p:blipFill>
        <p:spPr>
          <a:xfrm>
            <a:off x="285750" y="142875"/>
            <a:ext cx="5111750" cy="6072188"/>
          </a:xfrm>
        </p:spPr>
      </p:pic>
      <p:sp>
        <p:nvSpPr>
          <p:cNvPr id="5124" name="Текст 3"/>
          <p:cNvSpPr>
            <a:spLocks noGrp="1"/>
          </p:cNvSpPr>
          <p:nvPr>
            <p:ph type="body" sz="half" idx="2"/>
          </p:nvPr>
        </p:nvSpPr>
        <p:spPr>
          <a:xfrm>
            <a:off x="5572125" y="500063"/>
            <a:ext cx="3286125" cy="5626100"/>
          </a:xfrm>
        </p:spPr>
        <p:txBody>
          <a:bodyPr/>
          <a:lstStyle/>
          <a:p>
            <a:pPr algn="just" eaLnBrk="1" hangingPunct="1"/>
            <a:r>
              <a:rPr lang="ru-RU" sz="2400" i="1" smtClean="0">
                <a:latin typeface="Bookman Old Style" pitchFamily="18" charset="0"/>
              </a:rPr>
              <a:t>Статная женщина в сарафане идет по полю, держа под уздцы лошадей. Ее взгляд прикован к ребенку, сидящему на краю поля </a:t>
            </a:r>
            <a:r>
              <a:rPr lang="ru-RU" sz="2400" b="1" i="1" smtClean="0">
                <a:latin typeface="Bookman Old Style" pitchFamily="18" charset="0"/>
              </a:rPr>
              <a:t>(«На пашне. Весна»</a:t>
            </a:r>
            <a:r>
              <a:rPr lang="ru-RU" sz="2400" i="1" smtClean="0">
                <a:latin typeface="Bookman Old Style" pitchFamily="18" charset="0"/>
              </a:rPr>
              <a:t>, первая половина 1820-х</a:t>
            </a:r>
            <a:r>
              <a:rPr lang="ru-RU" sz="2400" smtClean="0">
                <a:latin typeface="Bookman Old Style" pitchFamily="18" charset="0"/>
              </a:rPr>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Заголовок 1"/>
          <p:cNvSpPr>
            <a:spLocks noGrp="1"/>
          </p:cNvSpPr>
          <p:nvPr>
            <p:ph type="title"/>
          </p:nvPr>
        </p:nvSpPr>
        <p:spPr/>
        <p:txBody>
          <a:bodyPr/>
          <a:lstStyle/>
          <a:p>
            <a:pPr eaLnBrk="1" hangingPunct="1"/>
            <a:endParaRPr lang="ru-RU" smtClean="0"/>
          </a:p>
        </p:txBody>
      </p:sp>
      <p:pic>
        <p:nvPicPr>
          <p:cNvPr id="6147" name="Содержимое 4" descr="image011[1].jpg"/>
          <p:cNvPicPr>
            <a:picLocks noGrp="1" noChangeAspect="1"/>
          </p:cNvPicPr>
          <p:nvPr>
            <p:ph idx="1"/>
          </p:nvPr>
        </p:nvPicPr>
        <p:blipFill>
          <a:blip r:embed="rId2" cstate="email"/>
          <a:srcRect/>
          <a:stretch>
            <a:fillRect/>
          </a:stretch>
        </p:blipFill>
        <p:spPr>
          <a:xfrm>
            <a:off x="285750" y="214313"/>
            <a:ext cx="5000625" cy="6357937"/>
          </a:xfrm>
        </p:spPr>
      </p:pic>
      <p:sp>
        <p:nvSpPr>
          <p:cNvPr id="6148" name="Текст 3"/>
          <p:cNvSpPr>
            <a:spLocks noGrp="1"/>
          </p:cNvSpPr>
          <p:nvPr>
            <p:ph type="body" sz="half" idx="2"/>
          </p:nvPr>
        </p:nvSpPr>
        <p:spPr>
          <a:xfrm>
            <a:off x="5429250" y="428625"/>
            <a:ext cx="3500438" cy="5626100"/>
          </a:xfrm>
        </p:spPr>
        <p:txBody>
          <a:bodyPr/>
          <a:lstStyle/>
          <a:p>
            <a:pPr algn="just" eaLnBrk="1" hangingPunct="1"/>
            <a:r>
              <a:rPr lang="ru-RU" sz="2400" i="1" smtClean="0">
                <a:latin typeface="Bookman Old Style" pitchFamily="18" charset="0"/>
              </a:rPr>
              <a:t>Хлеб созрел, и его убирают женщины-жницы. Крестьянка, сидящая вполоборота к зрителю на высоком помосте, кормит младенца </a:t>
            </a:r>
            <a:r>
              <a:rPr lang="ru-RU" sz="2400" b="1" i="1" smtClean="0">
                <a:latin typeface="Bookman Old Style" pitchFamily="18" charset="0"/>
              </a:rPr>
              <a:t>(«На жатве. Лето»</a:t>
            </a:r>
            <a:r>
              <a:rPr lang="ru-RU" sz="2400" i="1" smtClean="0">
                <a:latin typeface="Bookman Old Style" pitchFamily="18" charset="0"/>
              </a:rPr>
              <a:t>, середина 1820-х</a:t>
            </a:r>
            <a:r>
              <a:rPr lang="ru-RU" sz="2400" smtClean="0">
                <a:latin typeface="Bookman Old Style" pitchFamily="18" charset="0"/>
              </a:rPr>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Заголовок 1"/>
          <p:cNvSpPr>
            <a:spLocks noGrp="1"/>
          </p:cNvSpPr>
          <p:nvPr>
            <p:ph type="title"/>
          </p:nvPr>
        </p:nvSpPr>
        <p:spPr/>
        <p:txBody>
          <a:bodyPr/>
          <a:lstStyle/>
          <a:p>
            <a:pPr eaLnBrk="1" hangingPunct="1"/>
            <a:endParaRPr lang="ru-RU" smtClean="0"/>
          </a:p>
        </p:txBody>
      </p:sp>
      <p:pic>
        <p:nvPicPr>
          <p:cNvPr id="7171" name="Содержимое 4" descr="image012.jpg"/>
          <p:cNvPicPr>
            <a:picLocks noGrp="1" noChangeAspect="1"/>
          </p:cNvPicPr>
          <p:nvPr>
            <p:ph idx="1"/>
          </p:nvPr>
        </p:nvPicPr>
        <p:blipFill>
          <a:blip r:embed="rId2" cstate="email"/>
          <a:srcRect/>
          <a:stretch>
            <a:fillRect/>
          </a:stretch>
        </p:blipFill>
        <p:spPr>
          <a:xfrm>
            <a:off x="214313" y="285750"/>
            <a:ext cx="4537075" cy="6072188"/>
          </a:xfrm>
        </p:spPr>
      </p:pic>
      <p:sp>
        <p:nvSpPr>
          <p:cNvPr id="7172" name="Текст 3"/>
          <p:cNvSpPr>
            <a:spLocks noGrp="1"/>
          </p:cNvSpPr>
          <p:nvPr>
            <p:ph type="body" sz="half" idx="2"/>
          </p:nvPr>
        </p:nvSpPr>
        <p:spPr>
          <a:xfrm>
            <a:off x="5143500" y="285750"/>
            <a:ext cx="3857625" cy="5840413"/>
          </a:xfrm>
        </p:spPr>
        <p:txBody>
          <a:bodyPr/>
          <a:lstStyle/>
          <a:p>
            <a:pPr algn="just" eaLnBrk="1" fontAlgn="t" hangingPunct="1"/>
            <a:r>
              <a:rPr lang="ru-RU" sz="2400" i="1" smtClean="0">
                <a:latin typeface="Bookman Old Style" pitchFamily="18" charset="0"/>
              </a:rPr>
              <a:t>Такую сцену из жизни художник подсмотрел в жизни своих крестьян, которые привыкли видеть на полях бродящего хозяина с этюдником. Алексей Гаврилович заметил, как мать и сын любуются бабочками, которые присели на руку жницы, после он попросил их позировать ему. </a:t>
            </a:r>
            <a:r>
              <a:rPr lang="ru-RU" sz="2400" b="1" i="1" smtClean="0">
                <a:latin typeface="Bookman Old Style" pitchFamily="18" charset="0"/>
              </a:rPr>
              <a:t>«Жнецы» </a:t>
            </a:r>
            <a:r>
              <a:rPr lang="ru-RU" sz="2400" i="1" smtClean="0">
                <a:latin typeface="Bookman Old Style" pitchFamily="18" charset="0"/>
              </a:rPr>
              <a:t>1825 год.</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625" y="214313"/>
            <a:ext cx="8229600" cy="1654175"/>
          </a:xfrm>
        </p:spPr>
        <p:txBody>
          <a:bodyPr rtlCol="0">
            <a:normAutofit fontScale="90000"/>
          </a:bodyPr>
          <a:lstStyle/>
          <a:p>
            <a:pPr algn="just" eaLnBrk="1" fontAlgn="auto" hangingPunct="1">
              <a:spcAft>
                <a:spcPts val="0"/>
              </a:spcAft>
              <a:defRPr/>
            </a:pPr>
            <a:r>
              <a:rPr lang="ru-RU" sz="2000" i="1" dirty="0" smtClean="0">
                <a:latin typeface="Bookman Old Style" pitchFamily="18" charset="0"/>
              </a:rPr>
              <a:t>Довольно часто Венецианов обращался к детской теме. Такие картины как </a:t>
            </a:r>
            <a:r>
              <a:rPr lang="ru-RU" sz="2000" b="1" i="1" dirty="0" smtClean="0">
                <a:latin typeface="Bookman Old Style" pitchFamily="18" charset="0"/>
              </a:rPr>
              <a:t>"</a:t>
            </a:r>
            <a:r>
              <a:rPr lang="ru-RU" sz="2000" b="1" i="1" dirty="0" err="1" smtClean="0">
                <a:latin typeface="Bookman Old Style" pitchFamily="18" charset="0"/>
              </a:rPr>
              <a:t>Вот-те</a:t>
            </a:r>
            <a:r>
              <a:rPr lang="ru-RU" sz="2000" b="1" i="1" dirty="0" smtClean="0">
                <a:latin typeface="Bookman Old Style" pitchFamily="18" charset="0"/>
              </a:rPr>
              <a:t> и </a:t>
            </a:r>
            <a:r>
              <a:rPr lang="ru-RU" sz="2000" b="1" i="1" dirty="0" err="1" smtClean="0">
                <a:latin typeface="Bookman Old Style" pitchFamily="18" charset="0"/>
              </a:rPr>
              <a:t>батькин</a:t>
            </a:r>
            <a:r>
              <a:rPr lang="ru-RU" sz="2000" b="1" i="1" dirty="0" smtClean="0">
                <a:latin typeface="Bookman Old Style" pitchFamily="18" charset="0"/>
              </a:rPr>
              <a:t> обед!", «Крестьянские дети в поле»", "Спящий пастушок"</a:t>
            </a:r>
            <a:r>
              <a:rPr lang="ru-RU" sz="2000" i="1" dirty="0" smtClean="0">
                <a:latin typeface="Bookman Old Style" pitchFamily="18" charset="0"/>
              </a:rPr>
              <a:t> составляют заметную часть его творческого наследия. Трогательные детские образы проникновенно написаны мастером.</a:t>
            </a:r>
            <a:br>
              <a:rPr lang="ru-RU" sz="2000" i="1" dirty="0" smtClean="0">
                <a:latin typeface="Bookman Old Style" pitchFamily="18" charset="0"/>
              </a:rPr>
            </a:br>
            <a:r>
              <a:rPr lang="ru-RU" sz="2000" i="1" dirty="0" smtClean="0">
                <a:latin typeface="Bookman Old Style" pitchFamily="18" charset="0"/>
              </a:rPr>
              <a:t> </a:t>
            </a:r>
            <a:endParaRPr lang="ru-RU" sz="2000" i="1" dirty="0">
              <a:latin typeface="Bookman Old Style" pitchFamily="18" charset="0"/>
            </a:endParaRPr>
          </a:p>
        </p:txBody>
      </p:sp>
      <p:pic>
        <p:nvPicPr>
          <p:cNvPr id="8195" name="Содержимое 4" descr="image013.jpg"/>
          <p:cNvPicPr>
            <a:picLocks noGrp="1" noChangeAspect="1"/>
          </p:cNvPicPr>
          <p:nvPr>
            <p:ph sz="half" idx="1"/>
          </p:nvPr>
        </p:nvPicPr>
        <p:blipFill>
          <a:blip r:embed="rId2" cstate="email"/>
          <a:srcRect/>
          <a:stretch>
            <a:fillRect/>
          </a:stretch>
        </p:blipFill>
        <p:spPr>
          <a:xfrm>
            <a:off x="696913" y="2071688"/>
            <a:ext cx="3559175" cy="4572000"/>
          </a:xfrm>
        </p:spPr>
      </p:pic>
      <p:pic>
        <p:nvPicPr>
          <p:cNvPr id="8196" name="Содержимое 5" descr="image014.jpg"/>
          <p:cNvPicPr>
            <a:picLocks noGrp="1" noChangeAspect="1"/>
          </p:cNvPicPr>
          <p:nvPr>
            <p:ph sz="half" idx="2"/>
          </p:nvPr>
        </p:nvPicPr>
        <p:blipFill>
          <a:blip r:embed="rId3" cstate="email"/>
          <a:srcRect/>
          <a:stretch>
            <a:fillRect/>
          </a:stretch>
        </p:blipFill>
        <p:spPr>
          <a:xfrm>
            <a:off x="4970463" y="2000250"/>
            <a:ext cx="3394075" cy="4572000"/>
          </a:xfr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Заголовок 1"/>
          <p:cNvSpPr>
            <a:spLocks noGrp="1"/>
          </p:cNvSpPr>
          <p:nvPr>
            <p:ph type="title"/>
          </p:nvPr>
        </p:nvSpPr>
        <p:spPr>
          <a:xfrm>
            <a:off x="285750" y="142875"/>
            <a:ext cx="8715375" cy="1274763"/>
          </a:xfrm>
        </p:spPr>
        <p:txBody>
          <a:bodyPr/>
          <a:lstStyle/>
          <a:p>
            <a:pPr algn="just" eaLnBrk="1" hangingPunct="1"/>
            <a:r>
              <a:rPr lang="ru-RU" sz="1800" i="1" smtClean="0">
                <a:latin typeface="Bookman Old Style" pitchFamily="18" charset="0"/>
              </a:rPr>
              <a:t>Красота, величавость венециановских крестьянок имеют обобщенный характер. В этих картинах большую роль играет русский пейзаж. Наиболее значительные примеры крестьянского портрета в живописи XIX в. — это венециановские </a:t>
            </a:r>
            <a:r>
              <a:rPr lang="ru-RU" sz="1800" b="1" i="1" smtClean="0">
                <a:latin typeface="Bookman Old Style" pitchFamily="18" charset="0"/>
              </a:rPr>
              <a:t>«Девушка с теленком», «Голова крестьянина», «Крестьянка с васильками». </a:t>
            </a:r>
          </a:p>
        </p:txBody>
      </p:sp>
      <p:pic>
        <p:nvPicPr>
          <p:cNvPr id="9219" name="Содержимое 4" descr="cms.jpg"/>
          <p:cNvPicPr>
            <a:picLocks noGrp="1" noChangeAspect="1"/>
          </p:cNvPicPr>
          <p:nvPr>
            <p:ph sz="half" idx="1"/>
          </p:nvPr>
        </p:nvPicPr>
        <p:blipFill>
          <a:blip r:embed="rId2" cstate="email"/>
          <a:srcRect/>
          <a:stretch>
            <a:fillRect/>
          </a:stretch>
        </p:blipFill>
        <p:spPr>
          <a:xfrm>
            <a:off x="357188" y="1571625"/>
            <a:ext cx="4000500" cy="5114925"/>
          </a:xfrm>
        </p:spPr>
      </p:pic>
      <p:pic>
        <p:nvPicPr>
          <p:cNvPr id="9220" name="Содержимое 5" descr="cms1.jpg"/>
          <p:cNvPicPr>
            <a:picLocks noGrp="1" noChangeAspect="1"/>
          </p:cNvPicPr>
          <p:nvPr>
            <p:ph sz="half" idx="2"/>
          </p:nvPr>
        </p:nvPicPr>
        <p:blipFill>
          <a:blip r:embed="rId3" cstate="email"/>
          <a:srcRect/>
          <a:stretch>
            <a:fillRect/>
          </a:stretch>
        </p:blipFill>
        <p:spPr>
          <a:xfrm>
            <a:off x="4429125" y="1571625"/>
            <a:ext cx="4286250" cy="5143500"/>
          </a:xfr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Заголовок 1"/>
          <p:cNvSpPr>
            <a:spLocks noGrp="1"/>
          </p:cNvSpPr>
          <p:nvPr>
            <p:ph type="title"/>
          </p:nvPr>
        </p:nvSpPr>
        <p:spPr>
          <a:xfrm>
            <a:off x="428625" y="214313"/>
            <a:ext cx="8229600" cy="2286000"/>
          </a:xfrm>
        </p:spPr>
        <p:txBody>
          <a:bodyPr/>
          <a:lstStyle/>
          <a:p>
            <a:pPr algn="just" eaLnBrk="1" hangingPunct="1"/>
            <a:r>
              <a:rPr lang="ru-RU" sz="1600" i="1" smtClean="0">
                <a:latin typeface="Bookman Old Style" pitchFamily="18" charset="0"/>
              </a:rPr>
              <a:t>Венецианов Алексей Гаврилович вошел в историю русской живописи не только как основатель крестьянского жанра. Широко известна его педагогическая деятельность. Художник создал свою систему преподавания живописной науки. На свои средства Венецианов содержал художественную школу, где обучались дети крепостных крестьян и прочих выходцев из несостоятельных семейств. Его заведение позволило вырасти таким заметным художникам как Григорий Сорока, Алексей Тыранов, Никифор Крылов, Сергей Зарянко и другие</a:t>
            </a:r>
            <a:r>
              <a:rPr lang="ru-RU" sz="1600" smtClean="0">
                <a:latin typeface="Bookman Old Style" pitchFamily="18" charset="0"/>
              </a:rPr>
              <a:t>.</a:t>
            </a:r>
            <a:br>
              <a:rPr lang="ru-RU" sz="1600" smtClean="0">
                <a:latin typeface="Bookman Old Style" pitchFamily="18" charset="0"/>
              </a:rPr>
            </a:br>
            <a:endParaRPr lang="ru-RU" sz="1600" smtClean="0">
              <a:latin typeface="Bookman Old Style" pitchFamily="18" charset="0"/>
            </a:endParaRPr>
          </a:p>
        </p:txBody>
      </p:sp>
      <p:pic>
        <p:nvPicPr>
          <p:cNvPr id="10243" name="Содержимое 3" descr="cms3.jpg"/>
          <p:cNvPicPr>
            <a:picLocks noGrp="1" noChangeAspect="1"/>
          </p:cNvPicPr>
          <p:nvPr>
            <p:ph idx="1"/>
          </p:nvPr>
        </p:nvPicPr>
        <p:blipFill>
          <a:blip r:embed="rId2" cstate="email"/>
          <a:srcRect/>
          <a:stretch>
            <a:fillRect/>
          </a:stretch>
        </p:blipFill>
        <p:spPr>
          <a:xfrm>
            <a:off x="1785938" y="2286000"/>
            <a:ext cx="5357812" cy="4357688"/>
          </a:xfrm>
        </p:spPr>
      </p:pic>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TotalTime>
  <Words>391</Words>
  <Application>Microsoft Office PowerPoint</Application>
  <PresentationFormat>Экран (4:3)</PresentationFormat>
  <Paragraphs>10</Paragraphs>
  <Slides>10</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10</vt:i4>
      </vt:variant>
    </vt:vector>
  </HeadingPairs>
  <TitlesOfParts>
    <vt:vector size="14" baseType="lpstr">
      <vt:lpstr>Arial</vt:lpstr>
      <vt:lpstr>Calibri</vt:lpstr>
      <vt:lpstr>Bookman Old Style</vt:lpstr>
      <vt:lpstr>Тема Office</vt:lpstr>
      <vt:lpstr>Слайд 1</vt:lpstr>
      <vt:lpstr>Слайд 2</vt:lpstr>
      <vt:lpstr>Слайд 3</vt:lpstr>
      <vt:lpstr>Слайд 4</vt:lpstr>
      <vt:lpstr>Слайд 5</vt:lpstr>
      <vt:lpstr>Слайд 6</vt:lpstr>
      <vt:lpstr>Довольно часто Венецианов обращался к детской теме. Такие картины как "Вот-те и батькин обед!", «Крестьянские дети в поле»", "Спящий пастушок" составляют заметную часть его творческого наследия. Трогательные детские образы проникновенно написаны мастером.  </vt:lpstr>
      <vt:lpstr>Красота, величавость венециановских крестьянок имеют обобщенный характер. В этих картинах большую роль играет русский пейзаж. Наиболее значительные примеры крестьянского портрета в живописи XIX в. — это венециановские «Девушка с теленком», «Голова крестьянина», «Крестьянка с васильками». </vt:lpstr>
      <vt:lpstr>Венецианов Алексей Гаврилович вошел в историю русской живописи не только как основатель крестьянского жанра. Широко известна его педагогическая деятельность. Художник создал свою систему преподавания живописной науки. На свои средства Венецианов содержал художественную школу, где обучались дети крепостных крестьян и прочих выходцев из несостоятельных семейств. Его заведение позволило вырасти таким заметным художникам как Григорий Сорока, Алексей Тыранов, Никифор Крылов, Сергей Зарянко и другие. </vt:lpstr>
      <vt:lpstr>СПАСИБО ЗА ВНИМАНИЕ     Максимов М. 3 «А»</vt:lpstr>
    </vt:vector>
  </TitlesOfParts>
  <Company>Reanimator Extreme Edition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User</dc:creator>
  <cp:lastModifiedBy>revaz</cp:lastModifiedBy>
  <cp:revision>14</cp:revision>
  <dcterms:created xsi:type="dcterms:W3CDTF">2011-10-16T11:23:59Z</dcterms:created>
  <dcterms:modified xsi:type="dcterms:W3CDTF">2013-02-04T11:18:05Z</dcterms:modified>
</cp:coreProperties>
</file>