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7" r:id="rId2"/>
    <p:sldId id="291" r:id="rId3"/>
    <p:sldId id="303" r:id="rId4"/>
    <p:sldId id="280" r:id="rId5"/>
    <p:sldId id="277" r:id="rId6"/>
    <p:sldId id="283" r:id="rId7"/>
    <p:sldId id="301" r:id="rId8"/>
    <p:sldId id="296" r:id="rId9"/>
    <p:sldId id="293" r:id="rId10"/>
    <p:sldId id="295" r:id="rId11"/>
    <p:sldId id="304" r:id="rId12"/>
    <p:sldId id="302" r:id="rId13"/>
    <p:sldId id="276" r:id="rId14"/>
    <p:sldId id="278" r:id="rId15"/>
    <p:sldId id="305" r:id="rId16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1pPr>
    <a:lvl2pPr marL="457200" algn="r" rtl="1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2pPr>
    <a:lvl3pPr marL="914400" algn="r" rtl="1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3pPr>
    <a:lvl4pPr marL="1371600" algn="r" rtl="1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4pPr>
    <a:lvl5pPr marL="1828800" algn="r" rtl="1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5pPr>
    <a:lvl6pPr marL="2286000" algn="l" defTabSz="914400" rtl="0" eaLnBrk="1" latinLnBrk="0" hangingPunct="1"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6pPr>
    <a:lvl7pPr marL="2743200" algn="l" defTabSz="914400" rtl="0" eaLnBrk="1" latinLnBrk="0" hangingPunct="1"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7pPr>
    <a:lvl8pPr marL="3200400" algn="l" defTabSz="914400" rtl="0" eaLnBrk="1" latinLnBrk="0" hangingPunct="1"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8pPr>
    <a:lvl9pPr marL="3657600" algn="l" defTabSz="914400" rtl="0" eaLnBrk="1" latinLnBrk="0" hangingPunct="1">
      <a:defRPr sz="4000" b="1" i="1" kern="1200">
        <a:solidFill>
          <a:schemeClr val="tx1"/>
        </a:solidFill>
        <a:latin typeface="Times New Roman" pitchFamily="18" charset="0"/>
        <a:ea typeface="+mn-ea"/>
        <a:cs typeface="Aharoni" pitchFamily="2" charset="-79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0000"/>
    <a:srgbClr val="0000CC"/>
    <a:srgbClr val="FF0000"/>
    <a:srgbClr val="FF6600"/>
    <a:srgbClr val="800000"/>
    <a:srgbClr val="CC3300"/>
    <a:srgbClr val="99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12" autoAdjust="0"/>
    <p:restoredTop sz="94658" autoAdjust="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83CD-1B1A-4DE1-ABEC-4D9E6EB0C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1060-29A3-4378-A545-9310983E1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17AF-A899-4DDA-A242-57BD1CAAD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8D5E-6F0E-4A75-80DB-710BB87FF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694E-7ACF-495A-B692-BEC6FAD67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7360-2787-437B-A3CC-1780CE13F2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40C8-A131-4F2F-84F0-DEECA7DFC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2EE4-F5F1-4178-919E-46339D410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C80D-4D12-4D38-99F9-4BEDF7567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60E4-A164-4F71-AE03-BABB59EE4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AA5D-38D7-4FA6-BB32-E04A1B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12B8-BFA4-491E-B40D-6469F8F36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 smtClean="0">
                <a:cs typeface="+mn-cs"/>
              </a:defRPr>
            </a:lvl1pPr>
          </a:lstStyle>
          <a:p>
            <a:pPr>
              <a:defRPr/>
            </a:pPr>
            <a:fld id="{4E55EE3B-B2CE-4A9A-A629-054F1DC77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hlink"/>
            </a:gs>
            <a:gs pos="100000">
              <a:srgbClr val="00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476250"/>
            <a:ext cx="7129462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547813" y="125413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ru-RU" sz="2000">
                <a:solidFill>
                  <a:srgbClr val="FF3300"/>
                </a:solidFill>
                <a:latin typeface="Bookman Old Style" pitchFamily="18" charset="0"/>
              </a:rPr>
              <a:t>                                       </a:t>
            </a:r>
            <a:r>
              <a:rPr lang="ru-RU" sz="2000">
                <a:solidFill>
                  <a:srgbClr val="CC3300"/>
                </a:solidFill>
                <a:latin typeface="Bookman Old Style" pitchFamily="18" charset="0"/>
              </a:rPr>
              <a:t>Руднев Иван 3 «А» класс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258888" y="5949950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663300"/>
                </a:solidFill>
                <a:latin typeface="Bookman Old Style" pitchFamily="18" charset="0"/>
              </a:rPr>
              <a:t>Для русского человека хлеб занимает особое место. Хлеб - это вечный символ достатка и защищенности.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258888" y="549275"/>
            <a:ext cx="7129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>
                <a:solidFill>
                  <a:srgbClr val="FF3300"/>
                </a:solidFill>
                <a:latin typeface="Bookman Old Style" pitchFamily="18" charset="0"/>
              </a:rPr>
              <a:t>Хлеб всему голова</a:t>
            </a:r>
            <a:endParaRPr lang="ru-RU" sz="5400" b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827088" y="188913"/>
            <a:ext cx="747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6633"/>
                </a:solidFill>
                <a:latin typeface="Bookman Old Style" pitchFamily="18" charset="0"/>
              </a:rPr>
              <a:t>Хлеб да вода – то наша еда</a:t>
            </a:r>
          </a:p>
        </p:txBody>
      </p:sp>
      <p:pic>
        <p:nvPicPr>
          <p:cNvPr id="11267" name="Picture 11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981075"/>
            <a:ext cx="7056437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CFF33"/>
            </a:gs>
            <a:gs pos="100000">
              <a:srgbClr val="FF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389063" y="260350"/>
            <a:ext cx="6207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996633"/>
                </a:solidFill>
                <a:latin typeface="Bookman Old Style" pitchFamily="18" charset="0"/>
              </a:rPr>
              <a:t>Худ обед, когда хлеба нет</a:t>
            </a:r>
          </a:p>
        </p:txBody>
      </p:sp>
      <p:pic>
        <p:nvPicPr>
          <p:cNvPr id="12291" name="Picture 3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268413"/>
            <a:ext cx="633730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rgbClr val="CC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258888" y="0"/>
            <a:ext cx="660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3300"/>
                </a:solidFill>
                <a:latin typeface="Bookman Old Style" pitchFamily="18" charset="0"/>
              </a:rPr>
              <a:t>Хлебушка – калачу дедушка</a:t>
            </a:r>
          </a:p>
        </p:txBody>
      </p:sp>
      <p:pic>
        <p:nvPicPr>
          <p:cNvPr id="13315" name="Picture 7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836613"/>
            <a:ext cx="7345362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99FF"/>
            </a:gs>
            <a:gs pos="100000">
              <a:srgbClr val="66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7010400" y="1219200"/>
            <a:ext cx="2133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  <a:latin typeface="Monotype Corsiva" pitchFamily="66" charset="0"/>
              <a:cs typeface="Times New Roman (Hebrew)" charset="-79"/>
            </a:endParaRPr>
          </a:p>
          <a:p>
            <a:pPr algn="ctr">
              <a:spcBef>
                <a:spcPct val="50000"/>
              </a:spcBef>
            </a:pPr>
            <a:endParaRPr lang="en-US" altLang="he-IL">
              <a:solidFill>
                <a:srgbClr val="0000FF"/>
              </a:solidFill>
              <a:latin typeface="Monotype Corsiva" pitchFamily="66" charset="0"/>
              <a:cs typeface="Times New Roman (Hebrew)" charset="-79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68313" y="5661025"/>
            <a:ext cx="8207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660033"/>
                </a:solidFill>
                <a:latin typeface="Bookman Old Style" pitchFamily="18" charset="0"/>
              </a:rPr>
              <a:t>– это крылатое выражение напоминает о том, что кроме забот о материальном благосостоянии, у человека еще есть духовные запросы и потребности.</a:t>
            </a:r>
          </a:p>
        </p:txBody>
      </p:sp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900113" y="188913"/>
            <a:ext cx="7545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3300"/>
                </a:solidFill>
                <a:latin typeface="Bookman Old Style" pitchFamily="18" charset="0"/>
              </a:rPr>
              <a:t>Не хлебом единым жив человек</a:t>
            </a:r>
          </a:p>
        </p:txBody>
      </p:sp>
      <p:pic>
        <p:nvPicPr>
          <p:cNvPr id="14341" name="Picture 14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4950" y="908050"/>
            <a:ext cx="34909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CFF33"/>
            </a:gs>
            <a:gs pos="100000">
              <a:srgbClr val="FF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92150"/>
            <a:ext cx="42481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4572000" y="188913"/>
            <a:ext cx="4572000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00200" algn="ctr">
              <a:tabLst>
                <a:tab pos="581025" algn="l"/>
              </a:tabLst>
            </a:pPr>
            <a:r>
              <a:rPr lang="ru-RU" sz="1800" b="0" i="0">
                <a:solidFill>
                  <a:schemeClr val="bg1"/>
                </a:solidFill>
              </a:rPr>
              <a:t>                </a:t>
            </a:r>
            <a:r>
              <a:rPr lang="ru-RU" sz="1600" i="0">
                <a:solidFill>
                  <a:srgbClr val="FF0000"/>
                </a:solidFill>
              </a:rPr>
              <a:t>«Хлеб – дар Божий», говорили наши предки. Они относились к хлебу с благоговением и считали главным богатством.</a:t>
            </a:r>
          </a:p>
          <a:p>
            <a:pPr indent="1600200" algn="ctr">
              <a:tabLst>
                <a:tab pos="581025" algn="l"/>
              </a:tabLst>
            </a:pPr>
            <a:endParaRPr lang="ru-RU" sz="1600" i="0">
              <a:solidFill>
                <a:srgbClr val="FF0000"/>
              </a:solidFill>
            </a:endParaRP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Мальчик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Ногою пинающий хлеб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Мальчик,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Голодных не знающий лет,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Помни,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Что были лихие года.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Хлеб –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Это жизнь, а не просто еда.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Хлебом клялись,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За хлеб умирали.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Не для того,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Чтоб в футбол им играли.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В слове народная мудрость таится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Вот, что в народе у нас говорится: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«Если ты хлеб ценить перестал,</a:t>
            </a:r>
          </a:p>
          <a:p>
            <a:pPr indent="1600200" algn="ctr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Ты человеком быть перестал!»</a:t>
            </a:r>
          </a:p>
          <a:p>
            <a:pPr indent="1600200" algn="l">
              <a:tabLst>
                <a:tab pos="581025" algn="l"/>
              </a:tabLst>
            </a:pPr>
            <a:r>
              <a:rPr lang="ru-RU" sz="1600" i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hlink"/>
            </a:gs>
            <a:gs pos="100000">
              <a:srgbClr val="00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755650" y="188913"/>
            <a:ext cx="793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Bookman Old Style" pitchFamily="18" charset="0"/>
              </a:rPr>
              <a:t>Благодарю за внимание!</a:t>
            </a:r>
            <a:r>
              <a:rPr lang="ru-RU" sz="3600">
                <a:latin typeface="Bookman Old Style" pitchFamily="18" charset="0"/>
              </a:rPr>
              <a:t> </a:t>
            </a:r>
          </a:p>
        </p:txBody>
      </p:sp>
      <p:pic>
        <p:nvPicPr>
          <p:cNvPr id="16387" name="Picture 9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341438"/>
            <a:ext cx="72326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rgbClr val="CC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1tx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8006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5724525" y="0"/>
            <a:ext cx="43926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57400" algn="ctr">
              <a:tabLst>
                <a:tab pos="581025" algn="l"/>
              </a:tabLst>
            </a:pPr>
            <a:endParaRPr lang="en-US" sz="1400" b="0" i="0">
              <a:solidFill>
                <a:srgbClr val="0000CC"/>
              </a:solidFill>
              <a:latin typeface="Bookman Old Style" pitchFamily="18" charset="0"/>
            </a:endParaRPr>
          </a:p>
          <a:p>
            <a:pPr indent="2057400" algn="ctr">
              <a:tabLst>
                <a:tab pos="581025" algn="l"/>
              </a:tabLst>
            </a:pPr>
            <a:endParaRPr lang="ru-RU" sz="1400" b="0" i="0">
              <a:solidFill>
                <a:srgbClr val="0000CC"/>
              </a:solidFill>
              <a:latin typeface="Bookman Old Style" pitchFamily="18" charset="0"/>
            </a:endParaRP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Слава миру на земле!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Слава хлебу на столе!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Если мы хотим кого-то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Встретить с честью и почетом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Встретить щедро, от души,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С уважением большим,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То гостей таких встречаем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Круглым пышным караваем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Он на блюде расписном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С белоснежным рушником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С караваем соль подносим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Поклоняясь, отведать просим: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400" i="0">
                <a:solidFill>
                  <a:srgbClr val="0000CC"/>
                </a:solidFill>
              </a:rPr>
              <a:t>«Дорогой наш гость и друг</a:t>
            </a:r>
          </a:p>
          <a:p>
            <a:pPr indent="2057400" algn="ctr">
              <a:tabLst>
                <a:tab pos="581025" algn="l"/>
              </a:tabLst>
            </a:pPr>
            <a:r>
              <a:rPr lang="ru-RU" sz="1600" i="0">
                <a:solidFill>
                  <a:srgbClr val="0000CC"/>
                </a:solidFill>
              </a:rPr>
              <a:t>Принимай хлеб-соль из рук»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5516563"/>
            <a:ext cx="8334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0">
                <a:solidFill>
                  <a:srgbClr val="0000CC"/>
                </a:solidFill>
                <a:latin typeface="Arial" charset="0"/>
              </a:rPr>
              <a:t>Хлеб – это не только вкусное слово, его по праву можно назвать святым. По старинному русскому обычаю хлеб, нечаянно выпавший из рук, надо не только поднять и бережно обтереть, но и поцеловать его, попросить прощения. Немалым грехом, считалось уронить крошку хлеба и не поднять ее, еще большим грехом – растоптать ногами.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rgbClr val="CC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42988" y="5734050"/>
            <a:ext cx="6948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660033"/>
                </a:solidFill>
                <a:latin typeface="Bookman Old Style" pitchFamily="18" charset="0"/>
              </a:rPr>
              <a:t>- то, что крайне необходимо для жизни, для существования. 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87450" y="188913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6633"/>
                </a:solidFill>
                <a:latin typeface="Bookman Old Style" pitchFamily="18" charset="0"/>
              </a:rPr>
              <a:t>Хлеб насущный</a:t>
            </a:r>
          </a:p>
        </p:txBody>
      </p:sp>
      <p:pic>
        <p:nvPicPr>
          <p:cNvPr id="4100" name="Picture 4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981075"/>
            <a:ext cx="69850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FFFF"/>
            </a:gs>
            <a:gs pos="100000">
              <a:srgbClr val="CC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755650" y="5805488"/>
            <a:ext cx="74882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>
                <a:solidFill>
                  <a:srgbClr val="660033"/>
                </a:solidFill>
                <a:latin typeface="Bookman Old Style" pitchFamily="18" charset="0"/>
              </a:rPr>
              <a:t>– отдать предпочтение тому, что в данный момент важнее «хлеба насущного».</a:t>
            </a:r>
            <a:r>
              <a:rPr lang="ru-RU" sz="2400" b="0">
                <a:latin typeface="Bookman Old Style" pitchFamily="18" charset="0"/>
              </a:rPr>
              <a:t> </a:t>
            </a: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2520950" y="260350"/>
            <a:ext cx="4113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9933"/>
                </a:solidFill>
                <a:latin typeface="Bookman Old Style" pitchFamily="18" charset="0"/>
              </a:rPr>
              <a:t>Хлебом не корми</a:t>
            </a:r>
          </a:p>
        </p:txBody>
      </p:sp>
      <p:pic>
        <p:nvPicPr>
          <p:cNvPr id="5124" name="Picture 11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052513"/>
            <a:ext cx="7488237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CC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179388" y="5915025"/>
            <a:ext cx="87487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>
                <a:solidFill>
                  <a:srgbClr val="660033"/>
                </a:solidFill>
                <a:latin typeface="Bookman Old Style" pitchFamily="18" charset="0"/>
              </a:rPr>
              <a:t>1. Угощение. 2. Забота, попечение.</a:t>
            </a:r>
          </a:p>
          <a:p>
            <a:pPr algn="ctr">
              <a:lnSpc>
                <a:spcPct val="70000"/>
              </a:lnSpc>
            </a:pPr>
            <a:r>
              <a:rPr lang="ru-RU" sz="2000" b="0">
                <a:solidFill>
                  <a:srgbClr val="660033"/>
                </a:solidFill>
                <a:latin typeface="Bookman Old Style" pitchFamily="18" charset="0"/>
              </a:rPr>
              <a:t>От старинного русского обычая, который живёт и теперь, - подносить при торжественной встрече хлеб и соль тому, кого принимают с почестями.  </a:t>
            </a:r>
          </a:p>
        </p:txBody>
      </p:sp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3203575" y="188913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9900"/>
                </a:solidFill>
                <a:latin typeface="Bookman Old Style" pitchFamily="18" charset="0"/>
              </a:rPr>
              <a:t>Хлеб-соль</a:t>
            </a:r>
          </a:p>
        </p:txBody>
      </p:sp>
      <p:pic>
        <p:nvPicPr>
          <p:cNvPr id="6148" name="Picture 16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854075"/>
            <a:ext cx="64801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CCCFF"/>
            </a:gs>
            <a:gs pos="100000">
              <a:srgbClr val="99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4"/>
          <p:cNvSpPr>
            <a:spLocks noChangeArrowheads="1"/>
          </p:cNvSpPr>
          <p:nvPr/>
        </p:nvSpPr>
        <p:spPr bwMode="auto">
          <a:xfrm>
            <a:off x="2268538" y="6237288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rgbClr val="CC0000"/>
                </a:solidFill>
                <a:latin typeface="Bookman Old Style" pitchFamily="18" charset="0"/>
              </a:rPr>
              <a:t>- что означает: не жалуемся.</a:t>
            </a:r>
          </a:p>
        </p:txBody>
      </p:sp>
      <p:sp>
        <p:nvSpPr>
          <p:cNvPr id="7171" name="Rectangle 1035"/>
          <p:cNvSpPr>
            <a:spLocks noChangeArrowheads="1"/>
          </p:cNvSpPr>
          <p:nvPr/>
        </p:nvSpPr>
        <p:spPr bwMode="auto">
          <a:xfrm>
            <a:off x="2051050" y="188913"/>
            <a:ext cx="4691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3300"/>
                </a:solidFill>
                <a:latin typeface="Bookman Old Style" pitchFamily="18" charset="0"/>
              </a:rPr>
              <a:t>Живем, хлеб жуем!</a:t>
            </a:r>
          </a:p>
        </p:txBody>
      </p:sp>
      <p:pic>
        <p:nvPicPr>
          <p:cNvPr id="7172" name="Picture 1036" descr="brodbak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052513"/>
            <a:ext cx="77025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CC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755650" y="5546725"/>
            <a:ext cx="7308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660033"/>
                </a:solidFill>
                <a:latin typeface="Bookman Old Style" pitchFamily="18" charset="0"/>
              </a:rPr>
              <a:t>- крылатое выражение, идущее из Древнего Рима, отразившее суть основ массовой культуры. Римские правители начала нашей эры поняли, что хлеб и зрелища – ключ к власти над толпой.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2700338" y="0"/>
            <a:ext cx="378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996633"/>
                </a:solidFill>
                <a:latin typeface="Bookman Old Style" pitchFamily="18" charset="0"/>
              </a:rPr>
              <a:t>Хлеба и зрелищ</a:t>
            </a:r>
          </a:p>
        </p:txBody>
      </p:sp>
      <p:pic>
        <p:nvPicPr>
          <p:cNvPr id="8196" name="Picture 1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692150"/>
            <a:ext cx="554355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33"/>
            </a:gs>
            <a:gs pos="50000">
              <a:srgbClr val="FFFF00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287338" y="188913"/>
            <a:ext cx="8856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993300"/>
                </a:solidFill>
                <a:latin typeface="Bookman Old Style" pitchFamily="18" charset="0"/>
              </a:rPr>
              <a:t>Хлеб-соль ешь, а правду-матку режь</a:t>
            </a: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403350" y="6237288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660033"/>
                </a:solidFill>
                <a:latin typeface="Bookman Old Style" pitchFamily="18" charset="0"/>
              </a:rPr>
              <a:t> Резать правду-матку - говорить открыто</a:t>
            </a:r>
          </a:p>
        </p:txBody>
      </p:sp>
      <p:pic>
        <p:nvPicPr>
          <p:cNvPr id="9220" name="Picture 10" descr="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836613"/>
            <a:ext cx="7129462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C00"/>
            </a:gs>
            <a:gs pos="50000">
              <a:srgbClr val="FF6600"/>
            </a:gs>
            <a:gs pos="100000">
              <a:srgbClr val="FF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/>
          <p:cNvSpPr txBox="1">
            <a:spLocks noChangeArrowheads="1"/>
          </p:cNvSpPr>
          <p:nvPr/>
        </p:nvSpPr>
        <p:spPr bwMode="auto">
          <a:xfrm>
            <a:off x="1908175" y="188913"/>
            <a:ext cx="4995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993300"/>
                </a:solidFill>
                <a:latin typeface="Bookman Old Style" pitchFamily="18" charset="0"/>
              </a:rPr>
              <a:t>Хлеб в человеке воин</a:t>
            </a:r>
          </a:p>
        </p:txBody>
      </p:sp>
      <p:pic>
        <p:nvPicPr>
          <p:cNvPr id="10243" name="Picture 12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981075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haroni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haroni" pitchFamily="2" charset="-79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427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Times New Roman</vt:lpstr>
      <vt:lpstr>Aharoni</vt:lpstr>
      <vt:lpstr>Arial</vt:lpstr>
      <vt:lpstr>Times New Roman (Hebrew)</vt:lpstr>
      <vt:lpstr>Calibri</vt:lpstr>
      <vt:lpstr>Bookman Old Style</vt:lpstr>
      <vt:lpstr>Monotype Corsiva</vt:lpstr>
      <vt:lpstr>עיצוב ברירת מחדל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Демонстрация PowerPoint</dc:title>
  <dc:creator>Serg</dc:creator>
  <cp:lastModifiedBy>revaz</cp:lastModifiedBy>
  <cp:revision>52</cp:revision>
  <dcterms:created xsi:type="dcterms:W3CDTF">2003-04-27T16:33:26Z</dcterms:created>
  <dcterms:modified xsi:type="dcterms:W3CDTF">2013-02-04T11:15:54Z</dcterms:modified>
</cp:coreProperties>
</file>