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33"/>
    <a:srgbClr val="CC00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09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02.12.2012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428604"/>
            <a:ext cx="7772400" cy="1470025"/>
          </a:xfrm>
        </p:spPr>
        <p:txBody>
          <a:bodyPr>
            <a:noAutofit/>
          </a:bodyPr>
          <a:lstStyle/>
          <a:p>
            <a:r>
              <a:rPr lang="ru-RU" sz="5400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Franklin Gothic Medium" pitchFamily="34" charset="0"/>
              </a:rPr>
              <a:t>Устный литературный журнал № 1.</a:t>
            </a:r>
            <a:endParaRPr lang="ru-RU" sz="5400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  <a:latin typeface="Franklin Gothic Medium" pitchFamily="34" charset="0"/>
            </a:endParaRPr>
          </a:p>
        </p:txBody>
      </p:sp>
      <p:pic>
        <p:nvPicPr>
          <p:cNvPr id="1026" name="Picture 2" descr="C:\Documents and Settings\Admin\Рабочий стол\869040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" y="2643182"/>
            <a:ext cx="9144030" cy="30038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488" y="285728"/>
            <a:ext cx="4000528" cy="2786082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990033"/>
                </a:solidFill>
              </a:rPr>
              <a:t>Песенки и стихи разных народов в переводе С.Я.Маршака</a:t>
            </a:r>
            <a:endParaRPr lang="ru-RU" sz="4000" b="1" dirty="0">
              <a:solidFill>
                <a:srgbClr val="990033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20" y="3571876"/>
            <a:ext cx="1928826" cy="3045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0892" y="142852"/>
            <a:ext cx="1976438" cy="310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20017"/>
            <a:ext cx="2357454" cy="311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74182" y="3643314"/>
            <a:ext cx="2140282" cy="3000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10" y="3643314"/>
            <a:ext cx="2155271" cy="3046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1670" y="274638"/>
            <a:ext cx="5143536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Сказки для чтения и представления.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500174"/>
            <a:ext cx="2477946" cy="3473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643050"/>
            <a:ext cx="2562204" cy="3273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643050"/>
            <a:ext cx="2584307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8992" y="4214817"/>
            <a:ext cx="3333747" cy="2500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2066" y="1500174"/>
            <a:ext cx="3762381" cy="2498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86544" y="4286256"/>
            <a:ext cx="3692343" cy="2456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86380" y="1428736"/>
            <a:ext cx="3571900" cy="2675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14942" y="1571612"/>
            <a:ext cx="3634253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357556" y="4143380"/>
            <a:ext cx="3429022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7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0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3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5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8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214290"/>
            <a:ext cx="5510488" cy="3386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071670" y="3571876"/>
            <a:ext cx="5072098" cy="1214446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rgbClr val="990033"/>
                </a:solidFill>
                <a:latin typeface="Arial Narrow" pitchFamily="34" charset="0"/>
              </a:rPr>
              <a:t>125 лет со дня рождения С.Я.Маршака</a:t>
            </a:r>
            <a:endParaRPr lang="ru-RU" sz="3200" b="1" i="1" dirty="0">
              <a:solidFill>
                <a:srgbClr val="990033"/>
              </a:solidFill>
              <a:latin typeface="Arial Narrow" pitchFamily="34" charset="0"/>
            </a:endParaRPr>
          </a:p>
        </p:txBody>
      </p:sp>
      <p:pic>
        <p:nvPicPr>
          <p:cNvPr id="4099" name="Picture 3" descr="C:\Documents and Settings\Admin\Рабочий стол\i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9520" y="2071678"/>
            <a:ext cx="1560206" cy="2000264"/>
          </a:xfrm>
          <a:prstGeom prst="rect">
            <a:avLst/>
          </a:prstGeom>
          <a:noFill/>
        </p:spPr>
      </p:pic>
      <p:pic>
        <p:nvPicPr>
          <p:cNvPr id="4101" name="Picture 5" descr="C:\Documents and Settings\Admin\Рабочий стол\ми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4714884"/>
            <a:ext cx="1919271" cy="1919271"/>
          </a:xfrm>
          <a:prstGeom prst="rect">
            <a:avLst/>
          </a:prstGeom>
          <a:noFill/>
        </p:spPr>
      </p:pic>
      <p:pic>
        <p:nvPicPr>
          <p:cNvPr id="4102" name="Picture 6" descr="C:\Documents and Settings\Admin\Рабочий стол\heb01_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19783" y="4929198"/>
            <a:ext cx="1996453" cy="1714512"/>
          </a:xfrm>
          <a:prstGeom prst="rect">
            <a:avLst/>
          </a:prstGeom>
          <a:noFill/>
        </p:spPr>
      </p:pic>
      <p:pic>
        <p:nvPicPr>
          <p:cNvPr id="4103" name="Picture 7" descr="C:\Documents and Settings\Admin\Рабочий стол\en01_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16" y="4500570"/>
            <a:ext cx="1602116" cy="2071702"/>
          </a:xfrm>
          <a:prstGeom prst="rect">
            <a:avLst/>
          </a:prstGeom>
          <a:noFill/>
        </p:spPr>
      </p:pic>
      <p:pic>
        <p:nvPicPr>
          <p:cNvPr id="4104" name="Picture 8" descr="C:\Documents and Settings\Admin\Рабочий стол\en02_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844" y="2214554"/>
            <a:ext cx="1512898" cy="20023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alphaModFix/>
            <a:lum/>
          </a:blip>
          <a:srcRect/>
          <a:stretch>
            <a:fillRect/>
          </a:stretch>
        </p:blipFill>
        <p:spPr>
          <a:xfrm>
            <a:off x="2285984" y="642918"/>
            <a:ext cx="4680000" cy="4320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00232" y="5214950"/>
            <a:ext cx="53578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0070C0"/>
                </a:solidFill>
                <a:latin typeface="Franklin Gothic Medium" pitchFamily="34" charset="0"/>
              </a:rPr>
              <a:t>Самуил Яковлевич Маршак</a:t>
            </a:r>
            <a:br>
              <a:rPr lang="ru-RU" sz="3200" dirty="0" smtClean="0">
                <a:solidFill>
                  <a:srgbClr val="0070C0"/>
                </a:solidFill>
                <a:latin typeface="Franklin Gothic Medium" pitchFamily="34" charset="0"/>
              </a:rPr>
            </a:br>
            <a:r>
              <a:rPr lang="ru-RU" sz="3200" dirty="0" smtClean="0">
                <a:solidFill>
                  <a:srgbClr val="0070C0"/>
                </a:solidFill>
                <a:latin typeface="Franklin Gothic Medium" pitchFamily="34" charset="0"/>
              </a:rPr>
              <a:t>             (1887-1964)</a:t>
            </a:r>
            <a:endParaRPr lang="ru-RU" sz="3200" dirty="0">
              <a:solidFill>
                <a:srgbClr val="0070C0"/>
              </a:solidFill>
              <a:latin typeface="Franklin Gothic Medium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alphaModFix/>
            <a:lum/>
          </a:blip>
          <a:srcRect/>
          <a:stretch>
            <a:fillRect/>
          </a:stretch>
        </p:blipFill>
        <p:spPr>
          <a:xfrm>
            <a:off x="428596" y="500042"/>
            <a:ext cx="3500462" cy="4715062"/>
          </a:xfrm>
          <a:prstGeom prst="rect">
            <a:avLst/>
          </a:prstGeom>
          <a:noFill/>
          <a:ln w="19080">
            <a:solidFill>
              <a:srgbClr val="000000"/>
            </a:solidFill>
            <a:prstDash val="solid"/>
            <a:miter/>
          </a:ln>
          <a:effectLst>
            <a:outerShdw dist="107933" dir="13500000" algn="tl">
              <a:srgbClr val="808080">
                <a:alpha val="5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5376617" y="500042"/>
            <a:ext cx="3421505" cy="4643470"/>
          </a:xfrm>
          <a:prstGeom prst="rect">
            <a:avLst/>
          </a:prstGeom>
          <a:noFill/>
          <a:ln w="19080">
            <a:solidFill>
              <a:srgbClr val="000000"/>
            </a:solidFill>
            <a:prstDash val="solid"/>
            <a:miter/>
          </a:ln>
          <a:effectLst>
            <a:outerShdw dist="107933" dir="18900000" algn="tl">
              <a:srgbClr val="808080">
                <a:alpha val="50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500034" y="5500702"/>
            <a:ext cx="33575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hangingPunct="0"/>
            <a:r>
              <a:rPr lang="ru-RU" sz="2400" dirty="0" smtClean="0">
                <a:latin typeface="Franklin Gothic Medium" pitchFamily="34" charset="0"/>
                <a:ea typeface="Microsoft YaHei" pitchFamily="2"/>
                <a:cs typeface="Mangal" pitchFamily="2"/>
              </a:rPr>
              <a:t>Яков </a:t>
            </a:r>
            <a:r>
              <a:rPr lang="ru-RU" sz="2400" dirty="0" err="1" smtClean="0">
                <a:latin typeface="Franklin Gothic Medium" pitchFamily="34" charset="0"/>
                <a:ea typeface="Microsoft YaHei" pitchFamily="2"/>
                <a:cs typeface="Mangal" pitchFamily="2"/>
              </a:rPr>
              <a:t>Миронович</a:t>
            </a:r>
            <a:r>
              <a:rPr lang="ru-RU" sz="2400" dirty="0" smtClean="0">
                <a:latin typeface="Franklin Gothic Medium" pitchFamily="34" charset="0"/>
                <a:ea typeface="Microsoft YaHei" pitchFamily="2"/>
                <a:cs typeface="Mangal" pitchFamily="2"/>
              </a:rPr>
              <a:t> Маршак</a:t>
            </a:r>
          </a:p>
          <a:p>
            <a:pPr lvl="0" algn="ctr" hangingPunct="0"/>
            <a:r>
              <a:rPr lang="ru-RU" sz="2400" dirty="0" smtClean="0">
                <a:latin typeface="Franklin Gothic Medium" pitchFamily="34" charset="0"/>
                <a:ea typeface="Microsoft YaHei" pitchFamily="2"/>
                <a:cs typeface="Mangal" pitchFamily="2"/>
              </a:rPr>
              <a:t>отец</a:t>
            </a:r>
            <a:endParaRPr lang="ru-RU" sz="2400" dirty="0">
              <a:latin typeface="Franklin Gothic Medium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357818" y="5500702"/>
            <a:ext cx="34289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hangingPunct="0"/>
            <a:r>
              <a:rPr lang="ru-RU" sz="2400" dirty="0" smtClean="0">
                <a:latin typeface="Franklin Gothic Medium" pitchFamily="34" charset="0"/>
                <a:ea typeface="Microsoft YaHei" pitchFamily="2"/>
                <a:cs typeface="Mangal" pitchFamily="2"/>
              </a:rPr>
              <a:t>Евгения Борисовна Маршак</a:t>
            </a:r>
          </a:p>
          <a:p>
            <a:pPr lvl="0" algn="ctr" hangingPunct="0"/>
            <a:r>
              <a:rPr lang="ru-RU" sz="2400" dirty="0" smtClean="0">
                <a:latin typeface="Franklin Gothic Medium" pitchFamily="34" charset="0"/>
                <a:ea typeface="Microsoft YaHei" pitchFamily="2"/>
                <a:cs typeface="Mangal" pitchFamily="2"/>
              </a:rPr>
              <a:t>мать</a:t>
            </a:r>
            <a:endParaRPr lang="ru-RU" sz="2400" dirty="0">
              <a:latin typeface="Franklin Gothic Medium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alphaModFix/>
            <a:lum/>
          </a:blip>
          <a:srcRect b="11104"/>
          <a:stretch>
            <a:fillRect/>
          </a:stretch>
        </p:blipFill>
        <p:spPr>
          <a:xfrm>
            <a:off x="2285984" y="642918"/>
            <a:ext cx="3900976" cy="4714908"/>
          </a:xfrm>
          <a:prstGeom prst="rect">
            <a:avLst/>
          </a:prstGeom>
          <a:noFill/>
          <a:ln w="57240">
            <a:solidFill>
              <a:srgbClr val="663300"/>
            </a:solidFill>
            <a:prstDash val="solid"/>
            <a:miter/>
          </a:ln>
          <a:effectLst>
            <a:outerShdw dist="107933" dir="13500000" algn="tl">
              <a:srgbClr val="808080">
                <a:alpha val="5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2285984" y="642918"/>
            <a:ext cx="3881806" cy="4714908"/>
          </a:xfrm>
          <a:prstGeom prst="rect">
            <a:avLst/>
          </a:prstGeom>
          <a:noFill/>
          <a:ln w="57240">
            <a:solidFill>
              <a:srgbClr val="663300"/>
            </a:solidFill>
            <a:prstDash val="solid"/>
            <a:miter/>
          </a:ln>
          <a:effectLst>
            <a:outerShdw dist="107933" dir="18900000" algn="tl">
              <a:srgbClr val="808080">
                <a:alpha val="5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 t="6387" b="7718"/>
          <a:stretch>
            <a:fillRect/>
          </a:stretch>
        </p:blipFill>
        <p:spPr>
          <a:xfrm>
            <a:off x="2143108" y="357166"/>
            <a:ext cx="4425560" cy="4481961"/>
          </a:xfrm>
          <a:prstGeom prst="rect">
            <a:avLst/>
          </a:prstGeom>
          <a:noFill/>
          <a:ln w="19080">
            <a:solidFill>
              <a:srgbClr val="000000"/>
            </a:solidFill>
            <a:prstDash val="solid"/>
            <a:miter/>
          </a:ln>
          <a:effectLst>
            <a:outerShdw dist="107933" dir="18900000" algn="tl">
              <a:srgbClr val="808080">
                <a:alpha val="50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714480" y="5072074"/>
            <a:ext cx="4786314" cy="1620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720" lvl="0" indent="-342720" algn="ctr" hangingPunct="0">
              <a:spcBef>
                <a:spcPts val="448"/>
              </a:spcBef>
            </a:pPr>
            <a:r>
              <a:rPr lang="ru-RU" sz="2400" dirty="0" smtClean="0">
                <a:solidFill>
                  <a:srgbClr val="000000"/>
                </a:solidFill>
                <a:latin typeface="Franklin Gothic Medium" pitchFamily="34" charset="0"/>
                <a:ea typeface="Microsoft YaHei" pitchFamily="2"/>
                <a:cs typeface="Mangal" pitchFamily="2"/>
              </a:rPr>
              <a:t>С.Я. Маршак (слева) - </a:t>
            </a:r>
            <a:br>
              <a:rPr lang="ru-RU" sz="2400" dirty="0" smtClean="0">
                <a:solidFill>
                  <a:srgbClr val="000000"/>
                </a:solidFill>
                <a:latin typeface="Franklin Gothic Medium" pitchFamily="34" charset="0"/>
                <a:ea typeface="Microsoft YaHei" pitchFamily="2"/>
                <a:cs typeface="Mangal" pitchFamily="2"/>
              </a:rPr>
            </a:br>
            <a:r>
              <a:rPr lang="ru-RU" sz="2400" dirty="0" smtClean="0">
                <a:solidFill>
                  <a:srgbClr val="000000"/>
                </a:solidFill>
                <a:latin typeface="Franklin Gothic Medium" pitchFamily="34" charset="0"/>
                <a:ea typeface="Microsoft YaHei" pitchFamily="2"/>
                <a:cs typeface="Mangal" pitchFamily="2"/>
              </a:rPr>
              <a:t>ученик </a:t>
            </a:r>
            <a:r>
              <a:rPr lang="ru-RU" sz="2400" dirty="0" err="1" smtClean="0">
                <a:solidFill>
                  <a:srgbClr val="000000"/>
                </a:solidFill>
                <a:latin typeface="Franklin Gothic Medium" pitchFamily="34" charset="0"/>
                <a:ea typeface="Microsoft YaHei" pitchFamily="2"/>
                <a:cs typeface="Mangal" pitchFamily="2"/>
              </a:rPr>
              <a:t>Острогожской</a:t>
            </a:r>
            <a:r>
              <a:rPr lang="ru-RU" sz="2400" dirty="0" smtClean="0">
                <a:solidFill>
                  <a:srgbClr val="000000"/>
                </a:solidFill>
                <a:latin typeface="Franklin Gothic Medium" pitchFamily="34" charset="0"/>
                <a:ea typeface="Microsoft YaHei" pitchFamily="2"/>
                <a:cs typeface="Mangal" pitchFamily="2"/>
              </a:rPr>
              <a:t> гимназии с товарищем</a:t>
            </a:r>
          </a:p>
          <a:p>
            <a:pPr marL="342720" lvl="0" indent="-342720" algn="ctr" hangingPunct="0">
              <a:spcBef>
                <a:spcPts val="448"/>
              </a:spcBef>
            </a:pPr>
            <a:r>
              <a:rPr lang="ru-RU" sz="2400" dirty="0" smtClean="0">
                <a:solidFill>
                  <a:srgbClr val="000000"/>
                </a:solidFill>
                <a:latin typeface="Franklin Gothic Medium" pitchFamily="34" charset="0"/>
                <a:ea typeface="Microsoft YaHei" pitchFamily="2"/>
                <a:cs typeface="Mangal" pitchFamily="2"/>
              </a:rPr>
              <a:t> 1900</a:t>
            </a:r>
            <a:endParaRPr lang="ru-RU" sz="2400" dirty="0">
              <a:latin typeface="Franklin Gothic Medium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alphaModFix/>
            <a:lum/>
          </a:blip>
          <a:srcRect/>
          <a:stretch>
            <a:fillRect/>
          </a:stretch>
        </p:blipFill>
        <p:spPr>
          <a:xfrm>
            <a:off x="2786050" y="357166"/>
            <a:ext cx="3600000" cy="537372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2285984" y="585789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hangingPunct="0"/>
            <a:r>
              <a:rPr lang="ru-RU" sz="2400" dirty="0" smtClean="0">
                <a:latin typeface="Franklin Gothic Medium" pitchFamily="34" charset="0"/>
                <a:ea typeface="Microsoft YaHei" pitchFamily="2"/>
                <a:cs typeface="Mangal" pitchFamily="2"/>
              </a:rPr>
              <a:t>С.Я. Маршак - ученик 3-й</a:t>
            </a:r>
          </a:p>
          <a:p>
            <a:pPr lvl="0" algn="ctr" hangingPunct="0"/>
            <a:r>
              <a:rPr lang="ru-RU" sz="2400" dirty="0" smtClean="0">
                <a:latin typeface="Franklin Gothic Medium" pitchFamily="34" charset="0"/>
                <a:ea typeface="Microsoft YaHei" pitchFamily="2"/>
                <a:cs typeface="Mangal" pitchFamily="2"/>
              </a:rPr>
              <a:t>Петербургской гимназии</a:t>
            </a:r>
            <a:endParaRPr lang="ru-RU" sz="2400" dirty="0">
              <a:latin typeface="Franklin Gothic Medium" pitchFamily="34" charset="0"/>
              <a:ea typeface="Microsoft YaHei" pitchFamily="2"/>
              <a:cs typeface="Mangal" pitchFamily="2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3000364" y="214290"/>
            <a:ext cx="3296353" cy="4614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2857488" y="4929198"/>
            <a:ext cx="3500462" cy="17778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alphaModFix/>
            <a:lum/>
          </a:blip>
          <a:srcRect/>
          <a:stretch>
            <a:fillRect/>
          </a:stretch>
        </p:blipFill>
        <p:spPr>
          <a:xfrm>
            <a:off x="428596" y="285728"/>
            <a:ext cx="2286016" cy="3048328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3500438"/>
            <a:ext cx="2396972" cy="3163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0826" y="285728"/>
            <a:ext cx="1971668" cy="2843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14480" y="3571876"/>
            <a:ext cx="2357454" cy="3066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071802" y="785794"/>
            <a:ext cx="3000396" cy="157163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О братьях наших меньших.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16626303_ori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85852" y="428604"/>
            <a:ext cx="6469384" cy="4510097"/>
          </a:xfrm>
          <a:noFill/>
          <a:ln w="57150" cmpd="thickThin">
            <a:solidFill>
              <a:srgbClr val="663300"/>
            </a:solidFill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2000232" y="5286388"/>
            <a:ext cx="52864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Добрый друг детей.</a:t>
            </a:r>
            <a:endParaRPr lang="ru-RU" sz="4000" b="1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2273157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3643314"/>
            <a:ext cx="2133600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214290"/>
            <a:ext cx="2754751" cy="3095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81551" y="3643314"/>
            <a:ext cx="1952639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643174" y="714356"/>
            <a:ext cx="3429024" cy="185738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Тем, кто хочет много знать.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2643182"/>
            <a:ext cx="3842284" cy="3829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2" y="3071810"/>
            <a:ext cx="4095757" cy="3071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86314" y="2928934"/>
            <a:ext cx="3236848" cy="3758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5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8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1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4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2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4678" y="714356"/>
            <a:ext cx="2857520" cy="2286016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Хорошо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и</a:t>
            </a:r>
            <a:r>
              <a:rPr lang="ru-RU" b="1" dirty="0" smtClean="0"/>
              <a:t> </a:t>
            </a:r>
            <a:br>
              <a:rPr lang="ru-RU" b="1" dirty="0" smtClean="0"/>
            </a:br>
            <a:r>
              <a:rPr lang="ru-RU" b="1" dirty="0" smtClean="0"/>
              <a:t>плохо.</a:t>
            </a:r>
            <a:endParaRPr lang="ru-RU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85728"/>
            <a:ext cx="2143140" cy="2701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36480" y="4429132"/>
            <a:ext cx="2735718" cy="2112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3702" y="3643314"/>
            <a:ext cx="2220557" cy="2950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2264" y="285728"/>
            <a:ext cx="2283136" cy="3004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3786190"/>
            <a:ext cx="2721414" cy="2095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69</Words>
  <Application>Microsoft Office PowerPoint</Application>
  <PresentationFormat>Экран (4:3)</PresentationFormat>
  <Paragraphs>17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Устный литературный журнал № 1.</vt:lpstr>
      <vt:lpstr>Слайд 2</vt:lpstr>
      <vt:lpstr>Слайд 3</vt:lpstr>
      <vt:lpstr>Слайд 4</vt:lpstr>
      <vt:lpstr>Слайд 5</vt:lpstr>
      <vt:lpstr>О братьях наших меньших.</vt:lpstr>
      <vt:lpstr>Слайд 7</vt:lpstr>
      <vt:lpstr>Тем, кто хочет много знать.</vt:lpstr>
      <vt:lpstr>Хорошо  и  плохо.</vt:lpstr>
      <vt:lpstr>Песенки и стихи разных народов в переводе С.Я.Маршака</vt:lpstr>
      <vt:lpstr>Сказки для чтения и представления.</vt:lpstr>
      <vt:lpstr>125 лет со дня рождения С.Я.Маршака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Устный литературный журнал № 1.</dc:title>
  <cp:lastModifiedBy>Рундзя </cp:lastModifiedBy>
  <cp:revision>21</cp:revision>
  <dcterms:modified xsi:type="dcterms:W3CDTF">2012-12-02T08:37:12Z</dcterms:modified>
</cp:coreProperties>
</file>