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102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99.xml" ContentType="application/vnd.openxmlformats-officedocument.presentationml.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s/slide10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ppt/slides/slide106.xml" ContentType="application/vnd.openxmlformats-officedocument.presentationml.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Layouts/slideLayout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374" r:id="rId2"/>
    <p:sldId id="380" r:id="rId3"/>
    <p:sldId id="375" r:id="rId4"/>
    <p:sldId id="382" r:id="rId5"/>
    <p:sldId id="384" r:id="rId6"/>
    <p:sldId id="386" r:id="rId7"/>
    <p:sldId id="383" r:id="rId8"/>
    <p:sldId id="381" r:id="rId9"/>
    <p:sldId id="261" r:id="rId10"/>
    <p:sldId id="262" r:id="rId11"/>
    <p:sldId id="263" r:id="rId12"/>
    <p:sldId id="264" r:id="rId13"/>
    <p:sldId id="302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80" r:id="rId29"/>
    <p:sldId id="281" r:id="rId30"/>
    <p:sldId id="334" r:id="rId31"/>
    <p:sldId id="366" r:id="rId32"/>
    <p:sldId id="367" r:id="rId33"/>
    <p:sldId id="282" r:id="rId34"/>
    <p:sldId id="283" r:id="rId35"/>
    <p:sldId id="284" r:id="rId36"/>
    <p:sldId id="285" r:id="rId37"/>
    <p:sldId id="286" r:id="rId38"/>
    <p:sldId id="287" r:id="rId39"/>
    <p:sldId id="364" r:id="rId40"/>
    <p:sldId id="365" r:id="rId41"/>
    <p:sldId id="288" r:id="rId42"/>
    <p:sldId id="290" r:id="rId43"/>
    <p:sldId id="291" r:id="rId44"/>
    <p:sldId id="303" r:id="rId45"/>
    <p:sldId id="304" r:id="rId46"/>
    <p:sldId id="305" r:id="rId47"/>
    <p:sldId id="306" r:id="rId48"/>
    <p:sldId id="307" r:id="rId49"/>
    <p:sldId id="308" r:id="rId50"/>
    <p:sldId id="292" r:id="rId51"/>
    <p:sldId id="293" r:id="rId52"/>
    <p:sldId id="294" r:id="rId53"/>
    <p:sldId id="295" r:id="rId54"/>
    <p:sldId id="371" r:id="rId55"/>
    <p:sldId id="296" r:id="rId56"/>
    <p:sldId id="297" r:id="rId57"/>
    <p:sldId id="298" r:id="rId58"/>
    <p:sldId id="299" r:id="rId59"/>
    <p:sldId id="309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40" r:id="rId68"/>
    <p:sldId id="318" r:id="rId69"/>
    <p:sldId id="319" r:id="rId70"/>
    <p:sldId id="337" r:id="rId71"/>
    <p:sldId id="338" r:id="rId72"/>
    <p:sldId id="320" r:id="rId73"/>
    <p:sldId id="321" r:id="rId74"/>
    <p:sldId id="335" r:id="rId75"/>
    <p:sldId id="322" r:id="rId76"/>
    <p:sldId id="323" r:id="rId77"/>
    <p:sldId id="324" r:id="rId78"/>
    <p:sldId id="325" r:id="rId79"/>
    <p:sldId id="361" r:id="rId80"/>
    <p:sldId id="326" r:id="rId81"/>
    <p:sldId id="327" r:id="rId82"/>
    <p:sldId id="328" r:id="rId83"/>
    <p:sldId id="329" r:id="rId84"/>
    <p:sldId id="330" r:id="rId85"/>
    <p:sldId id="331" r:id="rId86"/>
    <p:sldId id="332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7" r:id="rId103"/>
    <p:sldId id="363" r:id="rId104"/>
    <p:sldId id="359" r:id="rId105"/>
    <p:sldId id="360" r:id="rId106"/>
    <p:sldId id="369" r:id="rId10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43E8"/>
    <a:srgbClr val="00FFCC"/>
    <a:srgbClr val="FF0066"/>
    <a:srgbClr val="009900"/>
    <a:srgbClr val="E329C8"/>
    <a:srgbClr val="333300"/>
    <a:srgbClr val="346032"/>
    <a:srgbClr val="306630"/>
    <a:srgbClr val="33CC33"/>
    <a:srgbClr val="FF7C8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0400" autoAdjust="0"/>
  </p:normalViewPr>
  <p:slideViewPr>
    <p:cSldViewPr>
      <p:cViewPr varScale="1">
        <p:scale>
          <a:sx n="91" d="100"/>
          <a:sy n="91" d="100"/>
        </p:scale>
        <p:origin x="-9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viewProps" Target="viewProps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FD314E-9E33-42DC-B460-E04D43B7CD34}" type="doc">
      <dgm:prSet loTypeId="urn:microsoft.com/office/officeart/2005/8/layout/chevron2" loCatId="list" qsTypeId="urn:microsoft.com/office/officeart/2005/8/quickstyle/simple5" qsCatId="simple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1E033CE2-6749-42EE-B5FE-07406197D183}">
      <dgm:prSet phldrT="[Текст]" custT="1"/>
      <dgm:spPr/>
      <dgm:t>
        <a:bodyPr/>
        <a:lstStyle/>
        <a:p>
          <a:r>
            <a:rPr lang="ru-RU" sz="2400" b="1" dirty="0" smtClean="0"/>
            <a:t>простое</a:t>
          </a:r>
          <a:endParaRPr lang="ru-RU" sz="2800" b="1" dirty="0"/>
        </a:p>
      </dgm:t>
    </dgm:pt>
    <dgm:pt modelId="{042D64B7-1608-4A6A-9098-1283F3203C7B}" type="parTrans" cxnId="{BD2DB6AF-3CDC-4D75-9533-A3391F847C23}">
      <dgm:prSet/>
      <dgm:spPr/>
      <dgm:t>
        <a:bodyPr/>
        <a:lstStyle/>
        <a:p>
          <a:endParaRPr lang="ru-RU"/>
        </a:p>
      </dgm:t>
    </dgm:pt>
    <dgm:pt modelId="{BAC2BBCB-57CA-443B-9DE1-80B643843C6C}" type="sibTrans" cxnId="{BD2DB6AF-3CDC-4D75-9533-A3391F847C23}">
      <dgm:prSet/>
      <dgm:spPr/>
      <dgm:t>
        <a:bodyPr/>
        <a:lstStyle/>
        <a:p>
          <a:endParaRPr lang="ru-RU"/>
        </a:p>
      </dgm:t>
    </dgm:pt>
    <dgm:pt modelId="{AE50354F-DF15-472A-BA5B-B1C4729D3B76}">
      <dgm:prSet phldrT="[Текст]" custT="1"/>
      <dgm:spPr/>
      <dgm:t>
        <a:bodyPr/>
        <a:lstStyle/>
        <a:p>
          <a:r>
            <a:rPr lang="ru-RU" sz="2800" b="1" dirty="0" smtClean="0"/>
            <a:t>Осложнённое ( од. чл., вводные слова,обороты, обращения…)</a:t>
          </a:r>
          <a:endParaRPr lang="ru-RU" sz="2800" b="1" dirty="0"/>
        </a:p>
      </dgm:t>
    </dgm:pt>
    <dgm:pt modelId="{0EE718BA-4CE5-40CB-8AF3-FA796D663D98}" type="parTrans" cxnId="{06CAE824-A070-46AA-8420-19C60A695DAD}">
      <dgm:prSet/>
      <dgm:spPr/>
      <dgm:t>
        <a:bodyPr/>
        <a:lstStyle/>
        <a:p>
          <a:endParaRPr lang="ru-RU"/>
        </a:p>
      </dgm:t>
    </dgm:pt>
    <dgm:pt modelId="{EFDBE584-06D5-41C3-8CE5-88D2234AF269}" type="sibTrans" cxnId="{06CAE824-A070-46AA-8420-19C60A695DAD}">
      <dgm:prSet/>
      <dgm:spPr/>
      <dgm:t>
        <a:bodyPr/>
        <a:lstStyle/>
        <a:p>
          <a:endParaRPr lang="ru-RU"/>
        </a:p>
      </dgm:t>
    </dgm:pt>
    <dgm:pt modelId="{00EF4E52-55CF-407C-A19A-EC489D1CA398}">
      <dgm:prSet phldrT="[Текст]"/>
      <dgm:spPr/>
      <dgm:t>
        <a:bodyPr/>
        <a:lstStyle/>
        <a:p>
          <a:r>
            <a:rPr lang="ru-RU" b="1" dirty="0" smtClean="0"/>
            <a:t>сложное</a:t>
          </a:r>
          <a:endParaRPr lang="ru-RU" b="1" dirty="0"/>
        </a:p>
      </dgm:t>
    </dgm:pt>
    <dgm:pt modelId="{B2562705-4ACD-4431-BCFF-AEBB3611FD2C}" type="parTrans" cxnId="{55F5100F-515D-4159-A93B-DFFD03788F07}">
      <dgm:prSet/>
      <dgm:spPr/>
      <dgm:t>
        <a:bodyPr/>
        <a:lstStyle/>
        <a:p>
          <a:endParaRPr lang="ru-RU"/>
        </a:p>
      </dgm:t>
    </dgm:pt>
    <dgm:pt modelId="{CEE7B86B-F747-4671-BA57-94848E139879}" type="sibTrans" cxnId="{55F5100F-515D-4159-A93B-DFFD03788F07}">
      <dgm:prSet/>
      <dgm:spPr/>
      <dgm:t>
        <a:bodyPr/>
        <a:lstStyle/>
        <a:p>
          <a:endParaRPr lang="ru-RU"/>
        </a:p>
      </dgm:t>
    </dgm:pt>
    <dgm:pt modelId="{8FFBE280-F887-4CCA-9D69-8F41D9DEF82D}">
      <dgm:prSet phldrT="[Текст]" custT="1"/>
      <dgm:spPr/>
      <dgm:t>
        <a:bodyPr/>
        <a:lstStyle/>
        <a:p>
          <a:r>
            <a:rPr lang="ru-RU" sz="2800" dirty="0" smtClean="0"/>
            <a:t>с/с </a:t>
          </a:r>
          <a:r>
            <a:rPr lang="ru-RU" sz="2800" dirty="0" smtClean="0">
              <a:latin typeface="Lucida Sans Unicode"/>
              <a:cs typeface="Lucida Sans Unicode"/>
            </a:rPr>
            <a:t>[   ]</a:t>
          </a:r>
          <a:r>
            <a:rPr lang="ru-RU" sz="2800" dirty="0" smtClean="0"/>
            <a:t>, </a:t>
          </a:r>
          <a:r>
            <a:rPr lang="ru-RU" sz="3200" b="1" dirty="0" smtClean="0"/>
            <a:t> и   </a:t>
          </a:r>
          <a:r>
            <a:rPr lang="ru-RU" sz="2800" dirty="0" smtClean="0">
              <a:latin typeface="Lucida Sans Unicode"/>
              <a:cs typeface="Lucida Sans Unicode"/>
            </a:rPr>
            <a:t>[</a:t>
          </a:r>
          <a:r>
            <a:rPr lang="ru-RU" sz="2800" dirty="0" smtClean="0"/>
            <a:t>    </a:t>
          </a:r>
          <a:r>
            <a:rPr lang="ru-RU" sz="2800" dirty="0" smtClean="0">
              <a:latin typeface="Lucida Sans Unicode"/>
              <a:cs typeface="Lucida Sans Unicode"/>
            </a:rPr>
            <a:t>] .    [ то  ]</a:t>
          </a:r>
          <a:r>
            <a:rPr lang="ru-RU" sz="2800" dirty="0" smtClean="0"/>
            <a:t>,   </a:t>
          </a:r>
          <a:r>
            <a:rPr lang="ru-RU" sz="2800" dirty="0" smtClean="0">
              <a:latin typeface="Lucida Sans Unicode"/>
              <a:cs typeface="Lucida Sans Unicode"/>
            </a:rPr>
            <a:t>[</a:t>
          </a:r>
          <a:r>
            <a:rPr lang="ru-RU" sz="2800" dirty="0" smtClean="0"/>
            <a:t> </a:t>
          </a:r>
          <a:r>
            <a:rPr lang="ru-RU" sz="3200" b="1" dirty="0" smtClean="0"/>
            <a:t> то   </a:t>
          </a:r>
          <a:r>
            <a:rPr lang="ru-RU" sz="2800" dirty="0" smtClean="0">
              <a:latin typeface="Lucida Sans Unicode"/>
              <a:cs typeface="Lucida Sans Unicode"/>
            </a:rPr>
            <a:t>].</a:t>
          </a:r>
          <a:endParaRPr lang="ru-RU" sz="2800" dirty="0"/>
        </a:p>
      </dgm:t>
    </dgm:pt>
    <dgm:pt modelId="{AA9E3CE2-133D-4E2B-B0C2-2161A974735D}" type="parTrans" cxnId="{EB3EEA09-B35E-4110-8FFE-97AC441F3B11}">
      <dgm:prSet/>
      <dgm:spPr/>
      <dgm:t>
        <a:bodyPr/>
        <a:lstStyle/>
        <a:p>
          <a:endParaRPr lang="ru-RU"/>
        </a:p>
      </dgm:t>
    </dgm:pt>
    <dgm:pt modelId="{78D1B89C-5398-49D6-9F7C-09B6EF686DB4}" type="sibTrans" cxnId="{EB3EEA09-B35E-4110-8FFE-97AC441F3B11}">
      <dgm:prSet/>
      <dgm:spPr/>
      <dgm:t>
        <a:bodyPr/>
        <a:lstStyle/>
        <a:p>
          <a:endParaRPr lang="ru-RU"/>
        </a:p>
      </dgm:t>
    </dgm:pt>
    <dgm:pt modelId="{DE413D12-822D-4D42-AF40-4CAC5251527A}">
      <dgm:prSet phldrT="[Текст]" custT="1"/>
      <dgm:spPr/>
      <dgm:t>
        <a:bodyPr/>
        <a:lstStyle/>
        <a:p>
          <a:r>
            <a:rPr lang="ru-RU" sz="2800" dirty="0" smtClean="0"/>
            <a:t>с/п  </a:t>
          </a:r>
          <a:r>
            <a:rPr lang="ru-RU" sz="2800" dirty="0" smtClean="0">
              <a:latin typeface="Lucida Sans Unicode"/>
              <a:cs typeface="Lucida Sans Unicode"/>
            </a:rPr>
            <a:t>[</a:t>
          </a:r>
          <a:r>
            <a:rPr lang="ru-RU" sz="2800" dirty="0" smtClean="0"/>
            <a:t>    </a:t>
          </a:r>
          <a:r>
            <a:rPr lang="ru-RU" sz="2800" dirty="0" smtClean="0">
              <a:latin typeface="Lucida Sans Unicode"/>
              <a:cs typeface="Lucida Sans Unicode"/>
            </a:rPr>
            <a:t>] ,( который ).</a:t>
          </a:r>
          <a:endParaRPr lang="ru-RU" sz="3100" dirty="0"/>
        </a:p>
      </dgm:t>
    </dgm:pt>
    <dgm:pt modelId="{94A92E71-71A7-4263-9792-6E1D6066840B}" type="parTrans" cxnId="{5933663A-275D-4661-89D1-473B072BC66D}">
      <dgm:prSet/>
      <dgm:spPr/>
      <dgm:t>
        <a:bodyPr/>
        <a:lstStyle/>
        <a:p>
          <a:endParaRPr lang="ru-RU"/>
        </a:p>
      </dgm:t>
    </dgm:pt>
    <dgm:pt modelId="{78D5E8E8-A337-4771-8AD8-338F8724CF38}" type="sibTrans" cxnId="{5933663A-275D-4661-89D1-473B072BC66D}">
      <dgm:prSet/>
      <dgm:spPr/>
      <dgm:t>
        <a:bodyPr/>
        <a:lstStyle/>
        <a:p>
          <a:endParaRPr lang="ru-RU"/>
        </a:p>
      </dgm:t>
    </dgm:pt>
    <dgm:pt modelId="{A7DF641A-0FA1-4540-80FA-A3C873267440}">
      <dgm:prSet phldrT="[Текст]"/>
      <dgm:spPr/>
      <dgm:t>
        <a:bodyPr/>
        <a:lstStyle/>
        <a:p>
          <a:r>
            <a:rPr lang="ru-RU" b="1" dirty="0" smtClean="0"/>
            <a:t>сложное</a:t>
          </a:r>
          <a:endParaRPr lang="ru-RU" b="1" dirty="0"/>
        </a:p>
      </dgm:t>
    </dgm:pt>
    <dgm:pt modelId="{505D797F-D7B1-4B29-85B2-3D75B1948207}" type="parTrans" cxnId="{4411B30A-3D11-4D88-B1BE-34A5283BB6D7}">
      <dgm:prSet/>
      <dgm:spPr/>
      <dgm:t>
        <a:bodyPr/>
        <a:lstStyle/>
        <a:p>
          <a:endParaRPr lang="ru-RU"/>
        </a:p>
      </dgm:t>
    </dgm:pt>
    <dgm:pt modelId="{31A5DCD3-AC91-49B4-8CC6-ECC439C17BF0}" type="sibTrans" cxnId="{4411B30A-3D11-4D88-B1BE-34A5283BB6D7}">
      <dgm:prSet/>
      <dgm:spPr/>
      <dgm:t>
        <a:bodyPr/>
        <a:lstStyle/>
        <a:p>
          <a:endParaRPr lang="ru-RU"/>
        </a:p>
      </dgm:t>
    </dgm:pt>
    <dgm:pt modelId="{6211A0DF-F772-452C-B91D-A765F3932757}">
      <dgm:prSet phldrT="[Текст]"/>
      <dgm:spPr/>
      <dgm:t>
        <a:bodyPr/>
        <a:lstStyle/>
        <a:p>
          <a:r>
            <a:rPr lang="ru-RU" dirty="0" smtClean="0"/>
            <a:t>б/с   </a:t>
          </a:r>
          <a:r>
            <a:rPr lang="ru-RU" dirty="0" smtClean="0">
              <a:latin typeface="Lucida Sans Unicode"/>
              <a:cs typeface="Lucida Sans Unicode"/>
            </a:rPr>
            <a:t>[   ]  </a:t>
          </a:r>
          <a:r>
            <a:rPr lang="ru-RU" b="1" dirty="0" smtClean="0">
              <a:latin typeface="Lucida Sans Unicode"/>
              <a:cs typeface="Lucida Sans Unicode"/>
            </a:rPr>
            <a:t>:</a:t>
          </a:r>
          <a:r>
            <a:rPr lang="ru-RU" b="1" dirty="0" smtClean="0"/>
            <a:t>   </a:t>
          </a:r>
          <a:r>
            <a:rPr lang="ru-RU" dirty="0" smtClean="0">
              <a:latin typeface="Lucida Sans Unicode"/>
              <a:cs typeface="Lucida Sans Unicode"/>
            </a:rPr>
            <a:t>[</a:t>
          </a:r>
          <a:r>
            <a:rPr lang="ru-RU" dirty="0" smtClean="0"/>
            <a:t>    </a:t>
          </a:r>
          <a:r>
            <a:rPr lang="ru-RU" dirty="0" smtClean="0">
              <a:latin typeface="Lucida Sans Unicode"/>
              <a:cs typeface="Lucida Sans Unicode"/>
            </a:rPr>
            <a:t>] .   [   ]  </a:t>
          </a:r>
          <a:r>
            <a:rPr lang="ru-RU" b="1" dirty="0" smtClean="0">
              <a:latin typeface="Lucida Sans Unicode"/>
              <a:cs typeface="Lucida Sans Unicode"/>
            </a:rPr>
            <a:t>-</a:t>
          </a:r>
          <a:r>
            <a:rPr lang="ru-RU" b="1" dirty="0" smtClean="0"/>
            <a:t>  </a:t>
          </a:r>
          <a:r>
            <a:rPr lang="ru-RU" dirty="0" smtClean="0">
              <a:latin typeface="Lucida Sans Unicode"/>
              <a:cs typeface="Lucida Sans Unicode"/>
            </a:rPr>
            <a:t>[</a:t>
          </a:r>
          <a:r>
            <a:rPr lang="ru-RU" dirty="0" smtClean="0"/>
            <a:t>    </a:t>
          </a:r>
          <a:r>
            <a:rPr lang="ru-RU" dirty="0" smtClean="0">
              <a:latin typeface="Lucida Sans Unicode"/>
              <a:cs typeface="Lucida Sans Unicode"/>
            </a:rPr>
            <a:t>] </a:t>
          </a:r>
          <a:endParaRPr lang="ru-RU" dirty="0"/>
        </a:p>
      </dgm:t>
    </dgm:pt>
    <dgm:pt modelId="{CE61FA7C-3593-45BF-8396-5C573B94FC7B}" type="parTrans" cxnId="{F57704FF-53FB-4728-9410-AF8DF4DC80D2}">
      <dgm:prSet/>
      <dgm:spPr/>
      <dgm:t>
        <a:bodyPr/>
        <a:lstStyle/>
        <a:p>
          <a:endParaRPr lang="ru-RU"/>
        </a:p>
      </dgm:t>
    </dgm:pt>
    <dgm:pt modelId="{0C52B9A0-885A-41FB-9058-42AEA4936CD0}" type="sibTrans" cxnId="{F57704FF-53FB-4728-9410-AF8DF4DC80D2}">
      <dgm:prSet/>
      <dgm:spPr/>
      <dgm:t>
        <a:bodyPr/>
        <a:lstStyle/>
        <a:p>
          <a:endParaRPr lang="ru-RU"/>
        </a:p>
      </dgm:t>
    </dgm:pt>
    <dgm:pt modelId="{5E6DDD29-A63B-4E44-A816-C3E5D760120A}" type="pres">
      <dgm:prSet presAssocID="{91FD314E-9E33-42DC-B460-E04D43B7CD3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B1E0755-D5D9-4456-A199-158A5C8DF6E6}" type="pres">
      <dgm:prSet presAssocID="{1E033CE2-6749-42EE-B5FE-07406197D183}" presName="composite" presStyleCnt="0"/>
      <dgm:spPr/>
      <dgm:t>
        <a:bodyPr/>
        <a:lstStyle/>
        <a:p>
          <a:endParaRPr lang="ru-RU"/>
        </a:p>
      </dgm:t>
    </dgm:pt>
    <dgm:pt modelId="{2FCDABC0-372B-4ED2-B8F3-A08F35BAC287}" type="pres">
      <dgm:prSet presAssocID="{1E033CE2-6749-42EE-B5FE-07406197D183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7A6AF5-C4F1-498A-AE22-2D7D77FA023A}" type="pres">
      <dgm:prSet presAssocID="{1E033CE2-6749-42EE-B5FE-07406197D183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A978D1-E7B6-441D-ADB1-D0F3BFF28A31}" type="pres">
      <dgm:prSet presAssocID="{BAC2BBCB-57CA-443B-9DE1-80B643843C6C}" presName="sp" presStyleCnt="0"/>
      <dgm:spPr/>
      <dgm:t>
        <a:bodyPr/>
        <a:lstStyle/>
        <a:p>
          <a:endParaRPr lang="ru-RU"/>
        </a:p>
      </dgm:t>
    </dgm:pt>
    <dgm:pt modelId="{F6B27CFC-CFFA-45F8-8B32-D05DFCAB11E7}" type="pres">
      <dgm:prSet presAssocID="{00EF4E52-55CF-407C-A19A-EC489D1CA398}" presName="composite" presStyleCnt="0"/>
      <dgm:spPr/>
      <dgm:t>
        <a:bodyPr/>
        <a:lstStyle/>
        <a:p>
          <a:endParaRPr lang="ru-RU"/>
        </a:p>
      </dgm:t>
    </dgm:pt>
    <dgm:pt modelId="{64632F92-F8BB-4C8A-B846-5B9AC9FC7157}" type="pres">
      <dgm:prSet presAssocID="{00EF4E52-55CF-407C-A19A-EC489D1CA398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8FB212-E4B0-4273-A7BD-2A7E30F713E4}" type="pres">
      <dgm:prSet presAssocID="{00EF4E52-55CF-407C-A19A-EC489D1CA398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E0B958-32A0-4EB2-AF47-9056945CC864}" type="pres">
      <dgm:prSet presAssocID="{CEE7B86B-F747-4671-BA57-94848E139879}" presName="sp" presStyleCnt="0"/>
      <dgm:spPr/>
      <dgm:t>
        <a:bodyPr/>
        <a:lstStyle/>
        <a:p>
          <a:endParaRPr lang="ru-RU"/>
        </a:p>
      </dgm:t>
    </dgm:pt>
    <dgm:pt modelId="{EE42DC7F-545C-414B-9497-966589500DC8}" type="pres">
      <dgm:prSet presAssocID="{A7DF641A-0FA1-4540-80FA-A3C873267440}" presName="composite" presStyleCnt="0"/>
      <dgm:spPr/>
      <dgm:t>
        <a:bodyPr/>
        <a:lstStyle/>
        <a:p>
          <a:endParaRPr lang="ru-RU"/>
        </a:p>
      </dgm:t>
    </dgm:pt>
    <dgm:pt modelId="{A27AD8C9-7AAA-4141-AF39-88A6FE39B4F0}" type="pres">
      <dgm:prSet presAssocID="{A7DF641A-0FA1-4540-80FA-A3C873267440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4E2EFD-C1BB-40FE-9A28-A483BC5B84BD}" type="pres">
      <dgm:prSet presAssocID="{A7DF641A-0FA1-4540-80FA-A3C873267440}" presName="descendantText" presStyleLbl="alignAcc1" presStyleIdx="2" presStyleCnt="3" custLinFactNeighborX="-126" custLinFactNeighborY="-183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B3EEA09-B35E-4110-8FFE-97AC441F3B11}" srcId="{00EF4E52-55CF-407C-A19A-EC489D1CA398}" destId="{8FFBE280-F887-4CCA-9D69-8F41D9DEF82D}" srcOrd="0" destOrd="0" parTransId="{AA9E3CE2-133D-4E2B-B0C2-2161A974735D}" sibTransId="{78D1B89C-5398-49D6-9F7C-09B6EF686DB4}"/>
    <dgm:cxn modelId="{852CF625-269B-40A1-86E7-01B01A9D0167}" type="presOf" srcId="{91FD314E-9E33-42DC-B460-E04D43B7CD34}" destId="{5E6DDD29-A63B-4E44-A816-C3E5D760120A}" srcOrd="0" destOrd="0" presId="urn:microsoft.com/office/officeart/2005/8/layout/chevron2"/>
    <dgm:cxn modelId="{6B7EA274-3ED2-4141-AD88-A87402C70450}" type="presOf" srcId="{A7DF641A-0FA1-4540-80FA-A3C873267440}" destId="{A27AD8C9-7AAA-4141-AF39-88A6FE39B4F0}" srcOrd="0" destOrd="0" presId="urn:microsoft.com/office/officeart/2005/8/layout/chevron2"/>
    <dgm:cxn modelId="{3F7A38D4-92FC-41D4-9B4A-BCB814F9E582}" type="presOf" srcId="{6211A0DF-F772-452C-B91D-A765F3932757}" destId="{ED4E2EFD-C1BB-40FE-9A28-A483BC5B84BD}" srcOrd="0" destOrd="0" presId="urn:microsoft.com/office/officeart/2005/8/layout/chevron2"/>
    <dgm:cxn modelId="{4411B30A-3D11-4D88-B1BE-34A5283BB6D7}" srcId="{91FD314E-9E33-42DC-B460-E04D43B7CD34}" destId="{A7DF641A-0FA1-4540-80FA-A3C873267440}" srcOrd="2" destOrd="0" parTransId="{505D797F-D7B1-4B29-85B2-3D75B1948207}" sibTransId="{31A5DCD3-AC91-49B4-8CC6-ECC439C17BF0}"/>
    <dgm:cxn modelId="{5933663A-275D-4661-89D1-473B072BC66D}" srcId="{00EF4E52-55CF-407C-A19A-EC489D1CA398}" destId="{DE413D12-822D-4D42-AF40-4CAC5251527A}" srcOrd="1" destOrd="0" parTransId="{94A92E71-71A7-4263-9792-6E1D6066840B}" sibTransId="{78D5E8E8-A337-4771-8AD8-338F8724CF38}"/>
    <dgm:cxn modelId="{55F5100F-515D-4159-A93B-DFFD03788F07}" srcId="{91FD314E-9E33-42DC-B460-E04D43B7CD34}" destId="{00EF4E52-55CF-407C-A19A-EC489D1CA398}" srcOrd="1" destOrd="0" parTransId="{B2562705-4ACD-4431-BCFF-AEBB3611FD2C}" sibTransId="{CEE7B86B-F747-4671-BA57-94848E139879}"/>
    <dgm:cxn modelId="{9E24DC04-C174-4299-9B23-CC7A33EA83B0}" type="presOf" srcId="{AE50354F-DF15-472A-BA5B-B1C4729D3B76}" destId="{A27A6AF5-C4F1-498A-AE22-2D7D77FA023A}" srcOrd="0" destOrd="0" presId="urn:microsoft.com/office/officeart/2005/8/layout/chevron2"/>
    <dgm:cxn modelId="{EDA5E6B3-28D9-48C8-A893-BEFCDE9C2E3D}" type="presOf" srcId="{1E033CE2-6749-42EE-B5FE-07406197D183}" destId="{2FCDABC0-372B-4ED2-B8F3-A08F35BAC287}" srcOrd="0" destOrd="0" presId="urn:microsoft.com/office/officeart/2005/8/layout/chevron2"/>
    <dgm:cxn modelId="{B1EBF0C5-A182-4765-9666-DCF9608CDC57}" type="presOf" srcId="{00EF4E52-55CF-407C-A19A-EC489D1CA398}" destId="{64632F92-F8BB-4C8A-B846-5B9AC9FC7157}" srcOrd="0" destOrd="0" presId="urn:microsoft.com/office/officeart/2005/8/layout/chevron2"/>
    <dgm:cxn modelId="{F57704FF-53FB-4728-9410-AF8DF4DC80D2}" srcId="{A7DF641A-0FA1-4540-80FA-A3C873267440}" destId="{6211A0DF-F772-452C-B91D-A765F3932757}" srcOrd="0" destOrd="0" parTransId="{CE61FA7C-3593-45BF-8396-5C573B94FC7B}" sibTransId="{0C52B9A0-885A-41FB-9058-42AEA4936CD0}"/>
    <dgm:cxn modelId="{BD2DB6AF-3CDC-4D75-9533-A3391F847C23}" srcId="{91FD314E-9E33-42DC-B460-E04D43B7CD34}" destId="{1E033CE2-6749-42EE-B5FE-07406197D183}" srcOrd="0" destOrd="0" parTransId="{042D64B7-1608-4A6A-9098-1283F3203C7B}" sibTransId="{BAC2BBCB-57CA-443B-9DE1-80B643843C6C}"/>
    <dgm:cxn modelId="{60FD5E70-CC24-4351-8A92-6CB0AF6CFE90}" type="presOf" srcId="{8FFBE280-F887-4CCA-9D69-8F41D9DEF82D}" destId="{618FB212-E4B0-4273-A7BD-2A7E30F713E4}" srcOrd="0" destOrd="0" presId="urn:microsoft.com/office/officeart/2005/8/layout/chevron2"/>
    <dgm:cxn modelId="{F98F6E79-99D6-49DE-A12D-EB832F940901}" type="presOf" srcId="{DE413D12-822D-4D42-AF40-4CAC5251527A}" destId="{618FB212-E4B0-4273-A7BD-2A7E30F713E4}" srcOrd="0" destOrd="1" presId="urn:microsoft.com/office/officeart/2005/8/layout/chevron2"/>
    <dgm:cxn modelId="{06CAE824-A070-46AA-8420-19C60A695DAD}" srcId="{1E033CE2-6749-42EE-B5FE-07406197D183}" destId="{AE50354F-DF15-472A-BA5B-B1C4729D3B76}" srcOrd="0" destOrd="0" parTransId="{0EE718BA-4CE5-40CB-8AF3-FA796D663D98}" sibTransId="{EFDBE584-06D5-41C3-8CE5-88D2234AF269}"/>
    <dgm:cxn modelId="{CE3F629D-8516-4CD0-9804-ED89D3AC8C74}" type="presParOf" srcId="{5E6DDD29-A63B-4E44-A816-C3E5D760120A}" destId="{2B1E0755-D5D9-4456-A199-158A5C8DF6E6}" srcOrd="0" destOrd="0" presId="urn:microsoft.com/office/officeart/2005/8/layout/chevron2"/>
    <dgm:cxn modelId="{044459E8-327B-4132-9D91-181D3712D048}" type="presParOf" srcId="{2B1E0755-D5D9-4456-A199-158A5C8DF6E6}" destId="{2FCDABC0-372B-4ED2-B8F3-A08F35BAC287}" srcOrd="0" destOrd="0" presId="urn:microsoft.com/office/officeart/2005/8/layout/chevron2"/>
    <dgm:cxn modelId="{C21E25B7-37E3-428C-864E-462A515ECC11}" type="presParOf" srcId="{2B1E0755-D5D9-4456-A199-158A5C8DF6E6}" destId="{A27A6AF5-C4F1-498A-AE22-2D7D77FA023A}" srcOrd="1" destOrd="0" presId="urn:microsoft.com/office/officeart/2005/8/layout/chevron2"/>
    <dgm:cxn modelId="{79557F74-0D53-4F38-AB65-7D6CDD2A7F68}" type="presParOf" srcId="{5E6DDD29-A63B-4E44-A816-C3E5D760120A}" destId="{85A978D1-E7B6-441D-ADB1-D0F3BFF28A31}" srcOrd="1" destOrd="0" presId="urn:microsoft.com/office/officeart/2005/8/layout/chevron2"/>
    <dgm:cxn modelId="{45901CEA-D182-48EF-826B-4FF90623A4B1}" type="presParOf" srcId="{5E6DDD29-A63B-4E44-A816-C3E5D760120A}" destId="{F6B27CFC-CFFA-45F8-8B32-D05DFCAB11E7}" srcOrd="2" destOrd="0" presId="urn:microsoft.com/office/officeart/2005/8/layout/chevron2"/>
    <dgm:cxn modelId="{AAAE0405-A0A8-4C44-B779-189E6E15B0E8}" type="presParOf" srcId="{F6B27CFC-CFFA-45F8-8B32-D05DFCAB11E7}" destId="{64632F92-F8BB-4C8A-B846-5B9AC9FC7157}" srcOrd="0" destOrd="0" presId="urn:microsoft.com/office/officeart/2005/8/layout/chevron2"/>
    <dgm:cxn modelId="{5FC51E27-1556-4768-933B-5B2E70D739C0}" type="presParOf" srcId="{F6B27CFC-CFFA-45F8-8B32-D05DFCAB11E7}" destId="{618FB212-E4B0-4273-A7BD-2A7E30F713E4}" srcOrd="1" destOrd="0" presId="urn:microsoft.com/office/officeart/2005/8/layout/chevron2"/>
    <dgm:cxn modelId="{0C5048B2-D805-4860-8741-96257B5179A8}" type="presParOf" srcId="{5E6DDD29-A63B-4E44-A816-C3E5D760120A}" destId="{E3E0B958-32A0-4EB2-AF47-9056945CC864}" srcOrd="3" destOrd="0" presId="urn:microsoft.com/office/officeart/2005/8/layout/chevron2"/>
    <dgm:cxn modelId="{0E8EC514-40B2-4A1B-88BA-846EAF21005A}" type="presParOf" srcId="{5E6DDD29-A63B-4E44-A816-C3E5D760120A}" destId="{EE42DC7F-545C-414B-9497-966589500DC8}" srcOrd="4" destOrd="0" presId="urn:microsoft.com/office/officeart/2005/8/layout/chevron2"/>
    <dgm:cxn modelId="{CA3C76DE-DA18-41A5-B878-33561F342D1E}" type="presParOf" srcId="{EE42DC7F-545C-414B-9497-966589500DC8}" destId="{A27AD8C9-7AAA-4141-AF39-88A6FE39B4F0}" srcOrd="0" destOrd="0" presId="urn:microsoft.com/office/officeart/2005/8/layout/chevron2"/>
    <dgm:cxn modelId="{B448870E-3CBB-4AB0-AEF8-A255ECB8F065}" type="presParOf" srcId="{EE42DC7F-545C-414B-9497-966589500DC8}" destId="{ED4E2EFD-C1BB-40FE-9A28-A483BC5B84B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B9F453-6C92-457B-BF80-FBE5F84EC15A}" type="doc">
      <dgm:prSet loTypeId="urn:microsoft.com/office/officeart/2005/8/layout/chevron2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52CA98B-7C7F-4D74-BDAA-804DFBFC913C}">
      <dgm:prSet phldrT="[Текст]"/>
      <dgm:spPr/>
      <dgm:t>
        <a:bodyPr/>
        <a:lstStyle/>
        <a:p>
          <a:r>
            <a:rPr lang="ru-RU" dirty="0" smtClean="0"/>
            <a:t>П.п.</a:t>
          </a:r>
          <a:endParaRPr lang="ru-RU" dirty="0"/>
        </a:p>
      </dgm:t>
    </dgm:pt>
    <dgm:pt modelId="{E5D287DB-960C-4CC3-B696-5CCA8070919F}" type="parTrans" cxnId="{A88A726D-4CF5-4EFF-8C0D-BE48ED5E6C67}">
      <dgm:prSet/>
      <dgm:spPr/>
      <dgm:t>
        <a:bodyPr/>
        <a:lstStyle/>
        <a:p>
          <a:endParaRPr lang="ru-RU"/>
        </a:p>
      </dgm:t>
    </dgm:pt>
    <dgm:pt modelId="{AEC65954-C572-46EB-B519-8AA7AF7D3D55}" type="sibTrans" cxnId="{A88A726D-4CF5-4EFF-8C0D-BE48ED5E6C67}">
      <dgm:prSet/>
      <dgm:spPr/>
      <dgm:t>
        <a:bodyPr/>
        <a:lstStyle/>
        <a:p>
          <a:endParaRPr lang="ru-RU"/>
        </a:p>
      </dgm:t>
    </dgm:pt>
    <dgm:pt modelId="{338D03C3-425B-470F-BF22-59B416339F7B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Обособленным определением, дополнением, обстоятельством, приложением</a:t>
          </a:r>
          <a:endParaRPr lang="ru-RU" b="1" dirty="0">
            <a:solidFill>
              <a:schemeClr val="tx1"/>
            </a:solidFill>
          </a:endParaRPr>
        </a:p>
      </dgm:t>
    </dgm:pt>
    <dgm:pt modelId="{55366866-B18E-4ADA-886B-B80B5D6B3272}" type="parTrans" cxnId="{C26439E3-2C0F-4FBE-B3E4-FDC4399F05E4}">
      <dgm:prSet/>
      <dgm:spPr/>
      <dgm:t>
        <a:bodyPr/>
        <a:lstStyle/>
        <a:p>
          <a:endParaRPr lang="ru-RU"/>
        </a:p>
      </dgm:t>
    </dgm:pt>
    <dgm:pt modelId="{980D22A7-3174-441B-8AD6-546E64AC804D}" type="sibTrans" cxnId="{C26439E3-2C0F-4FBE-B3E4-FDC4399F05E4}">
      <dgm:prSet/>
      <dgm:spPr/>
      <dgm:t>
        <a:bodyPr/>
        <a:lstStyle/>
        <a:p>
          <a:endParaRPr lang="ru-RU"/>
        </a:p>
      </dgm:t>
    </dgm:pt>
    <dgm:pt modelId="{952BC43C-C433-4F18-B100-27D4AF58A6E3}">
      <dgm:prSet phldrT="[Текст]"/>
      <dgm:spPr/>
      <dgm:t>
        <a:bodyPr/>
        <a:lstStyle/>
        <a:p>
          <a:r>
            <a:rPr lang="ru-RU" dirty="0" smtClean="0"/>
            <a:t>П.п.</a:t>
          </a:r>
          <a:endParaRPr lang="ru-RU" dirty="0"/>
        </a:p>
      </dgm:t>
    </dgm:pt>
    <dgm:pt modelId="{FEB4F2EA-57CC-415F-A708-8A741F540D42}" type="parTrans" cxnId="{898DB452-9726-4001-B7D0-D57682706E69}">
      <dgm:prSet/>
      <dgm:spPr/>
      <dgm:t>
        <a:bodyPr/>
        <a:lstStyle/>
        <a:p>
          <a:endParaRPr lang="ru-RU"/>
        </a:p>
      </dgm:t>
    </dgm:pt>
    <dgm:pt modelId="{88ECAF57-95EA-4B78-AF0B-F173FE1646D7}" type="sibTrans" cxnId="{898DB452-9726-4001-B7D0-D57682706E69}">
      <dgm:prSet/>
      <dgm:spPr/>
      <dgm:t>
        <a:bodyPr/>
        <a:lstStyle/>
        <a:p>
          <a:endParaRPr lang="ru-RU"/>
        </a:p>
      </dgm:t>
    </dgm:pt>
    <dgm:pt modelId="{C6EB8E9E-07B0-4742-B7E3-A66DD81B0B8F}">
      <dgm:prSet phldrT="[Текст]" custT="1"/>
      <dgm:spPr/>
      <dgm:t>
        <a:bodyPr/>
        <a:lstStyle/>
        <a:p>
          <a:r>
            <a:rPr lang="ru-RU" sz="2000" b="1" dirty="0" smtClean="0"/>
            <a:t> Уточняющими членами</a:t>
          </a:r>
          <a:endParaRPr lang="ru-RU" sz="2000" b="1" dirty="0"/>
        </a:p>
      </dgm:t>
    </dgm:pt>
    <dgm:pt modelId="{0E3028C4-7E9F-449D-9389-032D4B296DC9}" type="parTrans" cxnId="{3B87A9F1-48C1-40EE-BD34-FF2BEC9B6EDD}">
      <dgm:prSet/>
      <dgm:spPr/>
      <dgm:t>
        <a:bodyPr/>
        <a:lstStyle/>
        <a:p>
          <a:endParaRPr lang="ru-RU"/>
        </a:p>
      </dgm:t>
    </dgm:pt>
    <dgm:pt modelId="{16D24EAE-8D00-4C3F-B356-151BDD4F4DE4}" type="sibTrans" cxnId="{3B87A9F1-48C1-40EE-BD34-FF2BEC9B6EDD}">
      <dgm:prSet/>
      <dgm:spPr/>
      <dgm:t>
        <a:bodyPr/>
        <a:lstStyle/>
        <a:p>
          <a:endParaRPr lang="ru-RU"/>
        </a:p>
      </dgm:t>
    </dgm:pt>
    <dgm:pt modelId="{F974241D-B24A-42B9-B45B-CBEF54FEF970}">
      <dgm:prSet phldrT="[Текст]" custT="1"/>
      <dgm:spPr/>
      <dgm:t>
        <a:bodyPr/>
        <a:lstStyle/>
        <a:p>
          <a:r>
            <a:rPr lang="ru-RU" sz="2000" b="1" dirty="0" smtClean="0"/>
            <a:t>Однородными членами</a:t>
          </a:r>
          <a:endParaRPr lang="ru-RU" sz="2000" b="1" dirty="0"/>
        </a:p>
      </dgm:t>
    </dgm:pt>
    <dgm:pt modelId="{F80660B7-428F-4F7C-9A91-62905012BD10}" type="parTrans" cxnId="{D0BACE49-2151-47A3-AF06-7B79101BA7AE}">
      <dgm:prSet/>
      <dgm:spPr/>
      <dgm:t>
        <a:bodyPr/>
        <a:lstStyle/>
        <a:p>
          <a:endParaRPr lang="ru-RU"/>
        </a:p>
      </dgm:t>
    </dgm:pt>
    <dgm:pt modelId="{19FE57DF-38FD-4D19-97A8-384C4529DBC7}" type="sibTrans" cxnId="{D0BACE49-2151-47A3-AF06-7B79101BA7AE}">
      <dgm:prSet/>
      <dgm:spPr/>
      <dgm:t>
        <a:bodyPr/>
        <a:lstStyle/>
        <a:p>
          <a:endParaRPr lang="ru-RU"/>
        </a:p>
      </dgm:t>
    </dgm:pt>
    <dgm:pt modelId="{033BB10E-BDC3-4BAC-B78E-E9F279FCC1B6}">
      <dgm:prSet phldrT="[Текст]"/>
      <dgm:spPr/>
      <dgm:t>
        <a:bodyPr/>
        <a:lstStyle/>
        <a:p>
          <a:r>
            <a:rPr lang="ru-RU" dirty="0" smtClean="0"/>
            <a:t>П.п.</a:t>
          </a:r>
          <a:endParaRPr lang="ru-RU" dirty="0"/>
        </a:p>
      </dgm:t>
    </dgm:pt>
    <dgm:pt modelId="{1356422B-720E-4643-A757-FA30CEE129D7}" type="parTrans" cxnId="{189468E2-90EA-4B91-8908-21C2F2A95E38}">
      <dgm:prSet/>
      <dgm:spPr/>
      <dgm:t>
        <a:bodyPr/>
        <a:lstStyle/>
        <a:p>
          <a:endParaRPr lang="ru-RU"/>
        </a:p>
      </dgm:t>
    </dgm:pt>
    <dgm:pt modelId="{0039380E-1BC3-4225-B391-28BF4C594156}" type="sibTrans" cxnId="{189468E2-90EA-4B91-8908-21C2F2A95E38}">
      <dgm:prSet/>
      <dgm:spPr/>
      <dgm:t>
        <a:bodyPr/>
        <a:lstStyle/>
        <a:p>
          <a:endParaRPr lang="ru-RU"/>
        </a:p>
      </dgm:t>
    </dgm:pt>
    <dgm:pt modelId="{D295DC5A-B6AD-4155-ABC1-E6BE7803E04D}">
      <dgm:prSet phldrT="[Текст]" custT="1"/>
      <dgm:spPr/>
      <dgm:t>
        <a:bodyPr/>
        <a:lstStyle/>
        <a:p>
          <a:r>
            <a:rPr lang="ru-RU" sz="2000" b="1" dirty="0" smtClean="0"/>
            <a:t>Вводными конструкциями</a:t>
          </a:r>
          <a:endParaRPr lang="ru-RU" sz="2000" b="1" dirty="0"/>
        </a:p>
      </dgm:t>
    </dgm:pt>
    <dgm:pt modelId="{09BAECA8-79E9-4D33-9543-C52FE75F1572}" type="parTrans" cxnId="{05B0C830-DFF6-4BAE-8EEC-527D546079DD}">
      <dgm:prSet/>
      <dgm:spPr/>
      <dgm:t>
        <a:bodyPr/>
        <a:lstStyle/>
        <a:p>
          <a:endParaRPr lang="ru-RU"/>
        </a:p>
      </dgm:t>
    </dgm:pt>
    <dgm:pt modelId="{E4DE2EC0-4557-4000-9FD5-4A03977FED61}" type="sibTrans" cxnId="{05B0C830-DFF6-4BAE-8EEC-527D546079DD}">
      <dgm:prSet/>
      <dgm:spPr/>
      <dgm:t>
        <a:bodyPr/>
        <a:lstStyle/>
        <a:p>
          <a:endParaRPr lang="ru-RU"/>
        </a:p>
      </dgm:t>
    </dgm:pt>
    <dgm:pt modelId="{34810E0E-52EB-455E-BED6-030C302F05D1}">
      <dgm:prSet phldrT="[Текст]" custT="1"/>
      <dgm:spPr/>
      <dgm:t>
        <a:bodyPr/>
        <a:lstStyle/>
        <a:p>
          <a:r>
            <a:rPr lang="ru-RU" sz="2000" b="1" dirty="0" smtClean="0"/>
            <a:t>Обращениями</a:t>
          </a:r>
          <a:endParaRPr lang="ru-RU" sz="2000" b="1" dirty="0"/>
        </a:p>
      </dgm:t>
    </dgm:pt>
    <dgm:pt modelId="{64A7589C-7EB3-41B1-A90E-F11E366FC061}" type="parTrans" cxnId="{13D95305-836C-418A-A8A4-28F0F005AFFD}">
      <dgm:prSet/>
      <dgm:spPr/>
      <dgm:t>
        <a:bodyPr/>
        <a:lstStyle/>
        <a:p>
          <a:endParaRPr lang="ru-RU"/>
        </a:p>
      </dgm:t>
    </dgm:pt>
    <dgm:pt modelId="{EF07CE7A-6EB5-478F-B3EC-3BB3FEDC7CEA}" type="sibTrans" cxnId="{13D95305-836C-418A-A8A4-28F0F005AFFD}">
      <dgm:prSet/>
      <dgm:spPr/>
      <dgm:t>
        <a:bodyPr/>
        <a:lstStyle/>
        <a:p>
          <a:endParaRPr lang="ru-RU"/>
        </a:p>
      </dgm:t>
    </dgm:pt>
    <dgm:pt modelId="{F1A176D2-A383-4C63-B1EA-5E5C7BA70868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Сравнительными оборотами</a:t>
          </a:r>
          <a:endParaRPr lang="ru-RU" b="1" dirty="0">
            <a:solidFill>
              <a:schemeClr val="tx1"/>
            </a:solidFill>
          </a:endParaRPr>
        </a:p>
      </dgm:t>
    </dgm:pt>
    <dgm:pt modelId="{8C974A94-F37D-4D69-81BA-C3CD2BA0633A}" type="parTrans" cxnId="{AB0D6F5A-71CD-4701-853D-B79EBF6B4C63}">
      <dgm:prSet/>
      <dgm:spPr/>
      <dgm:t>
        <a:bodyPr/>
        <a:lstStyle/>
        <a:p>
          <a:endParaRPr lang="ru-RU"/>
        </a:p>
      </dgm:t>
    </dgm:pt>
    <dgm:pt modelId="{35E18054-F694-49D4-BE60-57D6870155D1}" type="sibTrans" cxnId="{AB0D6F5A-71CD-4701-853D-B79EBF6B4C63}">
      <dgm:prSet/>
      <dgm:spPr/>
      <dgm:t>
        <a:bodyPr/>
        <a:lstStyle/>
        <a:p>
          <a:endParaRPr lang="ru-RU"/>
        </a:p>
      </dgm:t>
    </dgm:pt>
    <dgm:pt modelId="{4D8916B0-904B-48DD-8885-99390D6E6BDB}" type="pres">
      <dgm:prSet presAssocID="{B9B9F453-6C92-457B-BF80-FBE5F84EC15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A45AA2F-8EFD-4410-9BBD-DBADAF21C51A}" type="pres">
      <dgm:prSet presAssocID="{152CA98B-7C7F-4D74-BDAA-804DFBFC913C}" presName="composite" presStyleCnt="0"/>
      <dgm:spPr/>
    </dgm:pt>
    <dgm:pt modelId="{34220B82-20FE-45C1-8D86-430EC3BEAED5}" type="pres">
      <dgm:prSet presAssocID="{152CA98B-7C7F-4D74-BDAA-804DFBFC913C}" presName="parentText" presStyleLbl="alignNode1" presStyleIdx="0" presStyleCnt="3" custLinFactNeighborX="-2294" custLinFactNeighborY="-1238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9C046F-3125-41B4-956A-48A77EF3FE2F}" type="pres">
      <dgm:prSet presAssocID="{152CA98B-7C7F-4D74-BDAA-804DFBFC913C}" presName="descendantText" presStyleLbl="alignAcc1" presStyleIdx="0" presStyleCnt="3" custLinFactNeighborX="14770" custLinFactNeighborY="72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0EE381-B142-44F1-8D41-F05E129F90C6}" type="pres">
      <dgm:prSet presAssocID="{AEC65954-C572-46EB-B519-8AA7AF7D3D55}" presName="sp" presStyleCnt="0"/>
      <dgm:spPr/>
    </dgm:pt>
    <dgm:pt modelId="{9A132E83-CC4E-4AE2-B0C7-908BBAAF7471}" type="pres">
      <dgm:prSet presAssocID="{952BC43C-C433-4F18-B100-27D4AF58A6E3}" presName="composite" presStyleCnt="0"/>
      <dgm:spPr/>
    </dgm:pt>
    <dgm:pt modelId="{71B86CB5-AE6B-4D87-BF9B-C6927606613E}" type="pres">
      <dgm:prSet presAssocID="{952BC43C-C433-4F18-B100-27D4AF58A6E3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AF77F3-770F-4635-8BD1-60DD621115B1}" type="pres">
      <dgm:prSet presAssocID="{952BC43C-C433-4F18-B100-27D4AF58A6E3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4FEF2B-D73D-484A-89FA-C8AC84D16D9B}" type="pres">
      <dgm:prSet presAssocID="{88ECAF57-95EA-4B78-AF0B-F173FE1646D7}" presName="sp" presStyleCnt="0"/>
      <dgm:spPr/>
    </dgm:pt>
    <dgm:pt modelId="{EBCD693E-53F9-4D93-8DD3-39C3AB0A7E48}" type="pres">
      <dgm:prSet presAssocID="{033BB10E-BDC3-4BAC-B78E-E9F279FCC1B6}" presName="composite" presStyleCnt="0"/>
      <dgm:spPr/>
    </dgm:pt>
    <dgm:pt modelId="{A406E6C8-6CC8-4D2A-8147-3FEB767548C3}" type="pres">
      <dgm:prSet presAssocID="{033BB10E-BDC3-4BAC-B78E-E9F279FCC1B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31546B-87AD-4F98-90A6-41847C91A3AD}" type="pres">
      <dgm:prSet presAssocID="{033BB10E-BDC3-4BAC-B78E-E9F279FCC1B6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8ECB8C4-6D1F-4F1A-8B60-01721293639B}" type="presOf" srcId="{F974241D-B24A-42B9-B45B-CBEF54FEF970}" destId="{9EAF77F3-770F-4635-8BD1-60DD621115B1}" srcOrd="0" destOrd="1" presId="urn:microsoft.com/office/officeart/2005/8/layout/chevron2"/>
    <dgm:cxn modelId="{13D95305-836C-418A-A8A4-28F0F005AFFD}" srcId="{033BB10E-BDC3-4BAC-B78E-E9F279FCC1B6}" destId="{34810E0E-52EB-455E-BED6-030C302F05D1}" srcOrd="1" destOrd="0" parTransId="{64A7589C-7EB3-41B1-A90E-F11E366FC061}" sibTransId="{EF07CE7A-6EB5-478F-B3EC-3BB3FEDC7CEA}"/>
    <dgm:cxn modelId="{C26439E3-2C0F-4FBE-B3E4-FDC4399F05E4}" srcId="{152CA98B-7C7F-4D74-BDAA-804DFBFC913C}" destId="{338D03C3-425B-470F-BF22-59B416339F7B}" srcOrd="0" destOrd="0" parTransId="{55366866-B18E-4ADA-886B-B80B5D6B3272}" sibTransId="{980D22A7-3174-441B-8AD6-546E64AC804D}"/>
    <dgm:cxn modelId="{DCCCCC4D-4147-44E8-9B2F-B838BAC3971E}" type="presOf" srcId="{338D03C3-425B-470F-BF22-59B416339F7B}" destId="{599C046F-3125-41B4-956A-48A77EF3FE2F}" srcOrd="0" destOrd="0" presId="urn:microsoft.com/office/officeart/2005/8/layout/chevron2"/>
    <dgm:cxn modelId="{05B0C830-DFF6-4BAE-8EEC-527D546079DD}" srcId="{033BB10E-BDC3-4BAC-B78E-E9F279FCC1B6}" destId="{D295DC5A-B6AD-4155-ABC1-E6BE7803E04D}" srcOrd="0" destOrd="0" parTransId="{09BAECA8-79E9-4D33-9543-C52FE75F1572}" sibTransId="{E4DE2EC0-4557-4000-9FD5-4A03977FED61}"/>
    <dgm:cxn modelId="{B5E83A93-94F8-43A3-91A3-D2E4FDEF3FBB}" type="presOf" srcId="{952BC43C-C433-4F18-B100-27D4AF58A6E3}" destId="{71B86CB5-AE6B-4D87-BF9B-C6927606613E}" srcOrd="0" destOrd="0" presId="urn:microsoft.com/office/officeart/2005/8/layout/chevron2"/>
    <dgm:cxn modelId="{189468E2-90EA-4B91-8908-21C2F2A95E38}" srcId="{B9B9F453-6C92-457B-BF80-FBE5F84EC15A}" destId="{033BB10E-BDC3-4BAC-B78E-E9F279FCC1B6}" srcOrd="2" destOrd="0" parTransId="{1356422B-720E-4643-A757-FA30CEE129D7}" sibTransId="{0039380E-1BC3-4225-B391-28BF4C594156}"/>
    <dgm:cxn modelId="{3BC35D26-E657-43BB-81BC-648689DBF14E}" type="presOf" srcId="{F1A176D2-A383-4C63-B1EA-5E5C7BA70868}" destId="{599C046F-3125-41B4-956A-48A77EF3FE2F}" srcOrd="0" destOrd="1" presId="urn:microsoft.com/office/officeart/2005/8/layout/chevron2"/>
    <dgm:cxn modelId="{898DB452-9726-4001-B7D0-D57682706E69}" srcId="{B9B9F453-6C92-457B-BF80-FBE5F84EC15A}" destId="{952BC43C-C433-4F18-B100-27D4AF58A6E3}" srcOrd="1" destOrd="0" parTransId="{FEB4F2EA-57CC-415F-A708-8A741F540D42}" sibTransId="{88ECAF57-95EA-4B78-AF0B-F173FE1646D7}"/>
    <dgm:cxn modelId="{701A2DFD-DAC8-4424-A5E6-3B66496C8F4D}" type="presOf" srcId="{D295DC5A-B6AD-4155-ABC1-E6BE7803E04D}" destId="{9531546B-87AD-4F98-90A6-41847C91A3AD}" srcOrd="0" destOrd="0" presId="urn:microsoft.com/office/officeart/2005/8/layout/chevron2"/>
    <dgm:cxn modelId="{FFDE89CB-1F95-47CB-983E-9727A8D38CB4}" type="presOf" srcId="{152CA98B-7C7F-4D74-BDAA-804DFBFC913C}" destId="{34220B82-20FE-45C1-8D86-430EC3BEAED5}" srcOrd="0" destOrd="0" presId="urn:microsoft.com/office/officeart/2005/8/layout/chevron2"/>
    <dgm:cxn modelId="{8E198AB2-49AD-49A5-A6B1-EAF10677CB7A}" type="presOf" srcId="{C6EB8E9E-07B0-4742-B7E3-A66DD81B0B8F}" destId="{9EAF77F3-770F-4635-8BD1-60DD621115B1}" srcOrd="0" destOrd="0" presId="urn:microsoft.com/office/officeart/2005/8/layout/chevron2"/>
    <dgm:cxn modelId="{3B87A9F1-48C1-40EE-BD34-FF2BEC9B6EDD}" srcId="{952BC43C-C433-4F18-B100-27D4AF58A6E3}" destId="{C6EB8E9E-07B0-4742-B7E3-A66DD81B0B8F}" srcOrd="0" destOrd="0" parTransId="{0E3028C4-7E9F-449D-9389-032D4B296DC9}" sibTransId="{16D24EAE-8D00-4C3F-B356-151BDD4F4DE4}"/>
    <dgm:cxn modelId="{CEC37E74-AF6E-48B5-B97B-F350DC3E5EE3}" type="presOf" srcId="{033BB10E-BDC3-4BAC-B78E-E9F279FCC1B6}" destId="{A406E6C8-6CC8-4D2A-8147-3FEB767548C3}" srcOrd="0" destOrd="0" presId="urn:microsoft.com/office/officeart/2005/8/layout/chevron2"/>
    <dgm:cxn modelId="{A88A726D-4CF5-4EFF-8C0D-BE48ED5E6C67}" srcId="{B9B9F453-6C92-457B-BF80-FBE5F84EC15A}" destId="{152CA98B-7C7F-4D74-BDAA-804DFBFC913C}" srcOrd="0" destOrd="0" parTransId="{E5D287DB-960C-4CC3-B696-5CCA8070919F}" sibTransId="{AEC65954-C572-46EB-B519-8AA7AF7D3D55}"/>
    <dgm:cxn modelId="{AB0D6F5A-71CD-4701-853D-B79EBF6B4C63}" srcId="{152CA98B-7C7F-4D74-BDAA-804DFBFC913C}" destId="{F1A176D2-A383-4C63-B1EA-5E5C7BA70868}" srcOrd="1" destOrd="0" parTransId="{8C974A94-F37D-4D69-81BA-C3CD2BA0633A}" sibTransId="{35E18054-F694-49D4-BE60-57D6870155D1}"/>
    <dgm:cxn modelId="{DD60F544-6FAB-467E-9FC2-5AA7D30418EA}" type="presOf" srcId="{34810E0E-52EB-455E-BED6-030C302F05D1}" destId="{9531546B-87AD-4F98-90A6-41847C91A3AD}" srcOrd="0" destOrd="1" presId="urn:microsoft.com/office/officeart/2005/8/layout/chevron2"/>
    <dgm:cxn modelId="{D0BACE49-2151-47A3-AF06-7B79101BA7AE}" srcId="{952BC43C-C433-4F18-B100-27D4AF58A6E3}" destId="{F974241D-B24A-42B9-B45B-CBEF54FEF970}" srcOrd="1" destOrd="0" parTransId="{F80660B7-428F-4F7C-9A91-62905012BD10}" sibTransId="{19FE57DF-38FD-4D19-97A8-384C4529DBC7}"/>
    <dgm:cxn modelId="{9E732331-795B-4037-B406-E092D1C9702B}" type="presOf" srcId="{B9B9F453-6C92-457B-BF80-FBE5F84EC15A}" destId="{4D8916B0-904B-48DD-8885-99390D6E6BDB}" srcOrd="0" destOrd="0" presId="urn:microsoft.com/office/officeart/2005/8/layout/chevron2"/>
    <dgm:cxn modelId="{29ADD3DA-C041-4C0E-8E12-6B25BC0694BA}" type="presParOf" srcId="{4D8916B0-904B-48DD-8885-99390D6E6BDB}" destId="{9A45AA2F-8EFD-4410-9BBD-DBADAF21C51A}" srcOrd="0" destOrd="0" presId="urn:microsoft.com/office/officeart/2005/8/layout/chevron2"/>
    <dgm:cxn modelId="{DE77671B-716E-495F-9BB6-313D7D586ECA}" type="presParOf" srcId="{9A45AA2F-8EFD-4410-9BBD-DBADAF21C51A}" destId="{34220B82-20FE-45C1-8D86-430EC3BEAED5}" srcOrd="0" destOrd="0" presId="urn:microsoft.com/office/officeart/2005/8/layout/chevron2"/>
    <dgm:cxn modelId="{36A31006-98DF-43B8-8BFE-AD83058E1412}" type="presParOf" srcId="{9A45AA2F-8EFD-4410-9BBD-DBADAF21C51A}" destId="{599C046F-3125-41B4-956A-48A77EF3FE2F}" srcOrd="1" destOrd="0" presId="urn:microsoft.com/office/officeart/2005/8/layout/chevron2"/>
    <dgm:cxn modelId="{32399887-ACB7-42DB-A506-13298A5B0E43}" type="presParOf" srcId="{4D8916B0-904B-48DD-8885-99390D6E6BDB}" destId="{CA0EE381-B142-44F1-8D41-F05E129F90C6}" srcOrd="1" destOrd="0" presId="urn:microsoft.com/office/officeart/2005/8/layout/chevron2"/>
    <dgm:cxn modelId="{5B60A129-1E78-4302-9BA0-EA96A9CA4AB3}" type="presParOf" srcId="{4D8916B0-904B-48DD-8885-99390D6E6BDB}" destId="{9A132E83-CC4E-4AE2-B0C7-908BBAAF7471}" srcOrd="2" destOrd="0" presId="urn:microsoft.com/office/officeart/2005/8/layout/chevron2"/>
    <dgm:cxn modelId="{C3088AE3-33D8-432B-89FF-1061B50CEA81}" type="presParOf" srcId="{9A132E83-CC4E-4AE2-B0C7-908BBAAF7471}" destId="{71B86CB5-AE6B-4D87-BF9B-C6927606613E}" srcOrd="0" destOrd="0" presId="urn:microsoft.com/office/officeart/2005/8/layout/chevron2"/>
    <dgm:cxn modelId="{F7389B52-B581-4676-A69B-BFA04D59EA98}" type="presParOf" srcId="{9A132E83-CC4E-4AE2-B0C7-908BBAAF7471}" destId="{9EAF77F3-770F-4635-8BD1-60DD621115B1}" srcOrd="1" destOrd="0" presId="urn:microsoft.com/office/officeart/2005/8/layout/chevron2"/>
    <dgm:cxn modelId="{000C86A7-F33B-4975-AB34-AEEF0A6B93FC}" type="presParOf" srcId="{4D8916B0-904B-48DD-8885-99390D6E6BDB}" destId="{1D4FEF2B-D73D-484A-89FA-C8AC84D16D9B}" srcOrd="3" destOrd="0" presId="urn:microsoft.com/office/officeart/2005/8/layout/chevron2"/>
    <dgm:cxn modelId="{C130F963-4BAC-4EEB-A22D-783AEA527965}" type="presParOf" srcId="{4D8916B0-904B-48DD-8885-99390D6E6BDB}" destId="{EBCD693E-53F9-4D93-8DD3-39C3AB0A7E48}" srcOrd="4" destOrd="0" presId="urn:microsoft.com/office/officeart/2005/8/layout/chevron2"/>
    <dgm:cxn modelId="{92DD3171-9514-4822-9D45-830A42B02E00}" type="presParOf" srcId="{EBCD693E-53F9-4D93-8DD3-39C3AB0A7E48}" destId="{A406E6C8-6CC8-4D2A-8147-3FEB767548C3}" srcOrd="0" destOrd="0" presId="urn:microsoft.com/office/officeart/2005/8/layout/chevron2"/>
    <dgm:cxn modelId="{495906EC-84D6-4020-BCF8-011CDBF0437B}" type="presParOf" srcId="{EBCD693E-53F9-4D93-8DD3-39C3AB0A7E48}" destId="{9531546B-87AD-4F98-90A6-41847C91A3A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8B425AC-24D6-459A-8FE6-421E29DAAC6C}" type="datetimeFigureOut">
              <a:rPr lang="ru-RU" smtClean="0"/>
              <a:pPr/>
              <a:t>20.02.2013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5CC9B6B-D314-4826-A666-5B5686F9F2C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425AC-24D6-459A-8FE6-421E29DAAC6C}" type="datetimeFigureOut">
              <a:rPr lang="ru-RU" smtClean="0"/>
              <a:pPr/>
              <a:t>20.02.2013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9B6B-D314-4826-A666-5B5686F9F2C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425AC-24D6-459A-8FE6-421E29DAAC6C}" type="datetimeFigureOut">
              <a:rPr lang="ru-RU" smtClean="0"/>
              <a:pPr/>
              <a:t>20.02.2013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9B6B-D314-4826-A666-5B5686F9F2C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8B425AC-24D6-459A-8FE6-421E29DAAC6C}" type="datetimeFigureOut">
              <a:rPr lang="ru-RU" smtClean="0"/>
              <a:pPr/>
              <a:t>20.02.2013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5CC9B6B-D314-4826-A666-5B5686F9F2CE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8B425AC-24D6-459A-8FE6-421E29DAAC6C}" type="datetimeFigureOut">
              <a:rPr lang="ru-RU" smtClean="0"/>
              <a:pPr/>
              <a:t>20.02.2013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5CC9B6B-D314-4826-A666-5B5686F9F2C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425AC-24D6-459A-8FE6-421E29DAAC6C}" type="datetimeFigureOut">
              <a:rPr lang="ru-RU" smtClean="0"/>
              <a:pPr/>
              <a:t>20.02.2013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9B6B-D314-4826-A666-5B5686F9F2CE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425AC-24D6-459A-8FE6-421E29DAAC6C}" type="datetimeFigureOut">
              <a:rPr lang="ru-RU" smtClean="0"/>
              <a:pPr/>
              <a:t>20.02.2013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9B6B-D314-4826-A666-5B5686F9F2CE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8B425AC-24D6-459A-8FE6-421E29DAAC6C}" type="datetimeFigureOut">
              <a:rPr lang="ru-RU" smtClean="0"/>
              <a:pPr/>
              <a:t>20.02.2013</a:t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5CC9B6B-D314-4826-A666-5B5686F9F2CE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425AC-24D6-459A-8FE6-421E29DAAC6C}" type="datetimeFigureOut">
              <a:rPr lang="ru-RU" smtClean="0"/>
              <a:pPr/>
              <a:t>20.02.2013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9B6B-D314-4826-A666-5B5686F9F2C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8B425AC-24D6-459A-8FE6-421E29DAAC6C}" type="datetimeFigureOut">
              <a:rPr lang="ru-RU" smtClean="0"/>
              <a:pPr/>
              <a:t>20.02.2013</a:t>
            </a:fld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5CC9B6B-D314-4826-A666-5B5686F9F2CE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8B425AC-24D6-459A-8FE6-421E29DAAC6C}" type="datetimeFigureOut">
              <a:rPr lang="ru-RU" smtClean="0"/>
              <a:pPr/>
              <a:t>20.02.2013</a:t>
            </a:fld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5CC9B6B-D314-4826-A666-5B5686F9F2CE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4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8B425AC-24D6-459A-8FE6-421E29DAAC6C}" type="datetimeFigureOut">
              <a:rPr lang="ru-RU" smtClean="0"/>
              <a:pPr/>
              <a:t>20.02.2013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5CC9B6B-D314-4826-A666-5B5686F9F2C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chooltommot@yandex.ru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r"/>
            <a:r>
              <a:rPr lang="ru-RU" sz="3500" b="1" i="1" dirty="0" smtClean="0">
                <a:solidFill>
                  <a:srgbClr val="7030A0"/>
                </a:solidFill>
              </a:rPr>
              <a:t>ЭЛЕКТРОННОЕ  ПОСОБИЕ</a:t>
            </a:r>
            <a:r>
              <a:rPr lang="ru-RU" b="1" i="1" dirty="0" smtClean="0">
                <a:solidFill>
                  <a:srgbClr val="7030A0"/>
                </a:solidFill>
              </a:rPr>
              <a:t/>
            </a:r>
            <a:br>
              <a:rPr lang="ru-RU" b="1" i="1" dirty="0" smtClean="0">
                <a:solidFill>
                  <a:srgbClr val="7030A0"/>
                </a:solidFill>
              </a:rPr>
            </a:br>
            <a:r>
              <a:rPr lang="ru-RU" b="1" i="1" dirty="0" smtClean="0">
                <a:solidFill>
                  <a:srgbClr val="7030A0"/>
                </a:solidFill>
              </a:rPr>
              <a:t> </a:t>
            </a:r>
            <a:r>
              <a:rPr lang="ru-RU" sz="4000" b="1" i="1" dirty="0" smtClean="0">
                <a:solidFill>
                  <a:srgbClr val="7030A0"/>
                </a:solidFill>
              </a:rPr>
              <a:t>для подготовки к ЕГЭ</a:t>
            </a:r>
            <a:br>
              <a:rPr lang="ru-RU" sz="4000" b="1" i="1" dirty="0" smtClean="0">
                <a:solidFill>
                  <a:srgbClr val="7030A0"/>
                </a:solidFill>
              </a:rPr>
            </a:br>
            <a:r>
              <a:rPr lang="ru-RU" sz="4000" b="1" i="1" dirty="0" smtClean="0">
                <a:solidFill>
                  <a:srgbClr val="7030A0"/>
                </a:solidFill>
              </a:rPr>
              <a:t> по русскому языку  </a:t>
            </a:r>
            <a:br>
              <a:rPr lang="ru-RU" sz="4000" b="1" i="1" dirty="0" smtClean="0">
                <a:solidFill>
                  <a:srgbClr val="7030A0"/>
                </a:solidFill>
              </a:rPr>
            </a:br>
            <a:r>
              <a:rPr lang="ru-RU" b="1" dirty="0" smtClean="0"/>
              <a:t> Николаева Людмила Владимировна,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  учитель русского языка и литературы.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   Высшая квалификационная категория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   «Отличник образования РС(Я)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   678954. г.Томмот, Алданский район, РС(Я),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Отечественная 1.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b="1" dirty="0" smtClean="0"/>
              <a:t>e</a:t>
            </a:r>
            <a:r>
              <a:rPr lang="ru-RU" b="1" dirty="0" smtClean="0"/>
              <a:t>-</a:t>
            </a:r>
            <a:r>
              <a:rPr lang="en-US" b="1" dirty="0" smtClean="0"/>
              <a:t>mail</a:t>
            </a:r>
            <a:r>
              <a:rPr lang="ru-RU" b="1" dirty="0" smtClean="0"/>
              <a:t>:    </a:t>
            </a:r>
            <a:r>
              <a:rPr lang="en-US" b="1" u="sng" dirty="0" err="1" smtClean="0">
                <a:hlinkClick r:id="rId2"/>
              </a:rPr>
              <a:t>schooltommot</a:t>
            </a:r>
            <a:r>
              <a:rPr lang="ru-RU" b="1" u="sng" dirty="0" smtClean="0">
                <a:hlinkClick r:id="rId2"/>
              </a:rPr>
              <a:t>@</a:t>
            </a:r>
            <a:r>
              <a:rPr lang="en-US" b="1" u="sng" dirty="0" err="1" smtClean="0">
                <a:hlinkClick r:id="rId2"/>
              </a:rPr>
              <a:t>yandex</a:t>
            </a:r>
            <a:r>
              <a:rPr lang="ru-RU" b="1" u="sng" dirty="0" smtClean="0">
                <a:hlinkClick r:id="rId2"/>
              </a:rPr>
              <a:t>.</a:t>
            </a:r>
            <a:r>
              <a:rPr lang="en-US" b="1" u="sng" dirty="0" smtClean="0">
                <a:hlinkClick r:id="rId2"/>
              </a:rPr>
              <a:t>ru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r>
              <a:rPr lang="ru-RU" b="1" dirty="0" smtClean="0"/>
              <a:t>       2012г.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142984"/>
            <a:ext cx="8229600" cy="72547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А3 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2786058"/>
            <a:ext cx="8229600" cy="3286148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sz="5200" b="1" dirty="0" smtClean="0">
                <a:solidFill>
                  <a:schemeClr val="accent1">
                    <a:lumMod val="50000"/>
                  </a:schemeClr>
                </a:solidFill>
              </a:rPr>
              <a:t>Окончания родительного падежа мн.числа</a:t>
            </a:r>
          </a:p>
          <a:p>
            <a:pPr algn="ctr">
              <a:buNone/>
            </a:pPr>
            <a:r>
              <a:rPr lang="ru-RU" sz="5200" b="1" dirty="0" smtClean="0">
                <a:solidFill>
                  <a:schemeClr val="accent1">
                    <a:lumMod val="50000"/>
                  </a:schemeClr>
                </a:solidFill>
              </a:rPr>
              <a:t>имён  существительных</a:t>
            </a:r>
          </a:p>
          <a:p>
            <a:pPr algn="ctr">
              <a:buNone/>
            </a:pPr>
            <a:r>
              <a:rPr lang="ru-RU" sz="5200" b="1" dirty="0" smtClean="0">
                <a:solidFill>
                  <a:schemeClr val="accent1">
                    <a:lumMod val="50000"/>
                  </a:schemeClr>
                </a:solidFill>
              </a:rPr>
              <a:t>(Нет) кого? </a:t>
            </a:r>
            <a:r>
              <a:rPr lang="ru-RU" sz="5200" b="1" dirty="0">
                <a:solidFill>
                  <a:schemeClr val="accent1">
                    <a:lumMod val="50000"/>
                  </a:schemeClr>
                </a:solidFill>
              </a:rPr>
              <a:t>ч</a:t>
            </a:r>
            <a:r>
              <a:rPr lang="ru-RU" sz="5200" b="1" dirty="0" smtClean="0">
                <a:solidFill>
                  <a:schemeClr val="accent1">
                    <a:lumMod val="50000"/>
                  </a:schemeClr>
                </a:solidFill>
              </a:rPr>
              <a:t>его?</a:t>
            </a:r>
          </a:p>
          <a:p>
            <a:pPr>
              <a:buNone/>
            </a:pPr>
            <a:endParaRPr lang="ru-RU" sz="5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428596" y="500043"/>
            <a:ext cx="4038600" cy="6357958"/>
          </a:xfrm>
        </p:spPr>
        <p:txBody>
          <a:bodyPr/>
          <a:lstStyle/>
          <a:p>
            <a:r>
              <a:rPr lang="ru-RU" dirty="0" smtClean="0"/>
              <a:t>Риторический вопрос- вопрос , на который не жди ответа.( О, Русь, куда несёшься ты?)</a:t>
            </a:r>
          </a:p>
          <a:p>
            <a:r>
              <a:rPr lang="ru-RU" dirty="0" smtClean="0"/>
              <a:t>Риторическое обращение ( см. предыдущий пример)</a:t>
            </a:r>
          </a:p>
          <a:p>
            <a:r>
              <a:rPr lang="ru-RU" dirty="0" smtClean="0"/>
              <a:t>Сравнение – сравнение  2-х предметов на основе общего признака.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786314" y="642919"/>
            <a:ext cx="4038600" cy="5214974"/>
          </a:xfrm>
        </p:spPr>
        <p:txBody>
          <a:bodyPr/>
          <a:lstStyle/>
          <a:p>
            <a:r>
              <a:rPr lang="ru-RU" dirty="0" smtClean="0"/>
              <a:t>Эпитет- образное определение(чёрная тоска)</a:t>
            </a:r>
          </a:p>
          <a:p>
            <a:r>
              <a:rPr lang="ru-RU" dirty="0" smtClean="0"/>
              <a:t>Логическая неоднородность( то ли семечек пошелкать, то ли замуж выйти…)</a:t>
            </a:r>
          </a:p>
          <a:p>
            <a:r>
              <a:rPr lang="ru-RU" dirty="0" smtClean="0"/>
              <a:t>Ряды однородных членов- перечисление предметов и т.д. группами.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15370" cy="439718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Добавь в словарь нужные  тебе термины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7467600" cy="518809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u="sng" dirty="0" smtClean="0">
                <a:solidFill>
                  <a:schemeClr val="accent4">
                    <a:lumMod val="50000"/>
                  </a:schemeClr>
                </a:solidFill>
              </a:rPr>
              <a:t>Памятка </a:t>
            </a:r>
          </a:p>
          <a:p>
            <a:r>
              <a:rPr lang="ru-RU" dirty="0" smtClean="0"/>
              <a:t>Помни, что  только от тебя зависит , сколько баллов ты наберёшь на экзамене по русскому языку!</a:t>
            </a:r>
          </a:p>
          <a:p>
            <a:r>
              <a:rPr lang="ru-RU" dirty="0" smtClean="0"/>
              <a:t>Не следует пренебрегать  </a:t>
            </a:r>
            <a:r>
              <a:rPr lang="ru-RU" sz="3600" b="1" dirty="0" smtClean="0"/>
              <a:t>учебниками</a:t>
            </a:r>
            <a:r>
              <a:rPr lang="ru-RU" dirty="0" smtClean="0"/>
              <a:t> и решением тестов!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chemeClr val="tx1"/>
                </a:solidFill>
              </a:rPr>
              <a:t>Художественные средства в сфере задания </a:t>
            </a:r>
            <a:r>
              <a:rPr lang="ru-RU" sz="3200" b="1" dirty="0" smtClean="0"/>
              <a:t>В8 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785926"/>
            <a:ext cx="8229600" cy="4286280"/>
          </a:xfr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 Тропы (набор)</a:t>
            </a:r>
            <a:endParaRPr lang="ru-RU" dirty="0" smtClean="0"/>
          </a:p>
          <a:p>
            <a:r>
              <a:rPr lang="ru-RU" b="1" dirty="0" smtClean="0"/>
              <a:t>Эпитет</a:t>
            </a:r>
            <a:r>
              <a:rPr lang="ru-RU" dirty="0" smtClean="0"/>
              <a:t> </a:t>
            </a:r>
            <a:r>
              <a:rPr lang="ru-RU" b="1" dirty="0" smtClean="0"/>
              <a:t>: грустная береза, задумчивый шелест, яркая речь ( прилагательное!)</a:t>
            </a:r>
            <a:endParaRPr lang="ru-RU" dirty="0" smtClean="0"/>
          </a:p>
          <a:p>
            <a:r>
              <a:rPr lang="ru-RU" b="1" dirty="0" smtClean="0"/>
              <a:t>Сравнение:…, как смола; сверкнула молнией; похож , подобен</a:t>
            </a:r>
            <a:endParaRPr lang="ru-RU" dirty="0" smtClean="0"/>
          </a:p>
          <a:p>
            <a:r>
              <a:rPr lang="ru-RU" b="1" dirty="0" smtClean="0"/>
              <a:t>Метафора</a:t>
            </a:r>
            <a:r>
              <a:rPr lang="ru-RU" dirty="0" smtClean="0"/>
              <a:t>: взрыв эмоций(существительное)</a:t>
            </a:r>
          </a:p>
          <a:p>
            <a:r>
              <a:rPr lang="ru-RU" b="1" dirty="0" smtClean="0"/>
              <a:t>МетонИмия</a:t>
            </a:r>
            <a:r>
              <a:rPr lang="ru-RU" dirty="0" smtClean="0"/>
              <a:t> : съел две </a:t>
            </a:r>
            <a:r>
              <a:rPr lang="ru-RU" b="1" dirty="0" smtClean="0"/>
              <a:t>тарелки</a:t>
            </a:r>
            <a:r>
              <a:rPr lang="ru-RU" dirty="0" smtClean="0"/>
              <a:t>;</a:t>
            </a:r>
            <a:r>
              <a:rPr lang="ru-RU" b="1" dirty="0" smtClean="0"/>
              <a:t> Москва</a:t>
            </a:r>
            <a:r>
              <a:rPr lang="ru-RU" dirty="0" smtClean="0"/>
              <a:t> встречает гостей, читать </a:t>
            </a:r>
            <a:r>
              <a:rPr lang="ru-RU" b="1" dirty="0" smtClean="0"/>
              <a:t>Гоголя</a:t>
            </a:r>
            <a:endParaRPr lang="ru-RU" dirty="0" smtClean="0"/>
          </a:p>
          <a:p>
            <a:r>
              <a:rPr lang="ru-RU" b="1" dirty="0" smtClean="0"/>
              <a:t>СинЕкдоха</a:t>
            </a:r>
            <a:r>
              <a:rPr lang="ru-RU" dirty="0" smtClean="0"/>
              <a:t>: что волнует </a:t>
            </a:r>
            <a:r>
              <a:rPr lang="ru-RU" b="1" dirty="0" smtClean="0"/>
              <a:t>зрителя</a:t>
            </a:r>
            <a:r>
              <a:rPr lang="ru-RU" dirty="0" smtClean="0"/>
              <a:t>(ей) ? И слышно было до рассвета, как ликовал </a:t>
            </a:r>
            <a:r>
              <a:rPr lang="ru-RU" b="1" dirty="0" smtClean="0"/>
              <a:t>француз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3214710" cy="58259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В8</a:t>
            </a:r>
            <a:r>
              <a:rPr lang="ru-RU" dirty="0" smtClean="0"/>
              <a:t>  </a:t>
            </a:r>
            <a:r>
              <a:rPr lang="ru-RU" sz="2800" b="1" dirty="0" smtClean="0">
                <a:solidFill>
                  <a:schemeClr val="tx1"/>
                </a:solidFill>
              </a:rPr>
              <a:t>Не забудь!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57232"/>
            <a:ext cx="8229600" cy="5268931"/>
          </a:xfr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b="1" dirty="0" smtClean="0"/>
              <a:t>Олицетворение</a:t>
            </a:r>
            <a:r>
              <a:rPr lang="ru-RU" dirty="0" smtClean="0"/>
              <a:t>: </a:t>
            </a:r>
            <a:r>
              <a:rPr lang="ru-RU" b="1" dirty="0" smtClean="0"/>
              <a:t>насилию</a:t>
            </a:r>
            <a:r>
              <a:rPr lang="ru-RU" dirty="0" smtClean="0"/>
              <a:t> нечем прикрыться </a:t>
            </a:r>
          </a:p>
          <a:p>
            <a:r>
              <a:rPr lang="ru-RU" dirty="0" smtClean="0"/>
              <a:t>( глаголы)</a:t>
            </a:r>
          </a:p>
          <a:p>
            <a:r>
              <a:rPr lang="ru-RU" b="1" dirty="0" smtClean="0"/>
              <a:t>Гипербола</a:t>
            </a:r>
            <a:r>
              <a:rPr lang="ru-RU" dirty="0" smtClean="0"/>
              <a:t>: редкая птица долетит до середины Днепра</a:t>
            </a:r>
          </a:p>
          <a:p>
            <a:r>
              <a:rPr lang="ru-RU" b="1" dirty="0" smtClean="0"/>
              <a:t>Литота</a:t>
            </a:r>
            <a:r>
              <a:rPr lang="ru-RU" dirty="0" smtClean="0"/>
              <a:t>: мы живём на маленьком шарике…</a:t>
            </a:r>
          </a:p>
          <a:p>
            <a:r>
              <a:rPr lang="ru-RU" b="1" dirty="0" smtClean="0"/>
              <a:t>ОксЮморон</a:t>
            </a:r>
            <a:r>
              <a:rPr lang="ru-RU" dirty="0" smtClean="0"/>
              <a:t>: красноречивое молчание, грустная радость, живой труп</a:t>
            </a:r>
          </a:p>
          <a:p>
            <a:r>
              <a:rPr lang="ru-RU" b="1" dirty="0" smtClean="0"/>
              <a:t>Каламбур</a:t>
            </a:r>
            <a:r>
              <a:rPr lang="ru-RU" dirty="0" smtClean="0"/>
              <a:t>: Испорченный </a:t>
            </a:r>
            <a:r>
              <a:rPr lang="ru-RU" b="1" dirty="0" smtClean="0"/>
              <a:t>кран</a:t>
            </a:r>
            <a:r>
              <a:rPr lang="ru-RU" dirty="0" smtClean="0"/>
              <a:t> считал себя первоклассным </a:t>
            </a:r>
            <a:r>
              <a:rPr lang="ru-RU" b="1" dirty="0" smtClean="0"/>
              <a:t>оратор</a:t>
            </a:r>
            <a:r>
              <a:rPr lang="ru-RU" dirty="0" smtClean="0"/>
              <a:t>ом. Целыми днями </a:t>
            </a:r>
            <a:r>
              <a:rPr lang="ru-RU" b="1" dirty="0" smtClean="0"/>
              <a:t>лил воду.</a:t>
            </a:r>
            <a:endParaRPr lang="ru-RU" dirty="0" smtClean="0"/>
          </a:p>
          <a:p>
            <a:r>
              <a:rPr lang="ru-RU" b="1" dirty="0" smtClean="0"/>
              <a:t>Перифраз</a:t>
            </a:r>
            <a:r>
              <a:rPr lang="ru-RU" dirty="0" smtClean="0"/>
              <a:t>: чёрное золото(нефть),солнце русской поэзии( Пушкин)</a:t>
            </a:r>
          </a:p>
          <a:p>
            <a:r>
              <a:rPr lang="ru-RU" b="1" dirty="0" smtClean="0"/>
              <a:t>Ирония</a:t>
            </a:r>
            <a:r>
              <a:rPr lang="ru-RU" dirty="0" smtClean="0"/>
              <a:t>: Гвоздин, </a:t>
            </a:r>
            <a:r>
              <a:rPr lang="ru-RU" b="1" dirty="0" smtClean="0"/>
              <a:t>ХОЗЯИН ПРЕВОСХОДНЫЙ</a:t>
            </a:r>
            <a:r>
              <a:rPr lang="ru-RU" dirty="0" smtClean="0"/>
              <a:t>, владелец </a:t>
            </a:r>
            <a:r>
              <a:rPr lang="ru-RU" b="1" dirty="0" smtClean="0"/>
              <a:t>нищих мужиков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Художественные средства в сфере заданий В8  ( примеры) 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8229600" cy="5286412"/>
          </a:xfr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sz="4000" b="1" dirty="0" smtClean="0"/>
              <a:t>    Синтаксические средства (набор)</a:t>
            </a:r>
          </a:p>
          <a:p>
            <a:r>
              <a:rPr lang="ru-RU" sz="4000" b="1" dirty="0" smtClean="0"/>
              <a:t>Инверсия: вот нахмурил царь брови чёрные</a:t>
            </a:r>
          </a:p>
          <a:p>
            <a:pPr>
              <a:buNone/>
            </a:pPr>
            <a:r>
              <a:rPr lang="ru-RU" sz="4000" b="1" dirty="0" smtClean="0"/>
              <a:t>( чёрные брови)</a:t>
            </a:r>
          </a:p>
          <a:p>
            <a:r>
              <a:rPr lang="ru-RU" sz="4000" b="1" dirty="0" smtClean="0"/>
              <a:t>Параллелизм: привяжите руку к туловищу - она отсохнет. Лишите человека возможности верить - высохнет его душа.</a:t>
            </a:r>
          </a:p>
          <a:p>
            <a:r>
              <a:rPr lang="ru-RU" sz="4000" b="1" dirty="0" smtClean="0"/>
              <a:t>Анафора: пусть всегда….пусть всегда…</a:t>
            </a:r>
          </a:p>
          <a:p>
            <a:r>
              <a:rPr lang="ru-RU" sz="4000" b="1" dirty="0" smtClean="0"/>
              <a:t>Эпифора: делать то, чего я хочу, как я хочу…</a:t>
            </a:r>
          </a:p>
          <a:p>
            <a:r>
              <a:rPr lang="ru-RU" sz="4000" b="1" dirty="0" smtClean="0"/>
              <a:t>Антитеза: национализм-это слабость нации, а не её сила.</a:t>
            </a:r>
          </a:p>
          <a:p>
            <a:r>
              <a:rPr lang="ru-RU" sz="4000" b="1" dirty="0" smtClean="0"/>
              <a:t>Градация: большинство носило усики, усы и даже усища. </a:t>
            </a:r>
          </a:p>
          <a:p>
            <a:r>
              <a:rPr lang="ru-RU" sz="4000" b="1" dirty="0" smtClean="0"/>
              <a:t>Парцелляция: Я. Приходил. К тебе. Вчера.</a:t>
            </a:r>
          </a:p>
          <a:p>
            <a:pPr>
              <a:buNone/>
            </a:pPr>
            <a:r>
              <a:rPr lang="ru-RU" sz="4000" b="1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1000132" cy="72547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В8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57232"/>
            <a:ext cx="8229600" cy="5268931"/>
          </a:xfr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b="1" dirty="0" smtClean="0"/>
              <a:t>Эллипсис ( пропуск  для передачи движения):</a:t>
            </a:r>
          </a:p>
          <a:p>
            <a:pPr>
              <a:buNone/>
            </a:pPr>
            <a:r>
              <a:rPr lang="ru-RU" b="1" dirty="0" smtClean="0"/>
              <a:t>                     Татьяна – в лес</a:t>
            </a:r>
          </a:p>
          <a:p>
            <a:pPr>
              <a:buNone/>
            </a:pPr>
            <a:r>
              <a:rPr lang="ru-RU" b="1" dirty="0" smtClean="0"/>
              <a:t>                  Медведь - за ней</a:t>
            </a:r>
          </a:p>
          <a:p>
            <a:r>
              <a:rPr lang="ru-RU" b="1" dirty="0" smtClean="0"/>
              <a:t>Умолчание: с родителями я жила , ни о чём </a:t>
            </a:r>
          </a:p>
          <a:p>
            <a:r>
              <a:rPr lang="ru-RU" b="1" dirty="0" smtClean="0"/>
              <a:t>не  тужила. А здесь…</a:t>
            </a:r>
          </a:p>
          <a:p>
            <a:r>
              <a:rPr lang="ru-RU" b="1" dirty="0" smtClean="0"/>
              <a:t>Бессоюзие ( для скорости): швед, русский колет, рубит, режет…</a:t>
            </a:r>
          </a:p>
          <a:p>
            <a:r>
              <a:rPr lang="ru-RU" b="1" dirty="0" smtClean="0"/>
              <a:t>Многосоюзие(для замедления речи):и пращ, и стрела, и лукавый кинжал щадят победителя годы.</a:t>
            </a:r>
          </a:p>
          <a:p>
            <a:r>
              <a:rPr lang="ru-RU" b="1" dirty="0" smtClean="0"/>
              <a:t>Риторические (вопросы, восклицания, обращения):разве мы не просиживаем перед телевизорами иногда часами?</a:t>
            </a:r>
          </a:p>
          <a:p>
            <a:r>
              <a:rPr lang="ru-RU" b="1" dirty="0" smtClean="0"/>
              <a:t>Вопросно-ответная форма изложения: что плохо в насмешливом взгляде? Всё плохо!</a:t>
            </a:r>
          </a:p>
          <a:p>
            <a:r>
              <a:rPr lang="ru-RU" b="1" dirty="0" smtClean="0"/>
              <a:t>Ряды однородных членов: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85725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Шкала перевода первичных  баллов в тестовые  ЕГЭ РУССКИЙ ЯЗЫК 2011</a:t>
            </a:r>
            <a:br>
              <a:rPr lang="ru-RU" sz="2800" b="1" dirty="0" smtClean="0">
                <a:solidFill>
                  <a:schemeClr val="tx1"/>
                </a:solidFill>
              </a:rPr>
            </a:b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20-39                         31-50                             62-95</a:t>
            </a:r>
          </a:p>
          <a:p>
            <a:pPr>
              <a:buNone/>
            </a:pPr>
            <a:r>
              <a:rPr lang="ru-RU" dirty="0" smtClean="0"/>
              <a:t>21-40                         32-51                              63-98</a:t>
            </a:r>
          </a:p>
          <a:p>
            <a:pPr>
              <a:buNone/>
            </a:pPr>
            <a:r>
              <a:rPr lang="ru-RU" dirty="0" smtClean="0"/>
              <a:t>22-41                         33-52 …                         64-100</a:t>
            </a:r>
          </a:p>
          <a:p>
            <a:pPr>
              <a:buNone/>
            </a:pPr>
            <a:r>
              <a:rPr lang="ru-RU" dirty="0" smtClean="0"/>
              <a:t>23-42                         54-73</a:t>
            </a:r>
          </a:p>
          <a:p>
            <a:pPr>
              <a:buNone/>
            </a:pPr>
            <a:r>
              <a:rPr lang="ru-RU" dirty="0" smtClean="0"/>
              <a:t>24-43                         55-76                  порог  = 36 </a:t>
            </a:r>
            <a:r>
              <a:rPr lang="ru-RU" sz="2100" b="1" dirty="0" smtClean="0"/>
              <a:t>БАЛЛОВ    </a:t>
            </a:r>
            <a:endParaRPr lang="ru-RU" b="1" dirty="0" smtClean="0"/>
          </a:p>
          <a:p>
            <a:pPr>
              <a:buNone/>
            </a:pPr>
            <a:r>
              <a:rPr lang="ru-RU" dirty="0" smtClean="0"/>
              <a:t>25-44                         56-79                     </a:t>
            </a:r>
          </a:p>
          <a:p>
            <a:pPr>
              <a:buNone/>
            </a:pPr>
            <a:r>
              <a:rPr lang="ru-RU" dirty="0" smtClean="0"/>
              <a:t>26-45                         57-81                 </a:t>
            </a:r>
          </a:p>
          <a:p>
            <a:pPr>
              <a:buNone/>
            </a:pPr>
            <a:r>
              <a:rPr lang="ru-RU" dirty="0" smtClean="0"/>
              <a:t>27-46                         58-84</a:t>
            </a:r>
          </a:p>
          <a:p>
            <a:pPr>
              <a:buNone/>
            </a:pPr>
            <a:r>
              <a:rPr lang="ru-RU" dirty="0" smtClean="0"/>
              <a:t>28-47                         59-87</a:t>
            </a:r>
          </a:p>
          <a:p>
            <a:pPr>
              <a:buNone/>
            </a:pPr>
            <a:r>
              <a:rPr lang="ru-RU" dirty="0" smtClean="0"/>
              <a:t>29-48                         60-90</a:t>
            </a:r>
          </a:p>
          <a:p>
            <a:pPr>
              <a:buNone/>
            </a:pPr>
            <a:r>
              <a:rPr lang="ru-RU" dirty="0" smtClean="0"/>
              <a:t>30-49                         61-92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500034" y="285728"/>
            <a:ext cx="5429288" cy="571504"/>
          </a:xfrm>
        </p:spPr>
        <p:txBody>
          <a:bodyPr>
            <a:normAutofit/>
          </a:bodyPr>
          <a:lstStyle/>
          <a:p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28596" y="1"/>
          <a:ext cx="8258204" cy="65008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0"/>
                <a:gridCol w="3971924"/>
              </a:tblGrid>
              <a:tr h="2096187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  </a:t>
                      </a:r>
                      <a:r>
                        <a:rPr lang="ru-RU" sz="2400" b="1" dirty="0" smtClean="0"/>
                        <a:t>Ботинок,</a:t>
                      </a:r>
                      <a:r>
                        <a:rPr lang="ru-RU" sz="2400" b="1" baseline="0" dirty="0" smtClean="0"/>
                        <a:t> валенок, чулок, погон,эполет,</a:t>
                      </a:r>
                    </a:p>
                    <a:p>
                      <a:r>
                        <a:rPr lang="ru-RU" sz="2400" b="1" baseline="0" dirty="0" smtClean="0"/>
                        <a:t>лампас,сапог</a:t>
                      </a:r>
                      <a:endParaRPr lang="ru-RU" sz="2400" b="1" dirty="0" smtClean="0"/>
                    </a:p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 </a:t>
                      </a:r>
                      <a:r>
                        <a:rPr lang="ru-RU" sz="2400" dirty="0" smtClean="0"/>
                        <a:t>Носков, брелоков,</a:t>
                      </a:r>
                    </a:p>
                    <a:p>
                      <a:r>
                        <a:rPr lang="ru-RU" sz="2400" dirty="0" smtClean="0"/>
                        <a:t>клипсов, гольфов</a:t>
                      </a:r>
                      <a:endParaRPr lang="ru-RU" sz="1400" dirty="0"/>
                    </a:p>
                  </a:txBody>
                  <a:tcPr/>
                </a:tc>
              </a:tr>
              <a:tr h="2202323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 </a:t>
                      </a:r>
                      <a:r>
                        <a:rPr lang="ru-RU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Армян, башкир, болгар, бурят, грузин, татар,</a:t>
                      </a:r>
                    </a:p>
                    <a:p>
                      <a:r>
                        <a:rPr lang="ru-RU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туркмен, цыган</a:t>
                      </a:r>
                      <a:endParaRPr lang="ru-RU" sz="2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Калмыков, узбеков,</a:t>
                      </a:r>
                    </a:p>
                    <a:p>
                      <a:r>
                        <a:rPr lang="ru-RU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узбеков, якутов,</a:t>
                      </a:r>
                    </a:p>
                    <a:p>
                      <a:r>
                        <a:rPr lang="ru-RU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таджиков, монголов</a:t>
                      </a:r>
                      <a:endParaRPr lang="ru-RU" sz="2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202323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Яблок, слив</a:t>
                      </a:r>
                      <a:endParaRPr lang="ru-RU" sz="2000" b="1" dirty="0" smtClean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Апельсинов,</a:t>
                      </a:r>
                    </a:p>
                    <a:p>
                      <a:r>
                        <a:rPr lang="ru-RU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мандаринов, помидоров, томатов, гранатов</a:t>
                      </a:r>
                      <a:endParaRPr lang="ru-RU" sz="2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57158" y="642918"/>
          <a:ext cx="8501122" cy="621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0561"/>
                <a:gridCol w="4250561"/>
              </a:tblGrid>
              <a:tr h="2368855">
                <a:tc>
                  <a:txBody>
                    <a:bodyPr/>
                    <a:lstStyle/>
                    <a:p>
                      <a:r>
                        <a:rPr lang="ru-RU" sz="4400" dirty="0" smtClean="0"/>
                        <a:t>Ампер, аршин, бит, ватт, вольт,</a:t>
                      </a:r>
                    </a:p>
                    <a:p>
                      <a:r>
                        <a:rPr lang="ru-RU" sz="4400" dirty="0" smtClean="0"/>
                        <a:t>рентген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bg1"/>
                          </a:solidFill>
                        </a:rPr>
                        <a:t>Байтов, граммов, каратов, килограммов,</a:t>
                      </a:r>
                    </a:p>
                    <a:p>
                      <a:r>
                        <a:rPr lang="ru-RU" sz="3200" dirty="0" smtClean="0">
                          <a:solidFill>
                            <a:schemeClr val="bg1"/>
                          </a:solidFill>
                        </a:rPr>
                        <a:t>гектаров, рельсов</a:t>
                      </a:r>
                      <a:endParaRPr lang="ru-RU" sz="3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346185">
                <a:tc>
                  <a:txBody>
                    <a:bodyPr/>
                    <a:lstStyle/>
                    <a:p>
                      <a:r>
                        <a:rPr lang="ru-RU" sz="4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Гренадёр, гусар, драгун,</a:t>
                      </a:r>
                    </a:p>
                    <a:p>
                      <a:r>
                        <a:rPr lang="ru-RU" sz="4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улан, партизан</a:t>
                      </a:r>
                      <a:endParaRPr lang="ru-RU" sz="4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Минёров, сапёров,</a:t>
                      </a:r>
                    </a:p>
                    <a:p>
                      <a:r>
                        <a:rPr lang="ru-RU" sz="4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мичманов</a:t>
                      </a:r>
                      <a:endParaRPr lang="ru-RU" sz="40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Запомнить </a:t>
            </a:r>
            <a:endParaRPr lang="ru-RU" sz="36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000125"/>
          <a:ext cx="8229600" cy="554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Вафель</a:t>
                      </a:r>
                    </a:p>
                    <a:p>
                      <a:r>
                        <a:rPr lang="ru-RU" sz="32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Петель</a:t>
                      </a:r>
                    </a:p>
                    <a:p>
                      <a:r>
                        <a:rPr lang="ru-RU" sz="32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Туфель</a:t>
                      </a:r>
                    </a:p>
                    <a:p>
                      <a:r>
                        <a:rPr lang="ru-RU" sz="32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Барж</a:t>
                      </a:r>
                    </a:p>
                    <a:p>
                      <a:r>
                        <a:rPr lang="ru-RU" sz="32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Серёг</a:t>
                      </a:r>
                    </a:p>
                    <a:p>
                      <a:endParaRPr lang="ru-RU" sz="3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ведомостЕй</a:t>
                      </a:r>
                    </a:p>
                    <a:p>
                      <a:r>
                        <a:rPr lang="ru-RU" sz="3200" dirty="0" smtClean="0"/>
                        <a:t>мОщностей</a:t>
                      </a:r>
                    </a:p>
                    <a:p>
                      <a:r>
                        <a:rPr lang="ru-RU" sz="3200" dirty="0" smtClean="0"/>
                        <a:t>Отраслей</a:t>
                      </a:r>
                    </a:p>
                    <a:p>
                      <a:r>
                        <a:rPr lang="ru-RU" sz="3200" dirty="0" smtClean="0"/>
                        <a:t>скАтертей</a:t>
                      </a:r>
                    </a:p>
                    <a:p>
                      <a:r>
                        <a:rPr lang="ru-RU" sz="3200" dirty="0" smtClean="0"/>
                        <a:t>скоростЕй</a:t>
                      </a:r>
                    </a:p>
                    <a:p>
                      <a:r>
                        <a:rPr lang="ru-RU" sz="3200" dirty="0" smtClean="0"/>
                        <a:t>четвертЕй</a:t>
                      </a:r>
                    </a:p>
                    <a:p>
                      <a:endParaRPr lang="ru-RU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Барышень</a:t>
                      </a:r>
                    </a:p>
                    <a:p>
                      <a:r>
                        <a:rPr lang="ru-RU" sz="3200" b="1" dirty="0" smtClean="0"/>
                        <a:t>Деревень</a:t>
                      </a:r>
                    </a:p>
                    <a:p>
                      <a:r>
                        <a:rPr lang="ru-RU" sz="3200" b="1" dirty="0" smtClean="0"/>
                        <a:t>Кухонь</a:t>
                      </a:r>
                    </a:p>
                    <a:p>
                      <a:r>
                        <a:rPr lang="ru-RU" sz="3200" b="1" dirty="0" smtClean="0"/>
                        <a:t>Таможен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бУдней</a:t>
                      </a:r>
                    </a:p>
                    <a:p>
                      <a:r>
                        <a:rPr lang="ru-RU" sz="3200" b="1" dirty="0" smtClean="0"/>
                        <a:t>яслей</a:t>
                      </a:r>
                    </a:p>
                    <a:p>
                      <a:r>
                        <a:rPr lang="ru-RU" sz="3200" b="1" dirty="0" smtClean="0"/>
                        <a:t>пельменей</a:t>
                      </a:r>
                    </a:p>
                    <a:p>
                      <a:r>
                        <a:rPr lang="ru-RU" sz="3200" b="1" dirty="0" smtClean="0"/>
                        <a:t>очистков </a:t>
                      </a:r>
                      <a:endParaRPr lang="ru-RU" sz="32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А3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    Запомнить окончания р.п.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85918" y="928670"/>
            <a:ext cx="3429024" cy="5572164"/>
          </a:xfrm>
          <a:noFill/>
          <a:ln w="38100">
            <a:solidFill>
              <a:schemeClr val="bg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sz="3600" b="1" dirty="0" smtClean="0"/>
              <a:t>Блюдец</a:t>
            </a:r>
          </a:p>
          <a:p>
            <a:r>
              <a:rPr lang="ru-RU" sz="3600" b="1" dirty="0" smtClean="0"/>
              <a:t>Полотенец</a:t>
            </a:r>
          </a:p>
          <a:p>
            <a:r>
              <a:rPr lang="ru-RU" sz="3600" b="1" dirty="0" smtClean="0"/>
              <a:t>Зеркалец</a:t>
            </a:r>
          </a:p>
          <a:p>
            <a:r>
              <a:rPr lang="ru-RU" sz="3600" b="1" dirty="0" smtClean="0"/>
              <a:t>Щупалец</a:t>
            </a:r>
          </a:p>
          <a:p>
            <a:r>
              <a:rPr lang="ru-RU" sz="3600" b="1" dirty="0" smtClean="0"/>
              <a:t>Солнц</a:t>
            </a:r>
          </a:p>
          <a:p>
            <a:r>
              <a:rPr lang="ru-RU" sz="3600" b="1" dirty="0" smtClean="0"/>
              <a:t>Барж</a:t>
            </a:r>
          </a:p>
          <a:p>
            <a:r>
              <a:rPr lang="ru-RU" sz="3600" b="1" dirty="0" smtClean="0"/>
              <a:t>Серёг</a:t>
            </a:r>
          </a:p>
          <a:p>
            <a:r>
              <a:rPr lang="ru-RU" sz="3600" b="1" dirty="0" smtClean="0"/>
              <a:t>Макарон</a:t>
            </a:r>
          </a:p>
          <a:p>
            <a:r>
              <a:rPr lang="ru-RU" sz="3600" b="1" dirty="0" smtClean="0"/>
              <a:t>Туфель</a:t>
            </a:r>
          </a:p>
          <a:p>
            <a:r>
              <a:rPr lang="ru-RU" sz="3600" b="1" dirty="0" smtClean="0"/>
              <a:t>Скатертей</a:t>
            </a:r>
          </a:p>
          <a:p>
            <a:r>
              <a:rPr lang="ru-RU" sz="3600" b="1" dirty="0" smtClean="0"/>
              <a:t>Шорт</a:t>
            </a:r>
          </a:p>
          <a:p>
            <a:r>
              <a:rPr lang="ru-RU" sz="3600" b="1" dirty="0" smtClean="0"/>
              <a:t>Яслей</a:t>
            </a:r>
          </a:p>
          <a:p>
            <a:endParaRPr lang="ru-RU" sz="3600" b="1" dirty="0" smtClean="0"/>
          </a:p>
          <a:p>
            <a:endParaRPr lang="ru-RU" sz="3600" b="1" dirty="0"/>
          </a:p>
        </p:txBody>
      </p:sp>
      <p:pic>
        <p:nvPicPr>
          <p:cNvPr id="3074" name="Picture 2" descr="C:\Program Files\Microsoft Office\MEDIA\CAGCAT10\j0295241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928670"/>
            <a:ext cx="1643074" cy="18573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А3  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Формы имён прилагательных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85786" y="1000108"/>
            <a:ext cx="7500990" cy="5500726"/>
          </a:xfr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Безнравствен</a:t>
            </a: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Бессмыслен</a:t>
            </a: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Естествен</a:t>
            </a: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Искусствен</a:t>
            </a: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Легкомыслен</a:t>
            </a: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Медлен</a:t>
            </a: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Мужествен</a:t>
            </a: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Свойствен</a:t>
            </a: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Болезнен 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А3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    Собирательные числительные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3108" y="928670"/>
            <a:ext cx="4000528" cy="5643602"/>
          </a:xfr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Двое друзей</a:t>
            </a:r>
          </a:p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Трое сирот</a:t>
            </a:r>
          </a:p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Двое суток</a:t>
            </a:r>
          </a:p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Четверо ножниц</a:t>
            </a:r>
          </a:p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Двое детей</a:t>
            </a:r>
          </a:p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Трое ребят</a:t>
            </a:r>
          </a:p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Нас двое</a:t>
            </a:r>
          </a:p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Трое  зайчат 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 descr="C:\Program Files\Microsoft Office\MEDIA\CAGCAT10\j0304933.w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18754476">
            <a:off x="5443859" y="4085544"/>
            <a:ext cx="1826532" cy="1423995"/>
          </a:xfrm>
          <a:prstGeom prst="rect">
            <a:avLst/>
          </a:prstGeom>
          <a:noFill/>
        </p:spPr>
      </p:pic>
      <p:pic>
        <p:nvPicPr>
          <p:cNvPr id="5" name="Picture 2" descr="C:\Program Files\Microsoft Office\MEDIA\CAGCAT10\j0304933.w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19628522">
            <a:off x="4617240" y="3916068"/>
            <a:ext cx="1613530" cy="1169222"/>
          </a:xfrm>
          <a:prstGeom prst="rect">
            <a:avLst/>
          </a:prstGeom>
          <a:noFill/>
        </p:spPr>
      </p:pic>
      <p:pic>
        <p:nvPicPr>
          <p:cNvPr id="6" name="Picture 2" descr="C:\Program Files\Microsoft Office\MEDIA\CAGCAT10\j0304933.w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20416123" flipH="1">
            <a:off x="5498874" y="2936790"/>
            <a:ext cx="1239851" cy="14744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115328" cy="78581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А3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 Склонение сложных числительных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57232"/>
            <a:ext cx="8229600" cy="5572164"/>
          </a:xfrm>
          <a:noFill/>
          <a:ln w="571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50 – пятьдесят   ( или 500)</a:t>
            </a:r>
          </a:p>
          <a:p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ПЯТИ</a:t>
            </a: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ДЕСЯТИ</a:t>
            </a:r>
          </a:p>
          <a:p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ПЯТЬЮ</a:t>
            </a: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ДЕСЯТЬЮ</a:t>
            </a: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100-сто   90</a:t>
            </a:r>
          </a:p>
          <a:p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Ст</a:t>
            </a:r>
            <a:r>
              <a:rPr lang="ru-RU" sz="4800" b="1" dirty="0" smtClean="0">
                <a:solidFill>
                  <a:srgbClr val="FF0000"/>
                </a:solidFill>
              </a:rPr>
              <a:t>а</a:t>
            </a: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( Р.п. Д.п. Т.п.П.п)  девяност</a:t>
            </a:r>
            <a:r>
              <a:rPr lang="ru-RU" sz="4400" b="1" dirty="0" smtClean="0">
                <a:solidFill>
                  <a:srgbClr val="FF0000"/>
                </a:solidFill>
              </a:rPr>
              <a:t>а</a:t>
            </a:r>
          </a:p>
          <a:p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Ст</a:t>
            </a:r>
            <a:r>
              <a:rPr lang="ru-RU" sz="4800" b="1" dirty="0" smtClean="0">
                <a:solidFill>
                  <a:srgbClr val="FF0000"/>
                </a:solidFill>
              </a:rPr>
              <a:t>о</a:t>
            </a: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(И.п. В.п.)девяност</a:t>
            </a:r>
            <a:r>
              <a:rPr lang="ru-RU" sz="4400" b="1" dirty="0" smtClean="0">
                <a:solidFill>
                  <a:srgbClr val="FF0000"/>
                </a:solidFill>
              </a:rPr>
              <a:t>о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72452" cy="108266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А3         </a:t>
            </a:r>
            <a:r>
              <a:rPr lang="ru-RU" sz="3600" b="1" dirty="0" smtClean="0">
                <a:solidFill>
                  <a:schemeClr val="tx1"/>
                </a:solidFill>
              </a:rPr>
              <a:t>Смешение форм простой и составной степени - это ошибка !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500174"/>
            <a:ext cx="8358246" cy="4786346"/>
          </a:xfr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Более  молодой</a:t>
            </a:r>
          </a:p>
          <a:p>
            <a:pPr>
              <a:buNone/>
            </a:pP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</a:rPr>
              <a:t> (непр.  более моложе)</a:t>
            </a:r>
          </a:p>
          <a:p>
            <a:r>
              <a:rPr lang="ru-RU" sz="4000" b="1" dirty="0" smtClean="0">
                <a:solidFill>
                  <a:srgbClr val="FF0000"/>
                </a:solidFill>
              </a:rPr>
              <a:t>Менее  сильный</a:t>
            </a:r>
          </a:p>
          <a:p>
            <a:pPr>
              <a:buNone/>
            </a:pP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</a:rPr>
              <a:t>(непр. более сильнее)</a:t>
            </a:r>
          </a:p>
          <a:p>
            <a:r>
              <a:rPr lang="ru-RU" sz="4000" b="1" dirty="0" smtClean="0">
                <a:solidFill>
                  <a:srgbClr val="FF0000"/>
                </a:solidFill>
              </a:rPr>
              <a:t>Самый умный </a:t>
            </a:r>
          </a:p>
          <a:p>
            <a:pPr>
              <a:buNone/>
            </a:pP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</a:rPr>
              <a:t> (непр. самый умнейший)</a:t>
            </a: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15196" cy="79690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А4</a:t>
            </a:r>
            <a:r>
              <a:rPr lang="ru-RU" dirty="0" smtClean="0"/>
              <a:t>  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rgbClr val="002060"/>
                </a:solidFill>
              </a:rPr>
              <a:t>Синтаксические нормы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714488"/>
            <a:ext cx="8229600" cy="4071966"/>
          </a:xfrm>
        </p:spPr>
        <p:txBody>
          <a:bodyPr/>
          <a:lstStyle/>
          <a:p>
            <a:pPr>
              <a:buNone/>
            </a:pP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   Деепричастный оборот обозначает ДОБАВОЧНОЕ действие , а </a:t>
            </a:r>
            <a:r>
              <a:rPr lang="ru-RU" b="1" dirty="0" smtClean="0">
                <a:solidFill>
                  <a:srgbClr val="FF0000"/>
                </a:solidFill>
              </a:rPr>
              <a:t>кто сделал </a:t>
            </a:r>
            <a:r>
              <a:rPr lang="ru-RU" b="1" dirty="0" smtClean="0">
                <a:solidFill>
                  <a:srgbClr val="002060"/>
                </a:solidFill>
              </a:rPr>
              <a:t>основное ?</a:t>
            </a:r>
          </a:p>
          <a:p>
            <a:pPr>
              <a:buFont typeface="Wingdings" pitchFamily="2" charset="2"/>
              <a:buChar char="q"/>
            </a:pPr>
            <a:r>
              <a:rPr lang="ru-RU" b="1" dirty="0" smtClean="0">
                <a:solidFill>
                  <a:srgbClr val="002060"/>
                </a:solidFill>
              </a:rPr>
              <a:t> 1 вариант. Это  сделало подлежащее!</a:t>
            </a:r>
          </a:p>
          <a:p>
            <a:pPr>
              <a:buFont typeface="Wingdings" pitchFamily="2" charset="2"/>
              <a:buChar char="q"/>
            </a:pPr>
            <a:r>
              <a:rPr lang="ru-RU" b="1" dirty="0" smtClean="0">
                <a:solidFill>
                  <a:srgbClr val="002060"/>
                </a:solidFill>
              </a:rPr>
              <a:t> 2 вариант. Это может сделать  сказуемое   односоставного предложения, чаще всего безличное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186766" cy="6116786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 Слайдовое пособие предназначено для старшеклассников, готовящихся сдать ЕГЭ по русскому языку. </a:t>
            </a:r>
          </a:p>
          <a:p>
            <a:pPr>
              <a:buNone/>
            </a:pPr>
            <a:r>
              <a:rPr lang="ru-RU" b="1" dirty="0" smtClean="0"/>
              <a:t>    Через алгоритмы, схемы, яркие примеры и компрессию правил представлен материал, который поможет учащимся </a:t>
            </a:r>
          </a:p>
          <a:p>
            <a:pPr>
              <a:buNone/>
            </a:pPr>
            <a:r>
              <a:rPr lang="ru-RU" b="1" dirty="0" smtClean="0"/>
              <a:t>Работать с тестами.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 Презентация </a:t>
            </a:r>
          </a:p>
          <a:p>
            <a:pPr>
              <a:buNone/>
            </a:pPr>
            <a:r>
              <a:rPr lang="ru-RU" b="1" dirty="0" smtClean="0"/>
              <a:t>Составлена</a:t>
            </a:r>
          </a:p>
          <a:p>
            <a:pPr>
              <a:buNone/>
            </a:pPr>
            <a:r>
              <a:rPr lang="ru-RU" b="1" dirty="0" smtClean="0"/>
              <a:t> с учетом  изменений </a:t>
            </a:r>
          </a:p>
          <a:p>
            <a:pPr>
              <a:buNone/>
            </a:pPr>
            <a:r>
              <a:rPr lang="ru-RU" b="1" dirty="0" smtClean="0"/>
              <a:t>  в тестах на 2012 год.  </a:t>
            </a:r>
            <a:endParaRPr lang="ru-RU" dirty="0"/>
          </a:p>
        </p:txBody>
      </p:sp>
      <p:pic>
        <p:nvPicPr>
          <p:cNvPr id="4" name="Picture 4" descr="S730102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00562" y="2786058"/>
            <a:ext cx="4155600" cy="321471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571504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А4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Деепричастный оборот не употребляется :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Подъезжая к  городу,  начался сильный ветер.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Ветер ( что сделал?) </a:t>
            </a:r>
            <a:r>
              <a:rPr lang="ru-RU" b="1" dirty="0" smtClean="0"/>
              <a:t>начался.</a:t>
            </a:r>
          </a:p>
          <a:p>
            <a:pPr>
              <a:buNone/>
            </a:pPr>
            <a:r>
              <a:rPr lang="ru-RU" dirty="0" smtClean="0"/>
              <a:t>Глагол – сказуемое обозначает </a:t>
            </a:r>
            <a:r>
              <a:rPr lang="ru-RU" b="1" dirty="0" smtClean="0">
                <a:solidFill>
                  <a:srgbClr val="FF0000"/>
                </a:solidFill>
              </a:rPr>
              <a:t>основное </a:t>
            </a:r>
            <a:r>
              <a:rPr lang="ru-RU" dirty="0" smtClean="0"/>
              <a:t>действие.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А кто подъехал к городу ?  </a:t>
            </a:r>
            <a:r>
              <a:rPr lang="ru-RU" sz="3600" b="1" dirty="0" smtClean="0"/>
              <a:t>Ветер?</a:t>
            </a:r>
          </a:p>
          <a:p>
            <a:pPr>
              <a:buNone/>
            </a:pPr>
            <a:r>
              <a:rPr lang="ru-RU" sz="3600" b="1" dirty="0" smtClean="0"/>
              <a:t> (Переползая поле возле деревни, шальная пуля угодила ему в голову…)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А4 </a:t>
            </a:r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4400" b="1" dirty="0" smtClean="0"/>
              <a:t>Начиная</a:t>
            </a:r>
            <a:r>
              <a:rPr lang="ru-RU" sz="4400" dirty="0" smtClean="0"/>
              <a:t> рассказ о себе, он неспешно погладил бороду и зачем-то огляделся вокруг.</a:t>
            </a:r>
          </a:p>
          <a:p>
            <a:pPr>
              <a:buNone/>
            </a:pPr>
            <a:r>
              <a:rPr lang="ru-RU" dirty="0" smtClean="0"/>
              <a:t> Предмет(ОН) выполнил </a:t>
            </a:r>
            <a:r>
              <a:rPr lang="ru-RU" sz="4400" dirty="0" smtClean="0">
                <a:solidFill>
                  <a:srgbClr val="FF0000"/>
                </a:solidFill>
              </a:rPr>
              <a:t>один</a:t>
            </a:r>
            <a:r>
              <a:rPr lang="ru-RU" dirty="0" smtClean="0">
                <a:solidFill>
                  <a:srgbClr val="FF0000"/>
                </a:solidFill>
              </a:rPr>
              <a:t>  три </a:t>
            </a:r>
            <a:r>
              <a:rPr lang="ru-RU" dirty="0" smtClean="0"/>
              <a:t>действия. Это правильно!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/>
          <p:cNvSpPr/>
          <p:nvPr/>
        </p:nvSpPr>
        <p:spPr>
          <a:xfrm>
            <a:off x="642910" y="1071546"/>
            <a:ext cx="7858180" cy="5500726"/>
          </a:xfrm>
          <a:prstGeom prst="horizontalScroll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А4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285728"/>
            <a:ext cx="8715436" cy="6357982"/>
          </a:xfrm>
          <a:ln>
            <a:noFill/>
          </a:ln>
        </p:spPr>
        <p:txBody>
          <a:bodyPr>
            <a:normAutofit/>
          </a:bodyPr>
          <a:lstStyle/>
          <a:p>
            <a:endParaRPr lang="ru-RU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         </a:t>
            </a:r>
          </a:p>
          <a:p>
            <a:pPr>
              <a:buNone/>
            </a:pPr>
            <a:endParaRPr lang="ru-RU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                 </a:t>
            </a:r>
          </a:p>
          <a:p>
            <a:pPr>
              <a:buNone/>
            </a:pPr>
            <a:r>
              <a:rPr lang="ru-RU" b="1" dirty="0" smtClean="0"/>
              <a:t>                        Закончив школу, мы разъехались</a:t>
            </a:r>
          </a:p>
          <a:p>
            <a:pPr>
              <a:buNone/>
            </a:pPr>
            <a:r>
              <a:rPr lang="ru-RU" b="1" dirty="0" smtClean="0"/>
              <a:t>                    по  городам страны.</a:t>
            </a:r>
          </a:p>
          <a:p>
            <a:endParaRPr lang="ru-RU" sz="4000" b="1" dirty="0"/>
          </a:p>
          <a:p>
            <a:pPr>
              <a:buNone/>
            </a:pPr>
            <a:r>
              <a:rPr lang="ru-RU" sz="4000" b="1" dirty="0" smtClean="0"/>
              <a:t>          </a:t>
            </a:r>
            <a:r>
              <a:rPr lang="ru-RU" b="1" dirty="0" smtClean="0"/>
              <a:t>Мы « закончили» и разъехались.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          </a:t>
            </a:r>
            <a:r>
              <a:rPr lang="ru-RU" b="1" dirty="0" smtClean="0"/>
              <a:t>Предмет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один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b="1" dirty="0" smtClean="0"/>
              <a:t>выполнил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2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b="1" dirty="0" smtClean="0"/>
              <a:t>действия. </a:t>
            </a:r>
          </a:p>
          <a:p>
            <a:pPr algn="ctr">
              <a:buNone/>
            </a:pPr>
            <a:r>
              <a:rPr lang="ru-RU" b="1" dirty="0" smtClean="0"/>
              <a:t>Это правильно!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Выноска-облако 5"/>
          <p:cNvSpPr/>
          <p:nvPr/>
        </p:nvSpPr>
        <p:spPr>
          <a:xfrm rot="21165833">
            <a:off x="4339001" y="3917047"/>
            <a:ext cx="4120519" cy="1612315"/>
          </a:xfrm>
          <a:prstGeom prst="cloudCallout">
            <a:avLst>
              <a:gd name="adj1" fmla="val -91289"/>
              <a:gd name="adj2" fmla="val 19451"/>
            </a:avLst>
          </a:prstGeom>
          <a:noFill/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ru-RU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</a:rPr>
              <a:t>Я вернулась!</a:t>
            </a:r>
          </a:p>
          <a:p>
            <a:pPr algn="ctr">
              <a:buFontTx/>
              <a:buChar char="-"/>
            </a:pPr>
            <a:r>
              <a:rPr lang="ru-RU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</a:rPr>
              <a:t>- А зря!</a:t>
            </a:r>
            <a:endParaRPr lang="ru-RU" sz="32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59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А4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Нарушение синтаксической нормы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455594"/>
            <a:ext cx="7929618" cy="5045240"/>
          </a:xfrm>
          <a:ln>
            <a:noFill/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Вернувшись домой, у меня сильно заболела голова.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Голова  « вернулась» и заболела…</a:t>
            </a:r>
          </a:p>
          <a:p>
            <a:pPr>
              <a:buNone/>
            </a:pP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4" name="Улыбающееся лицо 3"/>
          <p:cNvSpPr/>
          <p:nvPr/>
        </p:nvSpPr>
        <p:spPr>
          <a:xfrm>
            <a:off x="571472" y="3929066"/>
            <a:ext cx="2214578" cy="1928826"/>
          </a:xfrm>
          <a:prstGeom prst="smileyFac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А5  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Нарушения синтаксических норм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В журнале опубликована рецензия </a:t>
            </a:r>
            <a:r>
              <a:rPr lang="ru-RU" b="1" dirty="0" smtClean="0">
                <a:solidFill>
                  <a:srgbClr val="002060"/>
                </a:solidFill>
              </a:rPr>
              <a:t>о его </a:t>
            </a:r>
            <a:r>
              <a:rPr lang="ru-RU" dirty="0" smtClean="0">
                <a:solidFill>
                  <a:srgbClr val="002060"/>
                </a:solidFill>
              </a:rPr>
              <a:t>последней книге.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Светлану Викторовну назначили заведующ</a:t>
            </a:r>
            <a:r>
              <a:rPr lang="ru-RU" b="1" dirty="0" smtClean="0">
                <a:solidFill>
                  <a:srgbClr val="002060"/>
                </a:solidFill>
              </a:rPr>
              <a:t>им</a:t>
            </a:r>
            <a:r>
              <a:rPr lang="ru-RU" dirty="0" smtClean="0">
                <a:solidFill>
                  <a:srgbClr val="002060"/>
                </a:solidFill>
              </a:rPr>
              <a:t> детского сада.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Те, </a:t>
            </a:r>
            <a:r>
              <a:rPr lang="ru-RU" b="1" dirty="0" smtClean="0">
                <a:solidFill>
                  <a:srgbClr val="002060"/>
                </a:solidFill>
              </a:rPr>
              <a:t>кто</a:t>
            </a:r>
            <a:r>
              <a:rPr lang="ru-RU" dirty="0" smtClean="0">
                <a:solidFill>
                  <a:srgbClr val="002060"/>
                </a:solidFill>
              </a:rPr>
              <a:t> внимательно следил</a:t>
            </a:r>
            <a:r>
              <a:rPr lang="ru-RU" b="1" dirty="0" smtClean="0">
                <a:solidFill>
                  <a:srgbClr val="002060"/>
                </a:solidFill>
              </a:rPr>
              <a:t>и</a:t>
            </a:r>
            <a:r>
              <a:rPr lang="ru-RU" dirty="0" smtClean="0">
                <a:solidFill>
                  <a:srgbClr val="002060"/>
                </a:solidFill>
              </a:rPr>
              <a:t> за рекламой, смогли поучаствовать в акции.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Только духовно развитый человек может </a:t>
            </a:r>
            <a:r>
              <a:rPr lang="ru-RU" b="1" dirty="0" smtClean="0">
                <a:solidFill>
                  <a:srgbClr val="002060"/>
                </a:solidFill>
              </a:rPr>
              <a:t>видеть 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>
                <a:solidFill>
                  <a:srgbClr val="002060"/>
                </a:solidFill>
              </a:rPr>
              <a:t> наслаждаться </a:t>
            </a:r>
            <a:r>
              <a:rPr lang="ru-RU" b="1" dirty="0" smtClean="0">
                <a:solidFill>
                  <a:srgbClr val="002060"/>
                </a:solidFill>
              </a:rPr>
              <a:t>красотой</a:t>
            </a:r>
            <a:r>
              <a:rPr lang="ru-RU" dirty="0" smtClean="0">
                <a:solidFill>
                  <a:srgbClr val="002060"/>
                </a:solidFill>
              </a:rPr>
              <a:t> природы.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А5  </a:t>
            </a:r>
            <a:r>
              <a:rPr lang="ru-RU" sz="2400" b="1" dirty="0" smtClean="0">
                <a:solidFill>
                  <a:schemeClr val="tx1"/>
                </a:solidFill>
              </a:rPr>
              <a:t>Нарушения синтаксических норм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7467600" cy="4714908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В своём тексте автор поднимает проблему </a:t>
            </a:r>
            <a:r>
              <a:rPr lang="ru-RU" sz="3200" b="1" dirty="0" smtClean="0">
                <a:solidFill>
                  <a:srgbClr val="FF0000"/>
                </a:solidFill>
              </a:rPr>
              <a:t>о взаимоотношениях</a:t>
            </a:r>
            <a:r>
              <a:rPr lang="ru-RU" sz="3200" b="1" dirty="0" smtClean="0"/>
              <a:t> старшего и младшего поколений.</a:t>
            </a:r>
          </a:p>
          <a:p>
            <a:r>
              <a:rPr lang="ru-RU" sz="3200" b="1" dirty="0" smtClean="0"/>
              <a:t>Учитель убеждал меня </a:t>
            </a:r>
            <a:r>
              <a:rPr lang="ru-RU" sz="3200" b="1" dirty="0" smtClean="0">
                <a:solidFill>
                  <a:srgbClr val="FF0000"/>
                </a:solidFill>
              </a:rPr>
              <a:t>о том</a:t>
            </a:r>
            <a:r>
              <a:rPr lang="ru-RU" sz="3200" b="1" dirty="0" smtClean="0"/>
              <a:t>, что я должен выступить на конференции.</a:t>
            </a:r>
          </a:p>
          <a:p>
            <a:r>
              <a:rPr lang="ru-RU" sz="3200" b="1" dirty="0" smtClean="0">
                <a:solidFill>
                  <a:srgbClr val="FF0000"/>
                </a:solidFill>
              </a:rPr>
              <a:t>Перечитывая</a:t>
            </a:r>
            <a:r>
              <a:rPr lang="ru-RU" sz="3200" b="1" dirty="0" smtClean="0"/>
              <a:t> одну брошюру о лимонах, меня  вдруг </a:t>
            </a:r>
            <a:r>
              <a:rPr lang="ru-RU" sz="3200" b="1" dirty="0" smtClean="0">
                <a:solidFill>
                  <a:srgbClr val="FF0000"/>
                </a:solidFill>
              </a:rPr>
              <a:t>осени</a:t>
            </a:r>
            <a:r>
              <a:rPr lang="ru-RU" sz="3600" b="1" dirty="0" smtClean="0">
                <a:solidFill>
                  <a:srgbClr val="FF0000"/>
                </a:solidFill>
              </a:rPr>
              <a:t>ла </a:t>
            </a:r>
            <a:r>
              <a:rPr lang="ru-RU" sz="3200" b="1" dirty="0" smtClean="0">
                <a:solidFill>
                  <a:srgbClr val="FF0000"/>
                </a:solidFill>
              </a:rPr>
              <a:t>мысль</a:t>
            </a:r>
            <a:r>
              <a:rPr lang="ru-RU" sz="3600" b="1" dirty="0" smtClean="0"/>
              <a:t> посадить их дома.</a:t>
            </a:r>
          </a:p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А5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Картины этого художника выставлялись </a:t>
            </a:r>
            <a:r>
              <a:rPr lang="ru-RU" dirty="0" smtClean="0">
                <a:solidFill>
                  <a:srgbClr val="FF0000"/>
                </a:solidFill>
              </a:rPr>
              <a:t>в </a:t>
            </a:r>
            <a:r>
              <a:rPr lang="ru-RU" dirty="0" smtClean="0"/>
              <a:t>больших залах, скромных клубах, открытых площадках.</a:t>
            </a:r>
          </a:p>
          <a:p>
            <a:r>
              <a:rPr lang="ru-RU" dirty="0" smtClean="0"/>
              <a:t>По пути, </a:t>
            </a:r>
            <a:r>
              <a:rPr lang="ru-RU" dirty="0" smtClean="0">
                <a:solidFill>
                  <a:srgbClr val="FF0000"/>
                </a:solidFill>
              </a:rPr>
              <a:t>вопреки </a:t>
            </a:r>
            <a:r>
              <a:rPr lang="ru-RU" dirty="0" smtClean="0"/>
              <a:t> строг</a:t>
            </a:r>
            <a:r>
              <a:rPr lang="ru-RU" dirty="0" smtClean="0">
                <a:solidFill>
                  <a:srgbClr val="FF0000"/>
                </a:solidFill>
              </a:rPr>
              <a:t>их</a:t>
            </a:r>
            <a:r>
              <a:rPr lang="ru-RU" dirty="0" smtClean="0"/>
              <a:t> предписан</a:t>
            </a:r>
            <a:r>
              <a:rPr lang="ru-RU" dirty="0" smtClean="0">
                <a:solidFill>
                  <a:srgbClr val="FF0000"/>
                </a:solidFill>
              </a:rPr>
              <a:t>ий </a:t>
            </a:r>
            <a:r>
              <a:rPr lang="ru-RU" dirty="0" smtClean="0"/>
              <a:t>начальства, Лермонтов свернул в Пятигорск.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Все</a:t>
            </a:r>
            <a:r>
              <a:rPr lang="ru-RU" dirty="0" smtClean="0"/>
              <a:t>, кто знаком с биографией А. Куприна, поража</a:t>
            </a:r>
            <a:r>
              <a:rPr lang="ru-RU" dirty="0" smtClean="0">
                <a:solidFill>
                  <a:srgbClr val="FF0000"/>
                </a:solidFill>
              </a:rPr>
              <a:t>ет</a:t>
            </a:r>
            <a:r>
              <a:rPr lang="ru-RU" dirty="0" smtClean="0"/>
              <a:t>ся разносторонности его интересов.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А5 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Приехавшие  слушатели должны зарегистрироваться.(21-45)</a:t>
            </a:r>
          </a:p>
          <a:p>
            <a:r>
              <a:rPr lang="ru-RU" dirty="0" smtClean="0"/>
              <a:t>Экзамены были проведены согласно расписани</a:t>
            </a:r>
            <a:r>
              <a:rPr lang="ru-RU" dirty="0" smtClean="0">
                <a:solidFill>
                  <a:srgbClr val="FF0000"/>
                </a:solidFill>
              </a:rPr>
              <a:t>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По окончани</a:t>
            </a:r>
            <a:r>
              <a:rPr lang="ru-RU" dirty="0" smtClean="0">
                <a:solidFill>
                  <a:srgbClr val="FF0000"/>
                </a:solidFill>
              </a:rPr>
              <a:t>ю</a:t>
            </a:r>
            <a:r>
              <a:rPr lang="ru-RU" dirty="0" smtClean="0"/>
              <a:t> средней школы  , уступая воле отца, он  начинает  заниматься</a:t>
            </a:r>
          </a:p>
          <a:p>
            <a:pPr>
              <a:buNone/>
            </a:pPr>
            <a:r>
              <a:rPr lang="ru-RU" dirty="0" smtClean="0"/>
              <a:t>     « деланием денег».</a:t>
            </a:r>
          </a:p>
          <a:p>
            <a:r>
              <a:rPr lang="ru-RU" dirty="0" smtClean="0"/>
              <a:t>В рассказе В. Распутина « Урок</a:t>
            </a:r>
            <a:r>
              <a:rPr lang="ru-RU" dirty="0" smtClean="0">
                <a:solidFill>
                  <a:srgbClr val="FF0000"/>
                </a:solidFill>
              </a:rPr>
              <a:t>ах </a:t>
            </a:r>
            <a:r>
              <a:rPr lang="ru-RU" dirty="0" smtClean="0"/>
              <a:t>французского» показана судьба мальчика.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А6</a:t>
            </a:r>
            <a:r>
              <a:rPr lang="ru-RU" dirty="0" smtClean="0"/>
              <a:t>  </a:t>
            </a:r>
            <a:r>
              <a:rPr lang="ru-RU" sz="2700" b="1" dirty="0" smtClean="0">
                <a:solidFill>
                  <a:schemeClr val="accent1">
                    <a:lumMod val="50000"/>
                  </a:schemeClr>
                </a:solidFill>
              </a:rPr>
              <a:t>Синтаксические нормы: замена придаточной части причастным оборотом.</a:t>
            </a:r>
            <a:endParaRPr lang="ru-RU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noFill/>
          <a:ln w="57150">
            <a:noFill/>
          </a:ln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sz="3200" b="1" dirty="0" smtClean="0">
                <a:solidFill>
                  <a:schemeClr val="tx1"/>
                </a:solidFill>
              </a:rPr>
              <a:t>При решении теста  необходимо  пользоваться правилами:</a:t>
            </a:r>
          </a:p>
          <a:p>
            <a:pPr marL="514350" indent="-514350">
              <a:buAutoNum type="arabicPeriod"/>
            </a:pP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Формула соответствия: </a:t>
            </a:r>
          </a:p>
          <a:p>
            <a:pPr marL="514350" indent="-514350">
              <a:buNone/>
            </a:pP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 сущ. </a:t>
            </a:r>
            <a:r>
              <a:rPr lang="ru-RU" sz="6600" b="1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который  </a:t>
            </a:r>
          </a:p>
          <a:p>
            <a:pPr marL="514350" indent="-514350">
              <a:buNone/>
            </a:pPr>
            <a:r>
              <a:rPr lang="ru-RU" sz="3200" b="1" dirty="0" smtClean="0">
                <a:solidFill>
                  <a:schemeClr val="tx1"/>
                </a:solidFill>
              </a:rPr>
              <a:t>Небо было в звёздах ,( которые излучали…)</a:t>
            </a:r>
          </a:p>
          <a:p>
            <a:pPr marL="514350" indent="-514350">
              <a:buNone/>
            </a:pPr>
            <a:r>
              <a:rPr lang="ru-RU" sz="3200" b="1" dirty="0" smtClean="0">
                <a:solidFill>
                  <a:schemeClr val="tx1"/>
                </a:solidFill>
              </a:rPr>
              <a:t>           в звёздах ,| излучавших</a:t>
            </a:r>
            <a:r>
              <a:rPr lang="ru-RU" b="1" dirty="0" smtClean="0">
                <a:solidFill>
                  <a:schemeClr val="tx1"/>
                </a:solidFill>
              </a:rPr>
              <a:t>..          </a:t>
            </a:r>
            <a:r>
              <a:rPr lang="ru-RU" b="1" dirty="0" smtClean="0"/>
              <a:t>|</a:t>
            </a:r>
            <a:endParaRPr lang="ru-RU" b="1" dirty="0"/>
          </a:p>
        </p:txBody>
      </p:sp>
      <p:sp>
        <p:nvSpPr>
          <p:cNvPr id="5" name="Выноска 2 4"/>
          <p:cNvSpPr/>
          <p:nvPr/>
        </p:nvSpPr>
        <p:spPr>
          <a:xfrm>
            <a:off x="4643438" y="3357562"/>
            <a:ext cx="1857388" cy="57150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2898"/>
              <a:gd name="adj6" fmla="val -166511"/>
            </a:avLst>
          </a:prstGeom>
          <a:ln w="28575">
            <a:solidFill>
              <a:srgbClr val="00B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ГЛАГОЛ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А6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Синтаксические нормы: замена придаточной части причастным оборотом </a:t>
            </a:r>
            <a:r>
              <a:rPr lang="ru-RU" sz="3600" dirty="0" smtClean="0"/>
              <a:t>   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4000" b="1" dirty="0" smtClean="0"/>
              <a:t>2.Замена</a:t>
            </a:r>
            <a:r>
              <a:rPr lang="ru-RU" sz="4000" dirty="0" smtClean="0"/>
              <a:t> </a:t>
            </a:r>
            <a:r>
              <a:rPr lang="ru-RU" sz="4000" b="1" dirty="0" smtClean="0">
                <a:solidFill>
                  <a:srgbClr val="FF0000"/>
                </a:solidFill>
              </a:rPr>
              <a:t>невозможна</a:t>
            </a:r>
            <a:r>
              <a:rPr lang="ru-RU" sz="4000" dirty="0" smtClean="0"/>
              <a:t>, </a:t>
            </a:r>
            <a:r>
              <a:rPr lang="ru-RU" sz="4000" b="1" dirty="0" smtClean="0"/>
              <a:t>если слово 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  <a:t>КОТОРЫЙ  стоит в косвенном падеже:</a:t>
            </a:r>
          </a:p>
          <a:p>
            <a:pPr>
              <a:buNone/>
            </a:pP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  <a:t>Открыл нам служитель театра, у котор</a:t>
            </a:r>
            <a:r>
              <a:rPr lang="ru-RU" sz="4800" b="1" dirty="0" smtClean="0">
                <a:solidFill>
                  <a:srgbClr val="FF0000"/>
                </a:solidFill>
              </a:rPr>
              <a:t>ого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  <a:t> были ключи от всех дверей.</a:t>
            </a:r>
          </a:p>
          <a:p>
            <a:pPr>
              <a:buNone/>
            </a:pPr>
            <a:r>
              <a:rPr lang="ru-RU" sz="4000" b="1" dirty="0" smtClean="0"/>
              <a:t>3.Замена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4000" b="1" dirty="0" smtClean="0">
                <a:solidFill>
                  <a:srgbClr val="FF0000"/>
                </a:solidFill>
              </a:rPr>
              <a:t>невозможна</a:t>
            </a:r>
            <a:r>
              <a:rPr lang="ru-RU" sz="4000" b="1" dirty="0" smtClean="0"/>
              <a:t>, если в главной части есть указательное  местоимение:</a:t>
            </a:r>
          </a:p>
          <a:p>
            <a:pPr>
              <a:buNone/>
            </a:pPr>
            <a:r>
              <a:rPr lang="ru-RU" sz="4000" b="1" dirty="0" smtClean="0"/>
              <a:t>4.</a:t>
            </a:r>
            <a:r>
              <a:rPr lang="ru-RU" sz="4000" b="1" dirty="0" smtClean="0">
                <a:solidFill>
                  <a:srgbClr val="FF0000"/>
                </a:solidFill>
              </a:rPr>
              <a:t>Нельзя</a:t>
            </a:r>
            <a:r>
              <a:rPr lang="ru-RU" sz="4000" b="1" dirty="0" smtClean="0"/>
              <a:t> образовать причастие, если глагол  в форме </a:t>
            </a:r>
            <a:r>
              <a:rPr lang="ru-RU" sz="4000" b="1" dirty="0" smtClean="0">
                <a:solidFill>
                  <a:srgbClr val="FF0000"/>
                </a:solidFill>
              </a:rPr>
              <a:t>будущего</a:t>
            </a:r>
            <a:r>
              <a:rPr lang="ru-RU" sz="4000" b="1" dirty="0" smtClean="0"/>
              <a:t> времени.</a:t>
            </a:r>
          </a:p>
          <a:p>
            <a:pPr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 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11156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А1 Попробуем прочитать правильно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/>
              <a:t> Вечер началсЯ. ЖалюзИ были опущены, свет включЁн.На столах стояли тОрты и откУпоренные бутылки вина. В зале стали появляться завсегдАтаи клуба, которые по срЕдам проводили здесь свой досУг: джЕнтльмены  в щегольскИх костюмах, дамы в декольтИрОванных платьях, украшенных шАрфами и бАнтами.        </a:t>
            </a:r>
            <a:endParaRPr lang="ru-RU" dirty="0" smtClean="0"/>
          </a:p>
          <a:p>
            <a:r>
              <a:rPr lang="ru-RU" b="1" dirty="0" smtClean="0"/>
              <a:t>                   БезУдержный смех то и дело наполнял зал , один только грустный бАрмен у стойки рассеянно переставлял бокалы. И вот появилась она. В лиловой тунИке из атлАса, с крупными Ирисами  в руках, эта танцОвщица  была красИвее всех. Влюблённый юноша мечтал о том, как они закрУжатся вдвоём, но девушка, избалОванная мужским вниманием, даже мЕльком не взглянула на него.</a:t>
            </a:r>
            <a:endParaRPr lang="ru-RU" dirty="0" smtClean="0"/>
          </a:p>
          <a:p>
            <a:r>
              <a:rPr lang="ru-RU" b="1" dirty="0" smtClean="0"/>
              <a:t> </a:t>
            </a:r>
            <a:endParaRPr lang="ru-RU" sz="2800" dirty="0" smtClean="0"/>
          </a:p>
          <a:p>
            <a:pPr>
              <a:buNone/>
            </a:pPr>
            <a:r>
              <a:rPr lang="ru-RU" sz="2800" b="1" dirty="0" smtClean="0"/>
              <a:t>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/>
          <a:lstStyle/>
          <a:p>
            <a:r>
              <a:rPr lang="ru-RU" b="1" dirty="0" smtClean="0"/>
              <a:t>Ошибка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467600" cy="5473844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ru-RU" sz="4400" b="1" dirty="0" smtClean="0">
                <a:solidFill>
                  <a:srgbClr val="002060"/>
                </a:solidFill>
              </a:rPr>
              <a:t>Полуграмотная  деревенская старуха вдруг открыла  мне  </a:t>
            </a:r>
            <a:r>
              <a:rPr lang="ru-RU" sz="4400" b="1" dirty="0" smtClean="0">
                <a:solidFill>
                  <a:srgbClr val="FF0000"/>
                </a:solidFill>
              </a:rPr>
              <a:t>такую </a:t>
            </a:r>
            <a:r>
              <a:rPr lang="ru-RU" sz="4400" b="1" dirty="0" smtClean="0">
                <a:solidFill>
                  <a:srgbClr val="002060"/>
                </a:solidFill>
              </a:rPr>
              <a:t>глубину терпимости и доброты, какие  не часто найдёшь в самой образовательной среде.</a:t>
            </a:r>
          </a:p>
          <a:p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На всякий случай…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8229600" cy="5197493"/>
          </a:xfrm>
          <a:noFill/>
          <a:ln>
            <a:noFill/>
            <a:prstDash val="dashDot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u="sng" dirty="0" smtClean="0"/>
              <a:t>Тест А6 может быть изменён</a:t>
            </a:r>
            <a:r>
              <a:rPr lang="ru-RU" dirty="0" smtClean="0"/>
              <a:t>: в каком варианте ответа придаточное </a:t>
            </a:r>
            <a:r>
              <a:rPr lang="ru-RU" b="1" dirty="0" smtClean="0"/>
              <a:t>обстоятельственное</a:t>
            </a:r>
            <a:r>
              <a:rPr lang="ru-RU" sz="3600" b="1" dirty="0" smtClean="0"/>
              <a:t> нельзя </a:t>
            </a:r>
            <a:r>
              <a:rPr lang="ru-RU" dirty="0" smtClean="0"/>
              <a:t>заменить </a:t>
            </a:r>
            <a:r>
              <a:rPr lang="ru-RU" b="1" dirty="0" smtClean="0">
                <a:solidFill>
                  <a:srgbClr val="FF0000"/>
                </a:solidFill>
              </a:rPr>
              <a:t>деепричастным</a:t>
            </a:r>
            <a:r>
              <a:rPr lang="ru-RU" dirty="0" smtClean="0"/>
              <a:t> оборотом.</a:t>
            </a:r>
          </a:p>
          <a:p>
            <a:r>
              <a:rPr lang="ru-RU" dirty="0" smtClean="0">
                <a:latin typeface="Lucida Sans Unicode"/>
                <a:cs typeface="Lucida Sans Unicode"/>
              </a:rPr>
              <a:t>(</a:t>
            </a:r>
            <a:r>
              <a:rPr lang="ru-RU" b="1" dirty="0" smtClean="0">
                <a:solidFill>
                  <a:srgbClr val="FF0000"/>
                </a:solidFill>
              </a:rPr>
              <a:t>Когда самолёт летел над морем</a:t>
            </a:r>
            <a:r>
              <a:rPr lang="ru-RU" dirty="0" smtClean="0"/>
              <a:t>) , он стал быстро  снижаться.</a:t>
            </a:r>
          </a:p>
          <a:p>
            <a:r>
              <a:rPr lang="ru-RU" dirty="0" smtClean="0"/>
              <a:t>Летя над морем, самолёт стал быстро снижаться                          Получилось!</a:t>
            </a:r>
          </a:p>
          <a:p>
            <a:r>
              <a:rPr lang="ru-RU" dirty="0" smtClean="0"/>
              <a:t>                                          Но это не ответ!</a:t>
            </a:r>
            <a:endParaRPr lang="ru-RU" dirty="0"/>
          </a:p>
        </p:txBody>
      </p:sp>
      <p:sp>
        <p:nvSpPr>
          <p:cNvPr id="4" name="Улыбающееся лицо 3"/>
          <p:cNvSpPr/>
          <p:nvPr/>
        </p:nvSpPr>
        <p:spPr>
          <a:xfrm>
            <a:off x="7286644" y="4572008"/>
            <a:ext cx="985838" cy="842962"/>
          </a:xfrm>
          <a:prstGeom prst="smileyFac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115328" cy="785794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Попробуем ещё раз…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57232"/>
            <a:ext cx="8229600" cy="5643602"/>
          </a:xfrm>
          <a:noFill/>
          <a:ln w="57150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Lucida Sans Unicode"/>
                <a:cs typeface="Lucida Sans Unicode"/>
              </a:rPr>
              <a:t>(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Когда кортеж въехал на площадь), все встречавшие стали аплодировать.</a:t>
            </a:r>
          </a:p>
          <a:p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Кортеж, въехав на площадь, все …  .</a:t>
            </a: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Получается  два « предмета» , которые делали разную работу : кортеж и встречавшие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Заменить нельзя !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Не получилось! Что и требовалось найти!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3971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А7 </a:t>
            </a:r>
            <a:r>
              <a:rPr lang="ru-RU" sz="2400" b="1" dirty="0" smtClean="0"/>
              <a:t>Текст  и его смысловая цельность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Обратить внимание на 2 предложение текста, в котором могут находиться «ключевые  слова –связки» :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Они </a:t>
            </a:r>
            <a:r>
              <a:rPr lang="ru-RU" dirty="0" smtClean="0"/>
              <a:t>отличаются тем, что… ( </a:t>
            </a:r>
            <a:r>
              <a:rPr lang="ru-RU" dirty="0" smtClean="0">
                <a:solidFill>
                  <a:srgbClr val="FF0000"/>
                </a:solidFill>
              </a:rPr>
              <a:t>кто они</a:t>
            </a:r>
            <a:r>
              <a:rPr lang="ru-RU" dirty="0" smtClean="0"/>
              <a:t>? )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  Прочитать текст полностью и определить </a:t>
            </a:r>
            <a:r>
              <a:rPr lang="ru-RU" dirty="0" smtClean="0">
                <a:solidFill>
                  <a:srgbClr val="FF0000"/>
                </a:solidFill>
              </a:rPr>
              <a:t>его основную мысль.</a:t>
            </a:r>
            <a:r>
              <a:rPr lang="ru-RU" dirty="0" smtClean="0"/>
              <a:t> Предложенный текст зачастую является рассуждением и подчиняется строгой структуре: тезис, доказательство , вывод. Остается определить </a:t>
            </a:r>
            <a:r>
              <a:rPr lang="ru-RU" b="1" dirty="0" smtClean="0"/>
              <a:t>ТЕЗИС</a:t>
            </a:r>
            <a:r>
              <a:rPr lang="ru-RU" dirty="0" smtClean="0"/>
              <a:t>, т.е. первое предложение.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А8 </a:t>
            </a:r>
            <a: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  <a:t>Средства связи предложений в тексте.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8229600" cy="5286412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Если текст  построен по принципу  рассуждения, т.е. тезис, доказательство , вывод, то  заканчивается он словами: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таким образом, итак, следовательно… </a:t>
            </a:r>
          </a:p>
          <a:p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Если слово пропущено в середине текста, то вполне возможно вы « попали в аргументы» , для которых характерны   слова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 : во-первых, во-вторых…  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     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Если в тексте  имеется противопоставление понятий, смысловых частей и т.д., то,  возможно, вам пригодятся слова: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однако, но, а 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и др. </a:t>
            </a:r>
            <a:endParaRPr lang="ru-RU" sz="28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229600" cy="92871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А8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b="1" dirty="0" smtClean="0">
                <a:solidFill>
                  <a:schemeClr val="tx1"/>
                </a:solidFill>
              </a:rPr>
              <a:t>Синтаксические нормы: обособление вводных конструкций 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3186122"/>
          </a:xfrm>
          <a:noFill/>
          <a:ln w="571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Вводные  конструкции: 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sz="3600" b="1" dirty="0" smtClean="0"/>
              <a:t>К сожалению, кроме того, наверное, очевидно </a:t>
            </a:r>
            <a:r>
              <a:rPr lang="ru-RU" dirty="0" smtClean="0"/>
              <a:t>и др. используются  для вставки  только по смыслу и </a:t>
            </a:r>
            <a:r>
              <a:rPr lang="ru-RU" dirty="0" smtClean="0">
                <a:solidFill>
                  <a:srgbClr val="FF0000"/>
                </a:solidFill>
              </a:rPr>
              <a:t>требуют внимательного чтения мини-текста.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А9  </a:t>
            </a:r>
            <a:r>
              <a:rPr lang="ru-RU" sz="2200" b="1" dirty="0" smtClean="0">
                <a:solidFill>
                  <a:schemeClr val="tx1"/>
                </a:solidFill>
              </a:rPr>
              <a:t>Грамматическая(предикативная) основа предложения </a:t>
            </a:r>
            <a:r>
              <a:rPr lang="ru-RU" sz="2700" b="1" dirty="0" smtClean="0">
                <a:solidFill>
                  <a:schemeClr val="tx1"/>
                </a:solidFill>
              </a:rPr>
              <a:t>(подлежащее и сказуемое)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1.</a:t>
            </a:r>
            <a:r>
              <a:rPr lang="ru-RU" b="1" dirty="0" smtClean="0"/>
              <a:t>Нельзя </a:t>
            </a:r>
            <a:r>
              <a:rPr lang="ru-RU" dirty="0" smtClean="0"/>
              <a:t>выбирать основу, из  четырёх предложенных , </a:t>
            </a:r>
            <a:r>
              <a:rPr lang="ru-RU" b="1" dirty="0" smtClean="0"/>
              <a:t>без чтения </a:t>
            </a:r>
            <a:r>
              <a:rPr lang="ru-RU" dirty="0" smtClean="0"/>
              <a:t>указанных предложений.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2.Не забывать, что </a:t>
            </a:r>
            <a:r>
              <a:rPr lang="ru-RU" b="1" dirty="0" smtClean="0"/>
              <a:t>основа</a:t>
            </a:r>
            <a:r>
              <a:rPr lang="ru-RU" dirty="0" smtClean="0"/>
              <a:t> односоставного предложения  может равняться одному слову  или слову </a:t>
            </a:r>
            <a:r>
              <a:rPr lang="ru-RU" sz="3600" b="1" dirty="0" smtClean="0"/>
              <a:t>нет</a:t>
            </a:r>
            <a:r>
              <a:rPr lang="ru-RU" dirty="0" smtClean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3. Подлежащим может быть слово </a:t>
            </a:r>
            <a:r>
              <a:rPr lang="ru-RU" b="1" dirty="0" smtClean="0"/>
              <a:t>который.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А9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4</a:t>
            </a:r>
            <a:r>
              <a:rPr lang="ru-RU" dirty="0" smtClean="0"/>
              <a:t>. Если </a:t>
            </a:r>
            <a:r>
              <a:rPr lang="ru-RU" b="1" dirty="0" smtClean="0"/>
              <a:t>подлежащее</a:t>
            </a:r>
            <a:r>
              <a:rPr lang="ru-RU" dirty="0" smtClean="0"/>
              <a:t> находится </a:t>
            </a:r>
            <a:r>
              <a:rPr lang="ru-RU" b="1" dirty="0" smtClean="0"/>
              <a:t>в одной </a:t>
            </a:r>
            <a:r>
              <a:rPr lang="ru-RU" dirty="0" smtClean="0"/>
              <a:t>части, а </a:t>
            </a:r>
            <a:r>
              <a:rPr lang="ru-RU" b="1" dirty="0" smtClean="0"/>
              <a:t>сказуемое</a:t>
            </a:r>
            <a:r>
              <a:rPr lang="ru-RU" dirty="0" smtClean="0"/>
              <a:t> выписано </a:t>
            </a:r>
            <a:r>
              <a:rPr lang="ru-RU" b="1" dirty="0" smtClean="0"/>
              <a:t>из другой </a:t>
            </a:r>
            <a:r>
              <a:rPr lang="ru-RU" dirty="0" smtClean="0"/>
              <a:t>части сложного предложения , то такой вариант следует  считать ошибочным.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5.</a:t>
            </a:r>
            <a:r>
              <a:rPr lang="ru-RU" b="1" dirty="0" smtClean="0"/>
              <a:t>Сказуемое</a:t>
            </a:r>
            <a:r>
              <a:rPr lang="ru-RU" dirty="0" smtClean="0"/>
              <a:t> может состоять из  </a:t>
            </a:r>
            <a:r>
              <a:rPr lang="ru-RU" b="1" dirty="0" smtClean="0"/>
              <a:t>двух и трёх </a:t>
            </a:r>
            <a:r>
              <a:rPr lang="ru-RU" dirty="0" smtClean="0"/>
              <a:t>слов – не следует  « разбрасываться».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6. </a:t>
            </a:r>
            <a:r>
              <a:rPr lang="ru-RU" b="1" dirty="0" smtClean="0"/>
              <a:t>Второстепенный член предложения не входит</a:t>
            </a:r>
            <a:r>
              <a:rPr lang="ru-RU" dirty="0" smtClean="0"/>
              <a:t> в состав грамматической основы, кроме случаев, когда сказуемое  требует пояснения.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А9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noFill/>
          <a:ln w="76200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dirty="0" smtClean="0"/>
              <a:t>Машины </a:t>
            </a:r>
            <a:r>
              <a:rPr lang="ru-RU" sz="3200" b="1" dirty="0" smtClean="0"/>
              <a:t>стали буксовать</a:t>
            </a:r>
            <a:r>
              <a:rPr lang="ru-RU" sz="3200" dirty="0" smtClean="0"/>
              <a:t>. </a:t>
            </a:r>
          </a:p>
          <a:p>
            <a:pPr>
              <a:buNone/>
            </a:pPr>
            <a:r>
              <a:rPr lang="ru-RU" sz="3200" dirty="0" smtClean="0"/>
              <a:t>   ( Вариант возможен, т.к. смысл заключается в глаголе неопределённой формы)</a:t>
            </a:r>
          </a:p>
          <a:p>
            <a:r>
              <a:rPr lang="ru-RU" sz="3200" dirty="0" smtClean="0"/>
              <a:t>Церковь </a:t>
            </a:r>
            <a:r>
              <a:rPr lang="ru-RU" sz="3200" b="1" dirty="0" smtClean="0"/>
              <a:t>уничтожала</a:t>
            </a:r>
            <a:r>
              <a:rPr lang="ru-RU" sz="3200" dirty="0" smtClean="0"/>
              <a:t> ( в тексте</a:t>
            </a:r>
          </a:p>
          <a:p>
            <a:pPr>
              <a:buNone/>
            </a:pPr>
            <a:r>
              <a:rPr lang="ru-RU" sz="3200" dirty="0" smtClean="0"/>
              <a:t> «</a:t>
            </a:r>
            <a:r>
              <a:rPr lang="ru-RU" sz="3200" b="1" dirty="0" smtClean="0"/>
              <a:t>и запретила</a:t>
            </a:r>
            <a:r>
              <a:rPr lang="ru-RU" sz="3200" dirty="0" smtClean="0"/>
              <a:t>») . Такой вариант ошибочен, т.к. основа неполная.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Сказуемое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8229600" cy="5126055"/>
          </a:xfrm>
          <a:noFill/>
          <a:ln w="76200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Составное именное сказуемое</a:t>
            </a:r>
          </a:p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ОН   студент</a:t>
            </a:r>
          </a:p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         был усталым</a:t>
            </a:r>
          </a:p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         был принят</a:t>
            </a:r>
          </a:p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         четвертый</a:t>
            </a:r>
          </a:p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         мой</a:t>
            </a:r>
          </a:p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         был рядом</a:t>
            </a:r>
          </a:p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         был яблоком раздора </a:t>
            </a:r>
            <a:endParaRPr lang="ru-RU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7467600" cy="989034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А1Орфоэпические нормы. </a:t>
            </a:r>
            <a:r>
              <a:rPr lang="ru-RU" sz="3100" b="1" dirty="0" smtClean="0">
                <a:solidFill>
                  <a:srgbClr val="002060"/>
                </a:solidFill>
              </a:rPr>
              <a:t>Правильный вариант произношения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72452" cy="4873752"/>
          </a:xfrm>
        </p:spPr>
        <p:txBody>
          <a:bodyPr/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b="1" i="1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ЕретИк,экспЕрт,навралА</a:t>
            </a:r>
            <a:r>
              <a:rPr lang="ru-RU" b="1" i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b="1" i="1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ходАтайство,закУпорить,Ирис</a:t>
            </a:r>
            <a:r>
              <a:rPr lang="ru-RU" b="1" i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b="1" i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дозИровать,балОванный,звонИт,квартАл</a:t>
            </a:r>
            <a:r>
              <a:rPr lang="ru-RU" b="1" i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b="1" i="1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каталОг,украИнский,премировАть</a:t>
            </a:r>
            <a:r>
              <a:rPr lang="ru-RU" b="1" i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b="1" i="1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нефтепровОд,газопровОд,магнитопрОвод</a:t>
            </a:r>
            <a:r>
              <a:rPr lang="ru-RU" b="1" i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r>
              <a:rPr lang="ru-RU" b="1" i="1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путепровОд</a:t>
            </a:r>
            <a:r>
              <a:rPr lang="ru-RU" b="1" i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b="1" i="1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намЕрение,кУхонный</a:t>
            </a:r>
            <a:r>
              <a:rPr lang="ru-RU" b="1" i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,</a:t>
            </a:r>
            <a:r>
              <a:rPr lang="ru-RU" b="1" i="1" dirty="0" smtClean="0"/>
              <a:t> </a:t>
            </a:r>
            <a:r>
              <a:rPr lang="ru-RU" sz="2000" b="1" i="1" dirty="0" err="1" smtClean="0"/>
              <a:t>оптОвый,Иконопись,кладовАя</a:t>
            </a:r>
            <a:r>
              <a:rPr lang="ru-RU" sz="2000" b="1" i="1" dirty="0" smtClean="0"/>
              <a:t>, </a:t>
            </a:r>
            <a:r>
              <a:rPr lang="ru-RU" sz="2000" b="1" i="1" dirty="0" err="1" smtClean="0"/>
              <a:t>апострОф,асимметрИя,баловАть</a:t>
            </a:r>
            <a:r>
              <a:rPr lang="ru-RU" sz="2000" b="1" i="1" dirty="0" smtClean="0"/>
              <a:t>,</a:t>
            </a:r>
            <a:endParaRPr lang="ru-RU" sz="2000" b="1" dirty="0" smtClean="0"/>
          </a:p>
          <a:p>
            <a:r>
              <a:rPr lang="ru-RU" sz="2000" b="1" i="1" dirty="0" err="1" smtClean="0"/>
              <a:t>блАговест,знАмение,кАшлянуть,от-ключИт,пЕрчить,прИбывший</a:t>
            </a:r>
            <a:r>
              <a:rPr lang="ru-RU" sz="2000" b="1" i="1" dirty="0" smtClean="0"/>
              <a:t>, </a:t>
            </a:r>
            <a:r>
              <a:rPr lang="ru-RU" sz="2000" b="1" i="1" dirty="0" err="1" smtClean="0"/>
              <a:t>принУдить</a:t>
            </a:r>
            <a:r>
              <a:rPr lang="ru-RU" sz="2000" b="1" i="1" dirty="0" smtClean="0"/>
              <a:t>, </a:t>
            </a:r>
            <a:r>
              <a:rPr lang="ru-RU" sz="2000" b="1" i="1" dirty="0" err="1" smtClean="0"/>
              <a:t>приручИт</a:t>
            </a:r>
            <a:r>
              <a:rPr lang="ru-RU" sz="2000" b="1" i="1" dirty="0" smtClean="0"/>
              <a:t>,  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sz="2000" b="1" i="1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643966" cy="857232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   </a:t>
            </a:r>
            <a:r>
              <a:rPr lang="ru-RU" sz="3600" dirty="0" smtClean="0"/>
              <a:t>Сказуемое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785794"/>
            <a:ext cx="8229600" cy="5340369"/>
          </a:xfrm>
          <a:noFill/>
          <a:ln w="57150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Будет читать </a:t>
            </a:r>
            <a:r>
              <a:rPr lang="ru-RU" dirty="0" smtClean="0"/>
              <a:t>–</a:t>
            </a:r>
            <a:r>
              <a:rPr lang="ru-RU" sz="2800" b="1" dirty="0" smtClean="0"/>
              <a:t>это простое глагольное сказуемое, хотя состоит из двух слов.</a:t>
            </a:r>
          </a:p>
          <a:p>
            <a:pPr>
              <a:buNone/>
            </a:pPr>
            <a:r>
              <a:rPr lang="ru-RU" sz="2800" b="1" dirty="0" smtClean="0"/>
              <a:t>       ( </a:t>
            </a:r>
            <a:r>
              <a:rPr lang="ru-RU" sz="2800" b="1" dirty="0" smtClean="0">
                <a:solidFill>
                  <a:srgbClr val="FF0000"/>
                </a:solidFill>
              </a:rPr>
              <a:t>= прочитает</a:t>
            </a:r>
            <a:r>
              <a:rPr lang="ru-RU" sz="2800" b="1" dirty="0" smtClean="0"/>
              <a:t>)</a:t>
            </a:r>
          </a:p>
          <a:p>
            <a:pPr>
              <a:buNone/>
            </a:pPr>
            <a:r>
              <a:rPr lang="ru-RU" sz="2800" b="1" dirty="0" smtClean="0"/>
              <a:t>Составное глагольное сказуемое:</a:t>
            </a:r>
          </a:p>
          <a:p>
            <a:r>
              <a:rPr lang="ru-RU" sz="4000" b="1" dirty="0" smtClean="0"/>
              <a:t>Может остаться, начал петь</a:t>
            </a:r>
          </a:p>
          <a:p>
            <a:r>
              <a:rPr lang="ru-RU" sz="4000" b="1" dirty="0" smtClean="0"/>
              <a:t>Надо уехать, можно остаться</a:t>
            </a:r>
          </a:p>
          <a:p>
            <a:r>
              <a:rPr lang="ru-RU" sz="4000" b="1" dirty="0" smtClean="0"/>
              <a:t>Рад вернуться, должен уходить</a:t>
            </a:r>
          </a:p>
          <a:p>
            <a:r>
              <a:rPr lang="ru-RU" sz="4000" b="1" dirty="0" smtClean="0"/>
              <a:t>Скучно сидеть, холодно стоять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А10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Предложение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457200" y="1214422"/>
          <a:ext cx="8229600" cy="535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Горизонтальный свиток 4"/>
          <p:cNvSpPr/>
          <p:nvPr/>
        </p:nvSpPr>
        <p:spPr>
          <a:xfrm>
            <a:off x="285720" y="285728"/>
            <a:ext cx="8858280" cy="6286544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186106" cy="582594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А11</a:t>
            </a:r>
            <a:r>
              <a:rPr lang="ru-RU" dirty="0" smtClean="0"/>
              <a:t> </a:t>
            </a:r>
            <a:r>
              <a:rPr lang="ru-RU" sz="2400" b="1" dirty="0" smtClean="0"/>
              <a:t>Части речи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57224" y="1357298"/>
            <a:ext cx="7715304" cy="4714908"/>
          </a:xfrm>
          <a:noFill/>
          <a:ln w="57150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            </a:t>
            </a:r>
            <a:r>
              <a:rPr lang="ru-RU" b="1" dirty="0" smtClean="0"/>
              <a:t>Чтобы дать верную морфологическую характеристику слова, необходимо помнить 2 правила:</a:t>
            </a:r>
          </a:p>
          <a:p>
            <a:pPr algn="ctr">
              <a:buNone/>
            </a:pPr>
            <a:endParaRPr lang="ru-RU" b="1" dirty="0" smtClean="0"/>
          </a:p>
          <a:p>
            <a:pPr algn="just"/>
            <a:r>
              <a:rPr lang="ru-RU" dirty="0" smtClean="0"/>
              <a:t>1</a:t>
            </a:r>
            <a:r>
              <a:rPr lang="ru-RU" b="1" dirty="0" smtClean="0"/>
              <a:t>.ОБЯЗАТЕЛЬНО задать к нему вопрос , пользуясь предложением, в котором оно находится.</a:t>
            </a:r>
          </a:p>
          <a:p>
            <a:pPr algn="just"/>
            <a:r>
              <a:rPr lang="ru-RU" b="1" dirty="0" smtClean="0"/>
              <a:t>2.Выучить все части речи  и  легко</a:t>
            </a:r>
          </a:p>
          <a:p>
            <a:pPr algn="just">
              <a:buNone/>
            </a:pPr>
            <a:r>
              <a:rPr lang="ru-RU" b="1" dirty="0" smtClean="0"/>
              <a:t> « узнавать» их.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543032" cy="654032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А11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8229600" cy="5286412"/>
          </a:xfrm>
          <a:noFill/>
          <a:ln w="76200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1. …</a:t>
            </a:r>
            <a:r>
              <a:rPr lang="ru-RU" sz="3600" b="1" dirty="0" smtClean="0"/>
              <a:t>любой  </a:t>
            </a:r>
            <a:r>
              <a:rPr lang="ru-RU" dirty="0" smtClean="0"/>
              <a:t> деревянный   предмет…</a:t>
            </a:r>
          </a:p>
          <a:p>
            <a:pPr>
              <a:buNone/>
            </a:pPr>
            <a:r>
              <a:rPr lang="ru-RU" dirty="0" smtClean="0"/>
              <a:t> Выделенное слово является  определительным  местоимением: отвечает на вопрос какой ?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2.  …действительности, </a:t>
            </a:r>
            <a:r>
              <a:rPr lang="ru-RU" sz="3600" b="1" dirty="0" smtClean="0"/>
              <a:t>изображаемой</a:t>
            </a:r>
            <a:r>
              <a:rPr lang="ru-RU" dirty="0" smtClean="0"/>
              <a:t>  в художественном произведении .</a:t>
            </a:r>
          </a:p>
          <a:p>
            <a:pPr>
              <a:buNone/>
            </a:pPr>
            <a:r>
              <a:rPr lang="ru-RU" dirty="0" smtClean="0"/>
              <a:t>Выделенное слово является страдательным причастием: отвечает на вопрос </a:t>
            </a:r>
            <a:r>
              <a:rPr lang="ru-RU" b="1" dirty="0" smtClean="0"/>
              <a:t>какой?</a:t>
            </a:r>
            <a:r>
              <a:rPr lang="ru-RU" dirty="0" smtClean="0"/>
              <a:t>, образовано от </a:t>
            </a:r>
            <a:r>
              <a:rPr lang="ru-RU" b="1" dirty="0" smtClean="0"/>
              <a:t>глагола</a:t>
            </a:r>
            <a:r>
              <a:rPr lang="ru-RU" dirty="0" smtClean="0"/>
              <a:t> </a:t>
            </a:r>
            <a:r>
              <a:rPr lang="ru-RU" sz="3600" dirty="0" smtClean="0"/>
              <a:t>изображать</a:t>
            </a:r>
            <a:r>
              <a:rPr lang="ru-RU" dirty="0" smtClean="0"/>
              <a:t>, суффикс –</a:t>
            </a:r>
            <a:r>
              <a:rPr lang="ru-RU" b="1" dirty="0" smtClean="0"/>
              <a:t>ем-.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71480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А </a:t>
            </a:r>
            <a:r>
              <a:rPr lang="ru-RU" sz="2800" b="1" dirty="0" smtClean="0">
                <a:solidFill>
                  <a:srgbClr val="FF0000"/>
                </a:solidFill>
              </a:rPr>
              <a:t>11 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Вспомним частицы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28596" y="571480"/>
          <a:ext cx="8329642" cy="5572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3242"/>
                <a:gridCol w="2743200"/>
                <a:gridCol w="2743200"/>
              </a:tblGrid>
              <a:tr h="428628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Формообразующие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Формообразующие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Формообразующие</a:t>
                      </a:r>
                      <a:endParaRPr lang="ru-RU" sz="1600" dirty="0"/>
                    </a:p>
                  </a:txBody>
                  <a:tcPr/>
                </a:tc>
              </a:tr>
              <a:tr h="2532802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Образуют наклонения глагола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Образуют степень сравнения </a:t>
                      </a:r>
                      <a:r>
                        <a:rPr lang="ru-RU" sz="2000" b="1" dirty="0" smtClean="0"/>
                        <a:t>прилагательных и наречий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Образуют </a:t>
                      </a:r>
                      <a:r>
                        <a:rPr lang="ru-RU" sz="2000" b="1" dirty="0" smtClean="0"/>
                        <a:t>неопределённые местоимения</a:t>
                      </a:r>
                    </a:p>
                    <a:p>
                      <a:r>
                        <a:rPr lang="ru-RU" sz="2000" b="1" dirty="0" smtClean="0"/>
                        <a:t>( сближаются с суффиксами и приставкой)</a:t>
                      </a:r>
                      <a:endParaRPr lang="ru-RU" sz="2000" b="1" dirty="0"/>
                    </a:p>
                  </a:txBody>
                  <a:tcPr/>
                </a:tc>
              </a:tr>
              <a:tr h="1207952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Пусть (пускай)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Более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-то, -либо,-нибудь,</a:t>
                      </a:r>
                      <a:endParaRPr lang="ru-RU" sz="2800" b="1" dirty="0"/>
                    </a:p>
                  </a:txBody>
                  <a:tcPr/>
                </a:tc>
              </a:tr>
              <a:tr h="662425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Да (давай)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Менее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Кое-</a:t>
                      </a:r>
                      <a:endParaRPr lang="ru-RU" sz="2800" b="1" dirty="0"/>
                    </a:p>
                  </a:txBody>
                  <a:tcPr/>
                </a:tc>
              </a:tr>
              <a:tr h="740357"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Бы (б)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самый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594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А11 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Вспомним  частицы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571472" y="928670"/>
          <a:ext cx="8229600" cy="5204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29600"/>
              </a:tblGrid>
              <a:tr h="742235"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          </a:t>
                      </a:r>
                      <a:r>
                        <a:rPr lang="ru-RU" sz="4000" dirty="0" smtClean="0"/>
                        <a:t>Модальные частицы</a:t>
                      </a:r>
                      <a:endParaRPr lang="ru-RU" sz="4000" i="1" dirty="0"/>
                    </a:p>
                  </a:txBody>
                  <a:tcPr/>
                </a:tc>
              </a:tr>
              <a:tr h="883937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1.Вопросительные частицы: неужели, разве, ли(ль)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000403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2.Восклицательные частицы: что за, как</a:t>
                      </a:r>
                    </a:p>
                    <a:p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83937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3.Указательные частицы: вот, вон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000403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4.Усилительные частицы: даже, ведь, -то, всё-таки, же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32622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5.Отрицательные частицы: не ,ни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А11   Другие частицы</a:t>
            </a:r>
            <a:endParaRPr lang="ru-RU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85720" y="1318280"/>
          <a:ext cx="8358245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2440"/>
                <a:gridCol w="4105805"/>
              </a:tblGrid>
              <a:tr h="4929222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Только</a:t>
                      </a:r>
                    </a:p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Лишь</a:t>
                      </a:r>
                    </a:p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Почти</a:t>
                      </a:r>
                    </a:p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Едва ли</a:t>
                      </a:r>
                    </a:p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Точно</a:t>
                      </a:r>
                    </a:p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Чуть</a:t>
                      </a:r>
                    </a:p>
                    <a:p>
                      <a:endParaRPr lang="ru-RU" sz="32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sz="32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sz="32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Будто</a:t>
                      </a:r>
                    </a:p>
                    <a:p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Приблизительно</a:t>
                      </a:r>
                    </a:p>
                    <a:p>
                      <a:endParaRPr lang="ru-RU" sz="28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sz="28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Все они служат  для того, чтобы придавать слову или предложению тот или иной оттенок значения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А11 </a:t>
            </a:r>
            <a:r>
              <a:rPr lang="ru-RU" b="1" dirty="0" smtClean="0">
                <a:solidFill>
                  <a:schemeClr val="tx1"/>
                </a:solidFill>
              </a:rPr>
              <a:t>Предлоги</a:t>
            </a:r>
            <a:endParaRPr lang="ru-RU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500034" y="1106829"/>
          <a:ext cx="8158162" cy="560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3362"/>
                <a:gridCol w="4114800"/>
              </a:tblGrid>
              <a:tr h="1217843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ПРОИЗВОДНЫЕ </a:t>
                      </a:r>
                    </a:p>
                    <a:p>
                      <a:r>
                        <a:rPr lang="ru-RU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( произошли от других частей речи)</a:t>
                      </a:r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НЕПРОИЗВОДНЫЕ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504959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В течение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В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64366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В</a:t>
                      </a:r>
                      <a:r>
                        <a:rPr lang="ru-RU" sz="28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продолжение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НА</a:t>
                      </a:r>
                      <a:endParaRPr lang="ru-RU" sz="32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64366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Несмотря на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ПОД</a:t>
                      </a:r>
                      <a:endParaRPr lang="ru-RU" sz="32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64366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Насчёт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У</a:t>
                      </a:r>
                      <a:r>
                        <a:rPr lang="ru-RU" sz="32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      </a:t>
                      </a:r>
                      <a:r>
                        <a:rPr lang="ru-RU" sz="3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К</a:t>
                      </a:r>
                      <a:r>
                        <a:rPr lang="ru-RU" sz="32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      С</a:t>
                      </a:r>
                      <a:endParaRPr lang="ru-RU" sz="32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920808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Благодаря  согласно  вопреки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НАД</a:t>
                      </a:r>
                      <a:endParaRPr lang="ru-RU" sz="32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64366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Наперекор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ОТ</a:t>
                      </a:r>
                      <a:endParaRPr lang="ru-RU" sz="32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64366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Навстречу и др.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ПО</a:t>
                      </a:r>
                      <a:r>
                        <a:rPr lang="ru-RU" sz="32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          </a:t>
                      </a:r>
                      <a:r>
                        <a:rPr lang="ru-RU" sz="3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ДА</a:t>
                      </a:r>
                      <a:endParaRPr lang="ru-RU" sz="32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А11  Союзы</a:t>
            </a:r>
            <a:endParaRPr lang="ru-RU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857224" y="1285860"/>
          <a:ext cx="7829576" cy="541499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714776"/>
                <a:gridCol w="4114800"/>
              </a:tblGrid>
              <a:tr h="642479"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r>
                        <a:rPr lang="ru-RU" sz="2800" dirty="0" smtClean="0"/>
                        <a:t>Сочинительные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Подчинительные</a:t>
                      </a:r>
                      <a:endParaRPr lang="ru-RU" sz="2800" dirty="0"/>
                    </a:p>
                  </a:txBody>
                  <a:tcPr/>
                </a:tc>
              </a:tr>
              <a:tr h="117158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Соединительные</a:t>
                      </a:r>
                      <a:r>
                        <a:rPr lang="ru-RU" dirty="0" smtClean="0"/>
                        <a:t> : </a:t>
                      </a:r>
                      <a:r>
                        <a:rPr lang="ru-RU" sz="2800" dirty="0" smtClean="0"/>
                        <a:t>и, также, тоже, да = и</a:t>
                      </a:r>
                      <a:endParaRPr lang="ru-RU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Что,  чтобы, потому что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17158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Противительные</a:t>
                      </a:r>
                      <a:r>
                        <a:rPr lang="ru-RU" dirty="0" smtClean="0"/>
                        <a:t>: </a:t>
                      </a:r>
                      <a:r>
                        <a:rPr lang="ru-RU" sz="2800" dirty="0" smtClean="0"/>
                        <a:t>а, но, да=а, зато, однако</a:t>
                      </a:r>
                      <a:endParaRPr lang="ru-RU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Если, когда, хотя;</a:t>
                      </a:r>
                      <a:r>
                        <a:rPr lang="ru-RU" sz="2800" baseline="0" dirty="0" smtClean="0"/>
                        <a:t> несмотря на то, что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229335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Разделительные:</a:t>
                      </a:r>
                      <a:r>
                        <a:rPr lang="ru-RU" dirty="0" smtClean="0"/>
                        <a:t> </a:t>
                      </a:r>
                      <a:r>
                        <a:rPr lang="ru-RU" sz="2800" dirty="0" smtClean="0"/>
                        <a:t>то…,то  ;</a:t>
                      </a:r>
                      <a:r>
                        <a:rPr lang="ru-RU" sz="2800" baseline="0" dirty="0" smtClean="0"/>
                        <a:t> или, либо.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Так как, ибо, пока, едва, лишь</a:t>
                      </a:r>
                      <a:r>
                        <a:rPr lang="ru-RU" sz="2800" baseline="0" dirty="0" smtClean="0"/>
                        <a:t> только, будто, словно, как будто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А11  </a:t>
            </a:r>
            <a:r>
              <a:rPr lang="ru-RU" sz="1600" b="1" dirty="0" smtClean="0">
                <a:solidFill>
                  <a:schemeClr val="tx1"/>
                </a:solidFill>
              </a:rPr>
              <a:t>Местоимения ( вопросы  существительного, прилагательного, числительного)</a:t>
            </a:r>
            <a:endParaRPr lang="ru-RU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928668"/>
          <a:ext cx="8229600" cy="627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316198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Разряды ( местоимения изменяются по падежам и меняют форму)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3899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1.Личные: я, ты , он, она , оно, мы, вы, они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31179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2.Возвратное: себя( себе , собой,</a:t>
                      </a:r>
                      <a:r>
                        <a:rPr lang="ru-RU" sz="2400" b="1" baseline="0" dirty="0" smtClean="0"/>
                        <a:t> о себе)</a:t>
                      </a:r>
                      <a:endParaRPr lang="ru-RU" sz="2400" b="1" dirty="0"/>
                    </a:p>
                  </a:txBody>
                  <a:tcPr/>
                </a:tc>
              </a:tr>
              <a:tr h="77612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3. Вопросительные : кто, что, … какой, сколько...</a:t>
                      </a:r>
                    </a:p>
                    <a:p>
                      <a:r>
                        <a:rPr lang="ru-RU" sz="2400" b="1" dirty="0" smtClean="0"/>
                        <a:t>( В вопросительных предложениях)</a:t>
                      </a:r>
                      <a:endParaRPr lang="ru-RU" sz="2400" b="1" dirty="0"/>
                    </a:p>
                  </a:txBody>
                  <a:tcPr/>
                </a:tc>
              </a:tr>
              <a:tr h="77612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4.Относительные : те же , что и вопросительные , только в сложных предложениях( вопроса нет)</a:t>
                      </a:r>
                      <a:endParaRPr lang="ru-RU" sz="2400" b="1" dirty="0"/>
                    </a:p>
                  </a:txBody>
                  <a:tcPr/>
                </a:tc>
              </a:tr>
              <a:tr h="77612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5.Неопределённые : некто, некоторый,</a:t>
                      </a:r>
                      <a:r>
                        <a:rPr lang="ru-RU" sz="2400" b="1" baseline="0" dirty="0" smtClean="0"/>
                        <a:t> несколько…кто-то</a:t>
                      </a:r>
                      <a:endParaRPr lang="ru-RU" sz="2400" b="1" dirty="0"/>
                    </a:p>
                  </a:txBody>
                  <a:tcPr/>
                </a:tc>
              </a:tr>
              <a:tr h="431179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6 . Отрицательные: никто, никакой, нисколько..</a:t>
                      </a:r>
                      <a:endParaRPr lang="ru-RU" sz="2400" b="1" dirty="0"/>
                    </a:p>
                  </a:txBody>
                  <a:tcPr/>
                </a:tc>
              </a:tr>
              <a:tr h="77612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7. Притяжательные : мой , твой, наш, ваш, свой,его,её,их</a:t>
                      </a:r>
                      <a:endParaRPr lang="ru-RU" sz="2400" b="1" dirty="0"/>
                    </a:p>
                  </a:txBody>
                  <a:tcPr/>
                </a:tc>
              </a:tr>
              <a:tr h="431179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8. Указательные: тот, этот, такой, столько…</a:t>
                      </a:r>
                      <a:endParaRPr lang="ru-RU" sz="2400" b="1" dirty="0"/>
                    </a:p>
                  </a:txBody>
                  <a:tcPr/>
                </a:tc>
              </a:tr>
              <a:tr h="77612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9.Определительные : весь, всякий, сам, самый,</a:t>
                      </a:r>
                      <a:r>
                        <a:rPr lang="ru-RU" sz="2400" b="1" baseline="0" dirty="0" smtClean="0"/>
                        <a:t> каждый, иной, любой, другой.</a:t>
                      </a:r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Добавьте слова из  словаря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tx2">
                    <a:lumMod val="75000"/>
                  </a:schemeClr>
                </a:solidFill>
              </a:rPr>
              <a:t>чЕрпать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tx2">
                    <a:lumMod val="75000"/>
                  </a:schemeClr>
                </a:solidFill>
              </a:rPr>
              <a:t>слИвовый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tx2">
                    <a:lumMod val="75000"/>
                  </a:schemeClr>
                </a:solidFill>
              </a:rPr>
              <a:t>факсИмиле,гЕнезис,повестЕй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tx2">
                    <a:lumMod val="75000"/>
                  </a:schemeClr>
                </a:solidFill>
              </a:rPr>
              <a:t>мЕстностей,тОрты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tx2">
                    <a:lumMod val="75000"/>
                  </a:schemeClr>
                </a:solidFill>
              </a:rPr>
              <a:t>вОры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tx2">
                    <a:lumMod val="75000"/>
                  </a:schemeClr>
                </a:solidFill>
              </a:rPr>
              <a:t>бАнты,молодА,втрИдорога,тУфля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, христианИн,облегчИть,правА,гордА,начатА,принятА,поднятА,понялА,звалА,началА, </a:t>
            </a:r>
            <a:r>
              <a:rPr lang="ru-RU" b="1" i="1" dirty="0" err="1" smtClean="0">
                <a:solidFill>
                  <a:schemeClr val="tx2">
                    <a:lumMod val="75000"/>
                  </a:schemeClr>
                </a:solidFill>
              </a:rPr>
              <a:t>цепОчка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…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А12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Лексическое значение слова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428736"/>
            <a:ext cx="7858180" cy="3543312"/>
          </a:xfrm>
          <a:noFill/>
          <a:ln w="76200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sz="3600" b="1" dirty="0" smtClean="0"/>
              <a:t>Способ решения  теста А12:</a:t>
            </a:r>
          </a:p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Последовательно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подставлять  </a:t>
            </a:r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 варианты</a:t>
            </a:r>
            <a:r>
              <a:rPr lang="ru-RU" sz="4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на место слова 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 предложение текста.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А13</a:t>
            </a:r>
            <a:r>
              <a:rPr lang="ru-RU" dirty="0" smtClean="0"/>
              <a:t> </a:t>
            </a:r>
            <a:r>
              <a:rPr lang="ru-RU" sz="3100" b="1" dirty="0" smtClean="0"/>
              <a:t>Правописание –Н- и –НН- в суффиксах различных частей речи</a:t>
            </a:r>
            <a:endParaRPr lang="ru-RU" sz="31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142984"/>
            <a:ext cx="8572560" cy="5429288"/>
          </a:xfrm>
          <a:noFill/>
          <a:ln w="5715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3600" b="1" dirty="0" smtClean="0"/>
              <a:t>       Если слово прилагательное, то …</a:t>
            </a:r>
          </a:p>
          <a:p>
            <a:r>
              <a:rPr lang="ru-RU" sz="3600" b="1" dirty="0" smtClean="0"/>
              <a:t>- ан-, -  ян -  </a:t>
            </a:r>
            <a:r>
              <a:rPr lang="ru-RU" sz="2400" b="1" dirty="0" smtClean="0"/>
              <a:t>(кроме: стеклянный, оловянный,  деревянный)</a:t>
            </a:r>
            <a:endParaRPr lang="ru-RU" sz="3600" b="1" dirty="0" smtClean="0"/>
          </a:p>
          <a:p>
            <a:r>
              <a:rPr lang="ru-RU" sz="3600" b="1" dirty="0" smtClean="0"/>
              <a:t>-ин- </a:t>
            </a:r>
            <a:r>
              <a:rPr lang="ru-RU" sz="2800" b="1" dirty="0" smtClean="0"/>
              <a:t>(</a:t>
            </a:r>
            <a:r>
              <a:rPr lang="ru-RU" b="1" dirty="0" smtClean="0"/>
              <a:t>лебединая, муравьиная, </a:t>
            </a:r>
            <a:r>
              <a:rPr lang="ru-RU" sz="2800" b="1" dirty="0" smtClean="0"/>
              <a:t>воробьиный)</a:t>
            </a:r>
          </a:p>
          <a:p>
            <a:r>
              <a:rPr lang="ru-RU" sz="2800" b="1" dirty="0" smtClean="0"/>
              <a:t>Бараний, фазаний суффикс </a:t>
            </a:r>
            <a:r>
              <a:rPr lang="ru-RU" sz="3000" b="1" dirty="0" smtClean="0">
                <a:solidFill>
                  <a:srgbClr val="FF0000"/>
                </a:solidFill>
              </a:rPr>
              <a:t>ий : посмотри корни</a:t>
            </a:r>
            <a:endParaRPr lang="ru-RU" sz="3600" b="1" dirty="0" smtClean="0">
              <a:solidFill>
                <a:srgbClr val="FF0000"/>
              </a:solidFill>
            </a:endParaRPr>
          </a:p>
          <a:p>
            <a:r>
              <a:rPr lang="ru-RU" sz="3600" b="1" dirty="0" smtClean="0"/>
              <a:t>-  енн -   ( ветр</a:t>
            </a:r>
            <a:r>
              <a:rPr lang="ru-RU" sz="3600" b="1" dirty="0" smtClean="0">
                <a:solidFill>
                  <a:srgbClr val="FF0000"/>
                </a:solidFill>
              </a:rPr>
              <a:t>ен</a:t>
            </a:r>
            <a:r>
              <a:rPr lang="ru-RU" sz="3600" b="1" dirty="0" smtClean="0"/>
              <a:t>ый)</a:t>
            </a:r>
          </a:p>
          <a:p>
            <a:r>
              <a:rPr lang="ru-RU" sz="3600" b="1" dirty="0" smtClean="0"/>
              <a:t>Карма</a:t>
            </a:r>
            <a:r>
              <a:rPr lang="ru-RU" sz="3600" b="1" dirty="0" smtClean="0">
                <a:solidFill>
                  <a:srgbClr val="FF0000"/>
                </a:solidFill>
              </a:rPr>
              <a:t>н + н = </a:t>
            </a:r>
            <a:r>
              <a:rPr lang="ru-RU" sz="3600" b="1" dirty="0" smtClean="0"/>
              <a:t>карман</a:t>
            </a:r>
            <a:r>
              <a:rPr lang="ru-RU" sz="3600" b="1" dirty="0" smtClean="0">
                <a:solidFill>
                  <a:srgbClr val="FF0000"/>
                </a:solidFill>
              </a:rPr>
              <a:t>н</a:t>
            </a:r>
            <a:r>
              <a:rPr lang="ru-RU" sz="3600" b="1" dirty="0" smtClean="0"/>
              <a:t>ый, сон сон</a:t>
            </a:r>
            <a:r>
              <a:rPr lang="ru-RU" sz="3600" b="1" dirty="0" smtClean="0">
                <a:solidFill>
                  <a:srgbClr val="FF0000"/>
                </a:solidFill>
              </a:rPr>
              <a:t>н</a:t>
            </a:r>
            <a:r>
              <a:rPr lang="ru-RU" sz="3600" b="1" dirty="0" smtClean="0"/>
              <a:t>ый</a:t>
            </a:r>
          </a:p>
          <a:p>
            <a:r>
              <a:rPr lang="ru-RU" b="1" dirty="0" smtClean="0"/>
              <a:t>Если в полном Н , то в кратком тоже   Н:                    юная- юна , зелёные – зелены.( Если  …нн ,то нн   :  ценная – ценны, длинная – длинна)</a:t>
            </a:r>
          </a:p>
          <a:p>
            <a:endParaRPr lang="ru-RU" sz="3600" b="1" dirty="0" smtClean="0"/>
          </a:p>
          <a:p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А13  </a:t>
            </a:r>
            <a:r>
              <a:rPr lang="ru-RU" b="1" dirty="0" smtClean="0"/>
              <a:t> 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Н  и НН в причастиях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1. НН  в полных причастиях с приставками</a:t>
            </a:r>
          </a:p>
          <a:p>
            <a:pPr>
              <a:buNone/>
            </a:pPr>
            <a:r>
              <a:rPr lang="ru-RU" dirty="0" smtClean="0"/>
              <a:t>      ( кроме НЕ) или зависимыми словами</a:t>
            </a:r>
          </a:p>
          <a:p>
            <a:r>
              <a:rPr lang="ru-RU" dirty="0" smtClean="0"/>
              <a:t>2.НН в полных причастиях на – ованный,  </a:t>
            </a:r>
          </a:p>
          <a:p>
            <a:pPr>
              <a:buNone/>
            </a:pPr>
            <a:r>
              <a:rPr lang="ru-RU" dirty="0" smtClean="0"/>
              <a:t>                                                           - ёванный                     </a:t>
            </a:r>
          </a:p>
          <a:p>
            <a:r>
              <a:rPr lang="ru-RU" dirty="0" smtClean="0"/>
              <a:t>3.НН в бесприставочных причастиях, образованных от глагола  совершенного вида : брошенный, купленный,лишённый, решённый, данный …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А13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-Н-  в причастиях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1. </a:t>
            </a:r>
            <a:r>
              <a:rPr lang="ru-RU" b="1" dirty="0" smtClean="0"/>
              <a:t>-Н-   в кратких причастиях : засеяно</a:t>
            </a:r>
          </a:p>
          <a:p>
            <a:pPr>
              <a:buFont typeface="Wingdings" pitchFamily="2" charset="2"/>
              <a:buChar char="q"/>
            </a:pPr>
            <a:r>
              <a:rPr lang="ru-RU" b="1" dirty="0" smtClean="0"/>
              <a:t>2.  -Н- в пр. , образованных от глаголов без приставок несовершенного вида: крашеный( некрашеный),пуганый</a:t>
            </a:r>
          </a:p>
          <a:p>
            <a:pPr>
              <a:buNone/>
            </a:pPr>
            <a:r>
              <a:rPr lang="ru-RU" b="1" dirty="0" smtClean="0"/>
              <a:t>     ( непуганый), путаный, званый</a:t>
            </a:r>
          </a:p>
          <a:p>
            <a:pPr>
              <a:buFont typeface="Wingdings" pitchFamily="2" charset="2"/>
              <a:buChar char="q"/>
            </a:pPr>
            <a:r>
              <a:rPr lang="ru-RU" b="1" dirty="0" smtClean="0"/>
              <a:t> Запомнить</a:t>
            </a:r>
            <a:r>
              <a:rPr lang="ru-RU" b="1" dirty="0" smtClean="0">
                <a:solidFill>
                  <a:srgbClr val="FF0000"/>
                </a:solidFill>
              </a:rPr>
              <a:t>: желанный, неслыханный, негаданный,нежданный, невиданный  и др.</a:t>
            </a:r>
          </a:p>
          <a:p>
            <a:pPr>
              <a:buFont typeface="Wingdings" pitchFamily="2" charset="2"/>
              <a:buChar char="q"/>
            </a:pP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 А12 Наречия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У наречий столько же Н , сколько  и у прилагательных, от которых они образованы:  восторженно - восторженный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А 14 </a:t>
            </a:r>
            <a:r>
              <a:rPr lang="ru-RU" sz="3200" b="1" dirty="0" smtClean="0"/>
              <a:t>Правописание корней : безударная гласная </a:t>
            </a:r>
            <a:r>
              <a:rPr lang="ru-RU" sz="3200" b="1" dirty="0" smtClean="0">
                <a:solidFill>
                  <a:srgbClr val="FF0000"/>
                </a:solidFill>
              </a:rPr>
              <a:t>проверяемая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1</a:t>
            </a:r>
            <a:r>
              <a:rPr lang="ru-RU" dirty="0" smtClean="0"/>
              <a:t>.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Уберите строчки с чередующейся гласной в корне</a:t>
            </a:r>
          </a:p>
          <a:p>
            <a:pPr>
              <a:buFont typeface="Wingdings" pitchFamily="2" charset="2"/>
              <a:buChar char="q"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2.  Если гласную проверить нельзя, эту строчку тоже необходимо « убрать».</a:t>
            </a:r>
          </a:p>
          <a:p>
            <a:pPr>
              <a:buFont typeface="Wingdings" pitchFamily="2" charset="2"/>
              <a:buChar char="q"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3. Проверьте ударением оставшиеся слова.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358246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А15            </a:t>
            </a:r>
            <a:r>
              <a:rPr lang="ru-RU" sz="2800" b="1" dirty="0" smtClean="0">
                <a:solidFill>
                  <a:schemeClr val="tx1"/>
                </a:solidFill>
              </a:rPr>
              <a:t>Комплексный тест: </a:t>
            </a:r>
            <a:br>
              <a:rPr lang="ru-RU" sz="2800" b="1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>            проверяются  знания  5 правил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ru-RU" b="1" dirty="0" smtClean="0"/>
              <a:t>1</a:t>
            </a:r>
            <a:r>
              <a:rPr lang="ru-RU" sz="3600" b="1" dirty="0" smtClean="0"/>
              <a:t>. при- ( 4 значения) пре- (2 значения)</a:t>
            </a:r>
          </a:p>
          <a:p>
            <a:pPr>
              <a:buFont typeface="Wingdings" pitchFamily="2" charset="2"/>
              <a:buChar char="§"/>
            </a:pPr>
            <a:r>
              <a:rPr lang="ru-RU" sz="3600" b="1" dirty="0" smtClean="0"/>
              <a:t>2 бес-  без-         из-   ис-        вос-   воз-</a:t>
            </a:r>
          </a:p>
          <a:p>
            <a:pPr>
              <a:buFont typeface="Wingdings" pitchFamily="2" charset="2"/>
              <a:buChar char="§"/>
            </a:pPr>
            <a:r>
              <a:rPr lang="ru-RU" sz="3600" b="1" dirty="0" smtClean="0"/>
              <a:t>3. ъ     и    ь   </a:t>
            </a:r>
            <a:r>
              <a:rPr lang="ru-RU" sz="2800" b="1" dirty="0" smtClean="0"/>
              <a:t>знаки</a:t>
            </a:r>
            <a:r>
              <a:rPr lang="ru-RU" sz="3600" b="1" dirty="0" smtClean="0"/>
              <a:t> : обЪезд , вЬюга</a:t>
            </a:r>
          </a:p>
          <a:p>
            <a:pPr>
              <a:buFont typeface="Wingdings" pitchFamily="2" charset="2"/>
              <a:buChar char="§"/>
            </a:pPr>
            <a:r>
              <a:rPr lang="ru-RU" sz="3600" b="1" dirty="0" smtClean="0"/>
              <a:t>4. ы    и    и       </a:t>
            </a:r>
            <a:r>
              <a:rPr lang="ru-RU" b="1" dirty="0" smtClean="0"/>
              <a:t>сЫграть, </a:t>
            </a:r>
            <a:r>
              <a:rPr lang="ru-RU" b="1" dirty="0" err="1" smtClean="0"/>
              <a:t>сверхИнтересный</a:t>
            </a:r>
            <a:endParaRPr lang="ru-RU" b="1" dirty="0" smtClean="0"/>
          </a:p>
          <a:p>
            <a:pPr>
              <a:buFont typeface="Wingdings" pitchFamily="2" charset="2"/>
              <a:buChar char="§"/>
            </a:pPr>
            <a:r>
              <a:rPr lang="ru-RU" b="1" dirty="0" smtClean="0"/>
              <a:t>(не забывать о приставках иностранного происхождения!)</a:t>
            </a:r>
          </a:p>
          <a:p>
            <a:pPr>
              <a:buFont typeface="Wingdings" pitchFamily="2" charset="2"/>
              <a:buChar char="§"/>
            </a:pPr>
            <a:r>
              <a:rPr lang="ru-RU" sz="3600" b="1" dirty="0" smtClean="0"/>
              <a:t>5. Непроверяемые приставки: от, об, про, пра</a:t>
            </a:r>
            <a:r>
              <a:rPr lang="ru-RU" sz="2800" b="1" dirty="0" smtClean="0"/>
              <a:t>( праязык, прадедушка, пращур…),</a:t>
            </a:r>
          </a:p>
          <a:p>
            <a:pPr>
              <a:buNone/>
            </a:pPr>
            <a:r>
              <a:rPr lang="ru-RU" sz="3600" b="1" dirty="0" smtClean="0"/>
              <a:t>    с, на, ото,за … </a:t>
            </a:r>
            <a:endParaRPr lang="ru-RU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А15 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 пре – при-</a:t>
            </a:r>
            <a:b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785794"/>
            <a:ext cx="8229600" cy="5340369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ru-RU" b="1" dirty="0" smtClean="0"/>
              <a:t>1</a:t>
            </a:r>
            <a:r>
              <a:rPr lang="ru-RU" dirty="0" smtClean="0"/>
              <a:t>.</a:t>
            </a:r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</a:rPr>
              <a:t> при -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со значением  присоединения</a:t>
            </a:r>
          </a:p>
          <a:p>
            <a:r>
              <a:rPr lang="ru-RU" sz="2800" b="1" dirty="0" smtClean="0"/>
              <a:t>2. </a:t>
            </a:r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</a:rPr>
              <a:t> при -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со значением приближения</a:t>
            </a:r>
          </a:p>
          <a:p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</a:rPr>
              <a:t>3. при - 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со значением близости</a:t>
            </a:r>
            <a:endParaRPr lang="ru-RU" sz="36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</a:rPr>
              <a:t>4. при -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со значением неполноты действия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Приклеить – прийти – пришкольный- присесть</a:t>
            </a:r>
            <a:endParaRPr lang="ru-RU" sz="3600" b="1" dirty="0" smtClean="0">
              <a:solidFill>
                <a:srgbClr val="FF0000"/>
              </a:solidFill>
            </a:endParaRPr>
          </a:p>
          <a:p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</a:rPr>
              <a:t>1. пре- 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со значением очень  </a:t>
            </a:r>
            <a:r>
              <a:rPr lang="ru-RU" sz="2800" b="1" dirty="0" smtClean="0">
                <a:solidFill>
                  <a:srgbClr val="FF0000"/>
                </a:solidFill>
              </a:rPr>
              <a:t>прекрасный</a:t>
            </a:r>
            <a:endParaRPr lang="ru-RU" sz="3600" b="1" dirty="0" smtClean="0">
              <a:solidFill>
                <a:srgbClr val="FF0000"/>
              </a:solidFill>
            </a:endParaRPr>
          </a:p>
          <a:p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</a:rPr>
              <a:t>2. пре- 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со значением пере-   </a:t>
            </a:r>
            <a:r>
              <a:rPr lang="ru-RU" sz="2800" b="1" dirty="0" smtClean="0">
                <a:solidFill>
                  <a:srgbClr val="FF0000"/>
                </a:solidFill>
              </a:rPr>
              <a:t>прегородить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А15  Приставки на з-  и с-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4000" dirty="0" smtClean="0"/>
              <a:t>1. </a:t>
            </a:r>
            <a:r>
              <a:rPr lang="ru-RU" sz="4000" b="1" dirty="0" smtClean="0"/>
              <a:t>После приставки идёт звонкий звук </a:t>
            </a:r>
            <a:r>
              <a:rPr lang="ru-RU" sz="4000" b="1" dirty="0" smtClean="0">
                <a:latin typeface="Lucida Sans Unicode"/>
                <a:cs typeface="Lucida Sans Unicode"/>
              </a:rPr>
              <a:t>→ пишем  </a:t>
            </a:r>
            <a:r>
              <a:rPr lang="ru-RU" sz="4000" b="1" dirty="0" smtClean="0">
                <a:solidFill>
                  <a:srgbClr val="FF0000"/>
                </a:solidFill>
                <a:latin typeface="Lucida Sans Unicode"/>
                <a:cs typeface="Lucida Sans Unicode"/>
              </a:rPr>
              <a:t>З</a:t>
            </a:r>
          </a:p>
          <a:p>
            <a:pPr>
              <a:buNone/>
            </a:pPr>
            <a:r>
              <a:rPr lang="ru-RU" sz="4000" b="1" dirty="0" smtClean="0">
                <a:latin typeface="Lucida Sans Unicode"/>
                <a:cs typeface="Lucida Sans Unicode"/>
              </a:rPr>
              <a:t>   бе</a:t>
            </a:r>
            <a:r>
              <a:rPr lang="ru-RU" sz="4000" b="1" u="sng" dirty="0" smtClean="0">
                <a:solidFill>
                  <a:srgbClr val="009900"/>
                </a:solidFill>
                <a:latin typeface="Lucida Sans Unicode"/>
                <a:cs typeface="Lucida Sans Unicode"/>
              </a:rPr>
              <a:t>с</a:t>
            </a:r>
            <a:r>
              <a:rPr lang="ru-RU" sz="4000" b="1" dirty="0" smtClean="0">
                <a:solidFill>
                  <a:srgbClr val="FF0000"/>
                </a:solidFill>
                <a:latin typeface="Lucida Sans Unicode"/>
                <a:cs typeface="Lucida Sans Unicode"/>
              </a:rPr>
              <a:t>п</a:t>
            </a:r>
            <a:r>
              <a:rPr lang="ru-RU" sz="4000" b="1" dirty="0" smtClean="0">
                <a:latin typeface="Lucida Sans Unicode"/>
                <a:cs typeface="Lucida Sans Unicode"/>
              </a:rPr>
              <a:t>олезный – п ( глухой) бе</a:t>
            </a:r>
            <a:r>
              <a:rPr lang="ru-RU" sz="4000" b="1" u="sng" dirty="0" smtClean="0">
                <a:solidFill>
                  <a:srgbClr val="009900"/>
                </a:solidFill>
                <a:latin typeface="Lucida Sans Unicode"/>
                <a:cs typeface="Lucida Sans Unicode"/>
              </a:rPr>
              <a:t>з</a:t>
            </a:r>
            <a:r>
              <a:rPr lang="ru-RU" sz="4000" b="1" dirty="0" smtClean="0">
                <a:solidFill>
                  <a:srgbClr val="FF0000"/>
                </a:solidFill>
                <a:latin typeface="Lucida Sans Unicode"/>
                <a:cs typeface="Lucida Sans Unicode"/>
              </a:rPr>
              <a:t>б</a:t>
            </a:r>
            <a:r>
              <a:rPr lang="ru-RU" sz="4000" b="1" dirty="0" smtClean="0">
                <a:latin typeface="Lucida Sans Unicode"/>
                <a:cs typeface="Lucida Sans Unicode"/>
              </a:rPr>
              <a:t>олезненный –б (звонкий)</a:t>
            </a:r>
          </a:p>
          <a:p>
            <a:r>
              <a:rPr lang="ru-RU" sz="3600" dirty="0" smtClean="0">
                <a:latin typeface="Lucida Sans Unicode"/>
                <a:cs typeface="Lucida Sans Unicode"/>
              </a:rPr>
              <a:t>2.Приставки </a:t>
            </a:r>
            <a:r>
              <a:rPr lang="ru-RU" sz="3600" b="1" dirty="0" smtClean="0">
                <a:solidFill>
                  <a:srgbClr val="FF0000"/>
                </a:solidFill>
                <a:latin typeface="Lucida Sans Unicode"/>
                <a:cs typeface="Lucida Sans Unicode"/>
              </a:rPr>
              <a:t>З</a:t>
            </a:r>
            <a:r>
              <a:rPr lang="ru-RU" sz="3600" dirty="0" smtClean="0">
                <a:latin typeface="Lucida Sans Unicode"/>
                <a:cs typeface="Lucida Sans Unicode"/>
              </a:rPr>
              <a:t> не бывает: </a:t>
            </a:r>
            <a:r>
              <a:rPr lang="ru-RU" sz="3600" dirty="0" smtClean="0">
                <a:solidFill>
                  <a:srgbClr val="FF0000"/>
                </a:solidFill>
                <a:latin typeface="Lucida Sans Unicode"/>
                <a:cs typeface="Lucida Sans Unicode"/>
              </a:rPr>
              <a:t>с</a:t>
            </a:r>
            <a:r>
              <a:rPr lang="ru-RU" sz="3600" dirty="0" smtClean="0">
                <a:latin typeface="Lucida Sans Unicode"/>
                <a:cs typeface="Lucida Sans Unicode"/>
              </a:rPr>
              <a:t>бить, </a:t>
            </a:r>
            <a:r>
              <a:rPr lang="ru-RU" sz="3600" dirty="0" smtClean="0">
                <a:solidFill>
                  <a:srgbClr val="FF0000"/>
                </a:solidFill>
                <a:latin typeface="Lucida Sans Unicode"/>
                <a:cs typeface="Lucida Sans Unicode"/>
              </a:rPr>
              <a:t>с</a:t>
            </a:r>
            <a:r>
              <a:rPr lang="ru-RU" sz="3600" dirty="0" smtClean="0">
                <a:latin typeface="Lucida Sans Unicode"/>
                <a:cs typeface="Lucida Sans Unicode"/>
              </a:rPr>
              <a:t>жечь, </a:t>
            </a:r>
            <a:r>
              <a:rPr lang="ru-RU" sz="3600" dirty="0" smtClean="0">
                <a:solidFill>
                  <a:srgbClr val="FF0000"/>
                </a:solidFill>
                <a:latin typeface="Lucida Sans Unicode"/>
                <a:cs typeface="Lucida Sans Unicode"/>
              </a:rPr>
              <a:t>с</a:t>
            </a:r>
            <a:r>
              <a:rPr lang="ru-RU" sz="3600" dirty="0" smtClean="0">
                <a:latin typeface="Lucida Sans Unicode"/>
                <a:cs typeface="Lucida Sans Unicode"/>
              </a:rPr>
              <a:t>делать…</a:t>
            </a:r>
          </a:p>
          <a:p>
            <a:pPr>
              <a:buNone/>
            </a:pP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8229600" cy="796908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А16 </a:t>
            </a:r>
            <a:r>
              <a:rPr lang="ru-RU" sz="3200" b="1" dirty="0" smtClean="0">
                <a:solidFill>
                  <a:schemeClr val="tx1"/>
                </a:solidFill>
              </a:rPr>
              <a:t>     </a:t>
            </a:r>
            <a:r>
              <a:rPr lang="ru-RU" sz="2400" b="1" dirty="0" smtClean="0">
                <a:solidFill>
                  <a:schemeClr val="tx1"/>
                </a:solidFill>
              </a:rPr>
              <a:t>Гласная в суффиксах причастий и       окончаниях глагола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8229600" cy="5214974"/>
          </a:xfrm>
        </p:spPr>
        <p:txBody>
          <a:bodyPr>
            <a:normAutofit fontScale="92500" lnSpcReduction="10000"/>
          </a:bodyPr>
          <a:lstStyle/>
          <a:p>
            <a:r>
              <a:rPr lang="ru-RU" sz="2800" b="1" dirty="0" smtClean="0"/>
              <a:t>Этот тест можно решать так: сначала вставить гласную во все глаголы, убрать лишние варианты; а затем работать с причастиями.</a:t>
            </a:r>
          </a:p>
          <a:p>
            <a:endParaRPr lang="ru-RU" sz="2800" b="1" dirty="0" smtClean="0"/>
          </a:p>
          <a:p>
            <a:pPr>
              <a:buNone/>
            </a:pPr>
            <a:endParaRPr lang="ru-RU" sz="2800" b="1" dirty="0" smtClean="0"/>
          </a:p>
          <a:p>
            <a:pPr>
              <a:buNone/>
            </a:pPr>
            <a:endParaRPr lang="ru-RU" sz="2800" b="1" dirty="0" smtClean="0"/>
          </a:p>
          <a:p>
            <a:pPr>
              <a:buNone/>
            </a:pPr>
            <a:endParaRPr lang="ru-RU" sz="2800" b="1" dirty="0" smtClean="0"/>
          </a:p>
          <a:p>
            <a:pPr>
              <a:buNone/>
            </a:pPr>
            <a:r>
              <a:rPr lang="ru-RU" sz="2800" b="1" dirty="0" smtClean="0"/>
              <a:t> Важно помнить , что глаголы 1 спряжения в 3 лице мн.ч.(они) имеют окончания –ут или –ют, а 2 спряжения -    -ат, -ят ( 2, 4 строчки лишние). Думаем над 1 , 3… Правильный ответ : 1</a:t>
            </a:r>
          </a:p>
        </p:txBody>
      </p:sp>
      <p:pic>
        <p:nvPicPr>
          <p:cNvPr id="7" name="Рисунок 6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85786" y="2786059"/>
            <a:ext cx="7429551" cy="1785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72132" y="273050"/>
            <a:ext cx="2428868" cy="65562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Запомните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>
          <a:xfrm>
            <a:off x="457200" y="500042"/>
            <a:ext cx="3657600" cy="5748358"/>
          </a:xfrm>
        </p:spPr>
        <p:txBody>
          <a:bodyPr>
            <a:normAutofit/>
          </a:bodyPr>
          <a:lstStyle/>
          <a:p>
            <a:r>
              <a:rPr lang="en-US" sz="2800" b="1" dirty="0" err="1" smtClean="0"/>
              <a:t>Наличие</a:t>
            </a:r>
            <a:r>
              <a:rPr lang="en-US" sz="2800" b="1" dirty="0" smtClean="0"/>
              <a:t> в </a:t>
            </a:r>
            <a:r>
              <a:rPr lang="en-US" sz="2800" b="1" dirty="0" err="1" smtClean="0"/>
              <a:t>языке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паронимов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приводит</a:t>
            </a:r>
            <a:r>
              <a:rPr lang="en-US" sz="2800" b="1" dirty="0" smtClean="0"/>
              <a:t> к </a:t>
            </a:r>
            <a:r>
              <a:rPr lang="en-US" sz="2800" b="1" dirty="0" err="1" smtClean="0"/>
              <a:t>тому</a:t>
            </a:r>
            <a:r>
              <a:rPr lang="ru-RU" sz="2800" b="1" dirty="0" smtClean="0"/>
              <a:t>, </a:t>
            </a:r>
            <a:r>
              <a:rPr lang="en-US" sz="2800" b="1" dirty="0" err="1" smtClean="0"/>
              <a:t>что</a:t>
            </a:r>
            <a:r>
              <a:rPr lang="ru-RU" sz="2800" b="1" dirty="0" smtClean="0"/>
              <a:t>  </a:t>
            </a:r>
            <a:r>
              <a:rPr lang="en-US" sz="2800" b="1" dirty="0" smtClean="0"/>
              <a:t>в </a:t>
            </a:r>
            <a:r>
              <a:rPr lang="en-US" sz="2800" b="1" dirty="0" err="1" smtClean="0"/>
              <a:t>устной</a:t>
            </a:r>
            <a:r>
              <a:rPr lang="en-US" sz="2800" b="1" dirty="0" smtClean="0"/>
              <a:t> и </a:t>
            </a:r>
            <a:r>
              <a:rPr lang="en-US" sz="2800" b="1" dirty="0" err="1" smtClean="0"/>
              <a:t>письменной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речи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одно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слово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ошибочно</a:t>
            </a:r>
            <a:r>
              <a:rPr lang="ru-RU" sz="2800" b="1" dirty="0" smtClean="0"/>
              <a:t>  </a:t>
            </a:r>
            <a:r>
              <a:rPr lang="en-US" sz="2800" b="1" dirty="0" err="1" smtClean="0"/>
              <a:t>употребляется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вместо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другого</a:t>
            </a:r>
            <a:r>
              <a:rPr lang="ru-RU" sz="2800" b="1" dirty="0" smtClean="0"/>
              <a:t>.</a:t>
            </a:r>
            <a:endParaRPr lang="ru-RU" sz="2800" dirty="0" smtClean="0"/>
          </a:p>
          <a:p>
            <a:endParaRPr lang="ru-RU" sz="2800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4"/>
          </p:nvPr>
        </p:nvSpPr>
        <p:spPr>
          <a:xfrm>
            <a:off x="4371975" y="1071546"/>
            <a:ext cx="3657600" cy="5176854"/>
          </a:xfrm>
        </p:spPr>
        <p:txBody>
          <a:bodyPr>
            <a:noAutofit/>
          </a:bodyPr>
          <a:lstStyle/>
          <a:p>
            <a:r>
              <a:rPr lang="en-US" b="1" dirty="0" smtClean="0"/>
              <a:t>Паронимами </a:t>
            </a:r>
            <a:r>
              <a:rPr lang="ru-RU" b="1" dirty="0" smtClean="0"/>
              <a:t> </a:t>
            </a:r>
            <a:r>
              <a:rPr lang="ru-RU" b="1" i="1" dirty="0" smtClean="0"/>
              <a:t>(</a:t>
            </a:r>
            <a:r>
              <a:rPr lang="ru-RU" b="1" i="1" dirty="0" err="1" smtClean="0"/>
              <a:t>para</a:t>
            </a:r>
            <a:r>
              <a:rPr lang="ru-RU" b="1" i="1" dirty="0" smtClean="0"/>
              <a:t> </a:t>
            </a:r>
            <a:r>
              <a:rPr lang="en-US" b="1" dirty="0" smtClean="0"/>
              <a:t>— </a:t>
            </a:r>
            <a:r>
              <a:rPr lang="en-US" b="1" dirty="0" err="1" smtClean="0"/>
              <a:t>рядом</a:t>
            </a:r>
            <a:r>
              <a:rPr lang="ru-RU" b="1" dirty="0" smtClean="0"/>
              <a:t>, </a:t>
            </a:r>
            <a:r>
              <a:rPr lang="en-US" b="1" i="1" dirty="0" err="1" smtClean="0"/>
              <a:t>опута</a:t>
            </a:r>
            <a:r>
              <a:rPr lang="en-US" b="1" i="1" dirty="0" smtClean="0"/>
              <a:t> </a:t>
            </a:r>
            <a:r>
              <a:rPr lang="en-US" b="1" dirty="0" smtClean="0"/>
              <a:t>— </a:t>
            </a:r>
            <a:r>
              <a:rPr lang="en-US" b="1" dirty="0" err="1" smtClean="0"/>
              <a:t>имя</a:t>
            </a:r>
            <a:r>
              <a:rPr lang="ru-RU" b="1" dirty="0" smtClean="0"/>
              <a:t>) </a:t>
            </a:r>
            <a:r>
              <a:rPr lang="en-US" b="1" dirty="0" err="1" smtClean="0"/>
              <a:t>называются</a:t>
            </a:r>
            <a:r>
              <a:rPr lang="en-US" b="1" dirty="0" smtClean="0"/>
              <a:t> </a:t>
            </a:r>
            <a:r>
              <a:rPr lang="en-US" b="1" dirty="0" err="1" smtClean="0"/>
              <a:t>слова</a:t>
            </a:r>
            <a:r>
              <a:rPr lang="ru-RU" b="1" dirty="0" smtClean="0"/>
              <a:t>, </a:t>
            </a:r>
            <a:r>
              <a:rPr lang="en-US" b="1" dirty="0" err="1" smtClean="0"/>
              <a:t>близкие</a:t>
            </a:r>
            <a:r>
              <a:rPr lang="en-US" b="1" dirty="0" smtClean="0"/>
              <a:t> </a:t>
            </a:r>
            <a:r>
              <a:rPr lang="en-US" b="1" dirty="0" err="1" smtClean="0"/>
              <a:t>по</a:t>
            </a:r>
            <a:r>
              <a:rPr lang="en-US" b="1" dirty="0" smtClean="0"/>
              <a:t> </a:t>
            </a:r>
            <a:r>
              <a:rPr lang="en-US" b="1" dirty="0" err="1" smtClean="0"/>
              <a:t>звучанию</a:t>
            </a:r>
            <a:r>
              <a:rPr lang="en-US" b="1" dirty="0" smtClean="0"/>
              <a:t> и </a:t>
            </a:r>
            <a:r>
              <a:rPr lang="en-US" b="1" dirty="0" err="1" smtClean="0"/>
              <a:t>написанию</a:t>
            </a:r>
            <a:r>
              <a:rPr lang="ru-RU" b="1" dirty="0" smtClean="0"/>
              <a:t>, </a:t>
            </a:r>
            <a:r>
              <a:rPr lang="en-US" b="1" dirty="0" err="1" smtClean="0"/>
              <a:t>но</a:t>
            </a:r>
            <a:r>
              <a:rPr lang="en-US" b="1" dirty="0" smtClean="0"/>
              <a:t> </a:t>
            </a:r>
            <a:r>
              <a:rPr lang="en-US" b="1" dirty="0" err="1" smtClean="0"/>
              <a:t>разные</a:t>
            </a:r>
            <a:r>
              <a:rPr lang="en-US" b="1" dirty="0" smtClean="0"/>
              <a:t> </a:t>
            </a:r>
            <a:r>
              <a:rPr lang="en-US" b="1" dirty="0" err="1" smtClean="0"/>
              <a:t>по</a:t>
            </a:r>
            <a:r>
              <a:rPr lang="en-US" b="1" dirty="0" smtClean="0"/>
              <a:t> </a:t>
            </a:r>
            <a:r>
              <a:rPr lang="en-US" b="1" dirty="0" err="1" smtClean="0"/>
              <a:t>значению</a:t>
            </a:r>
            <a:r>
              <a:rPr lang="ru-RU" b="1" dirty="0" smtClean="0"/>
              <a:t>. </a:t>
            </a:r>
            <a:r>
              <a:rPr lang="en-US" b="1" dirty="0" err="1" smtClean="0"/>
              <a:t>Например</a:t>
            </a:r>
            <a:r>
              <a:rPr lang="ru-RU" b="1" dirty="0" smtClean="0"/>
              <a:t>: </a:t>
            </a:r>
            <a:r>
              <a:rPr lang="en-US" b="1" i="1" dirty="0" err="1" smtClean="0"/>
              <a:t>кворум</a:t>
            </a:r>
            <a:r>
              <a:rPr lang="en-US" b="1" i="1" dirty="0" smtClean="0"/>
              <a:t> </a:t>
            </a:r>
            <a:r>
              <a:rPr lang="en-US" b="1" dirty="0" smtClean="0"/>
              <a:t>—</a:t>
            </a:r>
            <a:r>
              <a:rPr lang="ru-RU" b="1" dirty="0" smtClean="0"/>
              <a:t> форум ,</a:t>
            </a:r>
            <a:r>
              <a:rPr lang="en-US" b="1" i="1" dirty="0" smtClean="0"/>
              <a:t> </a:t>
            </a:r>
            <a:r>
              <a:rPr lang="en-US" b="1" i="1" dirty="0" err="1" smtClean="0"/>
              <a:t>экскаватор</a:t>
            </a:r>
            <a:r>
              <a:rPr lang="en-US" b="1" i="1" dirty="0" smtClean="0"/>
              <a:t> </a:t>
            </a:r>
            <a:r>
              <a:rPr lang="en-US" b="1" dirty="0" smtClean="0"/>
              <a:t>— </a:t>
            </a:r>
            <a:r>
              <a:rPr lang="en-US" b="1" i="1" dirty="0" err="1" smtClean="0"/>
              <a:t>эскалатор</a:t>
            </a:r>
            <a:r>
              <a:rPr lang="ru-RU" b="1" i="1" dirty="0" smtClean="0"/>
              <a:t>, </a:t>
            </a:r>
            <a:r>
              <a:rPr lang="en-US" b="1" i="1" dirty="0" err="1" smtClean="0"/>
              <a:t>контакт</a:t>
            </a:r>
            <a:r>
              <a:rPr lang="en-US" b="1" i="1" dirty="0" smtClean="0"/>
              <a:t> </a:t>
            </a:r>
            <a:r>
              <a:rPr lang="en-US" b="1" dirty="0" smtClean="0"/>
              <a:t>— </a:t>
            </a:r>
            <a:r>
              <a:rPr lang="en-US" b="1" i="1" dirty="0" err="1" smtClean="0"/>
              <a:t>контракт</a:t>
            </a:r>
            <a:r>
              <a:rPr lang="ru-RU" b="1" i="1" dirty="0" smtClean="0"/>
              <a:t>,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А16   </a:t>
            </a:r>
            <a:r>
              <a:rPr lang="ru-RU" sz="3200" b="1" dirty="0" smtClean="0">
                <a:solidFill>
                  <a:schemeClr val="tx1"/>
                </a:solidFill>
              </a:rPr>
              <a:t>Работа с причастиями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43050"/>
            <a:ext cx="8229600" cy="4643470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b="1" u="sng" dirty="0" smtClean="0"/>
              <a:t> Гласная в суффиксе  действительного </a:t>
            </a:r>
            <a:r>
              <a:rPr lang="ru-RU" b="1" dirty="0" smtClean="0"/>
              <a:t>причастия зависит от спряжения глагола, от которого оно образовано:</a:t>
            </a:r>
          </a:p>
          <a:p>
            <a:pPr>
              <a:buNone/>
            </a:pPr>
            <a:r>
              <a:rPr lang="ru-RU" sz="2800" b="1" dirty="0" smtClean="0"/>
              <a:t>      -ащ-    -ящ-          </a:t>
            </a:r>
            <a:r>
              <a:rPr lang="ru-RU" sz="2400" b="1" dirty="0" smtClean="0">
                <a:latin typeface="Lucida Sans Unicode"/>
                <a:cs typeface="Lucida Sans Unicode"/>
              </a:rPr>
              <a:t>→          -ат     -ят ( и)</a:t>
            </a:r>
          </a:p>
          <a:p>
            <a:pPr>
              <a:buNone/>
            </a:pPr>
            <a:r>
              <a:rPr lang="ru-RU" sz="2400" b="1" dirty="0" smtClean="0">
                <a:latin typeface="Lucida Sans Unicode"/>
                <a:cs typeface="Lucida Sans Unicode"/>
              </a:rPr>
              <a:t>    -ущ- -ющ-        →           -ут    -ют  (е)</a:t>
            </a:r>
          </a:p>
          <a:p>
            <a:r>
              <a:rPr lang="ru-RU" sz="2800" b="1" u="sng" dirty="0" smtClean="0">
                <a:latin typeface="Lucida Sans Unicode"/>
                <a:cs typeface="Lucida Sans Unicode"/>
              </a:rPr>
              <a:t>Гласная  в суффиксах страдательных причастий</a:t>
            </a:r>
          </a:p>
          <a:p>
            <a:pPr>
              <a:buFont typeface="Wingdings" pitchFamily="2" charset="2"/>
              <a:buChar char="§"/>
            </a:pPr>
            <a:endParaRPr lang="ru-RU" sz="2400" b="1" dirty="0" smtClean="0">
              <a:latin typeface="Lucida Sans Unicode"/>
              <a:cs typeface="Lucida Sans Unicode"/>
            </a:endParaRPr>
          </a:p>
          <a:p>
            <a:pPr>
              <a:buNone/>
            </a:pPr>
            <a:r>
              <a:rPr lang="ru-RU" b="1" dirty="0" smtClean="0"/>
              <a:t>         -янный          -        ять</a:t>
            </a:r>
          </a:p>
          <a:p>
            <a:pPr>
              <a:buNone/>
            </a:pPr>
            <a:r>
              <a:rPr lang="ru-RU" b="1" dirty="0" smtClean="0"/>
              <a:t>         -анный          -        ать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      -енный          -        ить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А17   </a:t>
            </a:r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</a:rPr>
              <a:t>Правописание суффиксов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42984"/>
            <a:ext cx="8258204" cy="5000660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Тест решается на основе правил</a:t>
            </a:r>
          </a:p>
          <a:p>
            <a:pPr>
              <a:buNone/>
            </a:pP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              написания суффиксов:</a:t>
            </a:r>
          </a:p>
          <a:p>
            <a:pPr algn="ctr">
              <a:buNone/>
            </a:pP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         -чив-  -лив- ( качество характера): доверчивый, говорливый, шутливый…</a:t>
            </a:r>
          </a:p>
          <a:p>
            <a:pPr algn="ctr">
              <a:buNone/>
            </a:pP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        -ова-   -ева-   -ыва-   -ива- (правило)</a:t>
            </a:r>
          </a:p>
          <a:p>
            <a:pPr algn="ctr">
              <a:buNone/>
            </a:pP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  проста</a:t>
            </a:r>
            <a:r>
              <a:rPr lang="ru-RU" sz="3200" b="1" dirty="0" smtClean="0">
                <a:solidFill>
                  <a:srgbClr val="FF0000"/>
                </a:solidFill>
              </a:rPr>
              <a:t>ива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ть - проста</a:t>
            </a:r>
            <a:r>
              <a:rPr lang="ru-RU" sz="3200" b="1" dirty="0" smtClean="0">
                <a:solidFill>
                  <a:srgbClr val="FF0000"/>
                </a:solidFill>
              </a:rPr>
              <a:t>ива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ю совет</a:t>
            </a:r>
            <a:r>
              <a:rPr lang="ru-RU" sz="3200" b="1" dirty="0" smtClean="0">
                <a:solidFill>
                  <a:srgbClr val="FF0000"/>
                </a:solidFill>
              </a:rPr>
              <a:t>ова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ть- советую  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1181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</a:b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5720" y="285728"/>
            <a:ext cx="8001088" cy="6072230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А 18   Не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4000" b="1" dirty="0" smtClean="0">
                <a:solidFill>
                  <a:schemeClr val="tx1"/>
                </a:solidFill>
              </a:rPr>
              <a:t>с причастиями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noFill/>
          <a:ln w="571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Не</a:t>
            </a:r>
            <a:r>
              <a:rPr lang="ru-RU" sz="2800" b="1" dirty="0" smtClean="0"/>
              <a:t> с полными причастиями пишется раздельно:</a:t>
            </a:r>
          </a:p>
          <a:p>
            <a:r>
              <a:rPr lang="ru-RU" sz="2800" b="1" dirty="0" smtClean="0"/>
              <a:t>А)если причастие имеет зависимые слова, т.е.образует причастный оборот </a:t>
            </a:r>
          </a:p>
          <a:p>
            <a:r>
              <a:rPr lang="ru-RU" sz="2800" b="1" dirty="0" smtClean="0"/>
              <a:t>Б)если в предложении есть противопоставление с союзом </a:t>
            </a:r>
            <a:r>
              <a:rPr lang="ru-RU" sz="2800" b="1" dirty="0" smtClean="0">
                <a:solidFill>
                  <a:srgbClr val="FF0000"/>
                </a:solidFill>
              </a:rPr>
              <a:t>а </a:t>
            </a:r>
          </a:p>
          <a:p>
            <a:r>
              <a:rPr lang="ru-RU" sz="2800" b="1" dirty="0" smtClean="0"/>
              <a:t>С краткими причастиями не  пишется отдельно</a:t>
            </a:r>
          </a:p>
          <a:p>
            <a:endParaRPr lang="ru-RU" sz="2800" b="1" dirty="0" smtClean="0">
              <a:solidFill>
                <a:srgbClr val="FF0000"/>
              </a:solidFill>
            </a:endParaRPr>
          </a:p>
          <a:p>
            <a:endParaRPr lang="ru-RU" sz="2800" b="1" dirty="0" smtClean="0">
              <a:solidFill>
                <a:srgbClr val="FF0000"/>
              </a:solidFill>
            </a:endParaRPr>
          </a:p>
          <a:p>
            <a:r>
              <a:rPr lang="ru-RU" sz="2800" b="1" dirty="0" smtClean="0">
                <a:solidFill>
                  <a:srgbClr val="FF0000"/>
                </a:solidFill>
              </a:rPr>
              <a:t>Не</a:t>
            </a:r>
            <a:r>
              <a:rPr lang="ru-RU" sz="2800" b="1" dirty="0" smtClean="0"/>
              <a:t> с  причастиями пишется слитно</a:t>
            </a:r>
          </a:p>
          <a:p>
            <a:r>
              <a:rPr lang="ru-RU" sz="2800" b="1" dirty="0" smtClean="0"/>
              <a:t>А) если причастие без </a:t>
            </a:r>
            <a:r>
              <a:rPr lang="ru-RU" sz="3600" b="1" dirty="0" smtClean="0">
                <a:solidFill>
                  <a:srgbClr val="FF0000"/>
                </a:solidFill>
              </a:rPr>
              <a:t>не</a:t>
            </a:r>
            <a:r>
              <a:rPr lang="ru-RU" sz="2800" b="1" dirty="0" smtClean="0"/>
              <a:t> не  употребляется</a:t>
            </a:r>
          </a:p>
          <a:p>
            <a:r>
              <a:rPr lang="ru-RU" sz="2800" b="1" dirty="0" smtClean="0"/>
              <a:t>Б) если причастие  одиночное</a:t>
            </a:r>
          </a:p>
          <a:p>
            <a:pPr>
              <a:buNone/>
            </a:pPr>
            <a:r>
              <a:rPr lang="ru-RU" sz="2800" b="1" dirty="0" smtClean="0"/>
              <a:t> </a:t>
            </a:r>
          </a:p>
          <a:p>
            <a:endParaRPr lang="ru-RU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А18  </a:t>
            </a:r>
            <a:r>
              <a:rPr lang="ru-RU" sz="4000" b="1" dirty="0" smtClean="0"/>
              <a:t>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ru-RU" sz="2800" b="1" dirty="0" smtClean="0"/>
              <a:t>1.Отрицательные местоимения с приставками не и ни пишутся слитно. Если они  отделены от местоимения с предлогом, то они пишутся отдельно: не  </a:t>
            </a:r>
            <a:r>
              <a:rPr lang="ru-RU" sz="2800" b="1" dirty="0" smtClean="0">
                <a:solidFill>
                  <a:srgbClr val="FF0000"/>
                </a:solidFill>
              </a:rPr>
              <a:t>у</a:t>
            </a:r>
            <a:r>
              <a:rPr lang="ru-RU" sz="2800" b="1" dirty="0" smtClean="0"/>
              <a:t>  кого, не  </a:t>
            </a:r>
            <a:r>
              <a:rPr lang="ru-RU" sz="2800" b="1" dirty="0" smtClean="0">
                <a:solidFill>
                  <a:srgbClr val="FF0000"/>
                </a:solidFill>
              </a:rPr>
              <a:t>о</a:t>
            </a:r>
            <a:r>
              <a:rPr lang="ru-RU" sz="2800" b="1" dirty="0" smtClean="0"/>
              <a:t>  чём…</a:t>
            </a:r>
          </a:p>
          <a:p>
            <a:pPr>
              <a:buFont typeface="Wingdings" pitchFamily="2" charset="2"/>
              <a:buChar char="q"/>
            </a:pPr>
            <a:r>
              <a:rPr lang="ru-RU" sz="2800" b="1" dirty="0" smtClean="0"/>
              <a:t>2.НЕ с глаголом и деепричастием пишется раздельно, если слово без </a:t>
            </a:r>
            <a:r>
              <a:rPr lang="ru-RU" sz="2800" b="1" dirty="0" smtClean="0">
                <a:solidFill>
                  <a:srgbClr val="FF0000"/>
                </a:solidFill>
              </a:rPr>
              <a:t>не</a:t>
            </a:r>
            <a:r>
              <a:rPr lang="ru-RU" sz="2800" b="1" dirty="0" smtClean="0"/>
              <a:t>  не  употребляется.</a:t>
            </a:r>
          </a:p>
          <a:p>
            <a:pPr>
              <a:buFont typeface="Wingdings" pitchFamily="2" charset="2"/>
              <a:buChar char="q"/>
            </a:pPr>
            <a:r>
              <a:rPr lang="ru-RU" sz="2800" b="1" dirty="0" smtClean="0"/>
              <a:t>3 Не с краткими прилагательными пишется  так же , как и с полными(слитно ): негрустен, невесел…; негрустный , невесёлый…</a:t>
            </a:r>
          </a:p>
          <a:p>
            <a:pPr>
              <a:buFont typeface="Wingdings" pitchFamily="2" charset="2"/>
              <a:buChar char="q"/>
            </a:pPr>
            <a:r>
              <a:rPr lang="ru-RU" sz="2800" b="1" dirty="0" smtClean="0"/>
              <a:t>4. Противопоставление с союзом А  или наличие</a:t>
            </a:r>
          </a:p>
          <a:p>
            <a:pPr>
              <a:buNone/>
            </a:pPr>
            <a:r>
              <a:rPr lang="ru-RU" sz="2800" b="1" dirty="0" smtClean="0"/>
              <a:t>слов: ничуть, нисколько, вовсе, далеко, совсем  требует раздельного написания не со словом.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59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А19 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Правописание союзов и предлогов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857232"/>
            <a:ext cx="8501122" cy="5715040"/>
          </a:xfr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Союзы                                               Предлоги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Чтобы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Тоже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Также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Зато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Причём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Затем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Притом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Оттого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Поэтому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Так что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Потому что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Как будто </a:t>
            </a:r>
          </a:p>
          <a:p>
            <a:pPr>
              <a:buNone/>
            </a:pPr>
            <a:endParaRPr lang="ru-RU" sz="2800" b="1" u="sng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43240" y="1428738"/>
          <a:ext cx="5572164" cy="4888135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786082"/>
                <a:gridCol w="2786082"/>
              </a:tblGrid>
              <a:tr h="559566">
                <a:tc>
                  <a:txBody>
                    <a:bodyPr/>
                    <a:lstStyle/>
                    <a:p>
                      <a:r>
                        <a:rPr lang="ru-RU" dirty="0" smtClean="0"/>
                        <a:t>   Слитно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Раздельно</a:t>
                      </a:r>
                      <a:endParaRPr lang="ru-RU" dirty="0"/>
                    </a:p>
                  </a:txBody>
                  <a:tcPr/>
                </a:tc>
              </a:tr>
              <a:tr h="559566">
                <a:tc>
                  <a:txBody>
                    <a:bodyPr/>
                    <a:lstStyle/>
                    <a:p>
                      <a:r>
                        <a:rPr lang="ru-RU" dirty="0" smtClean="0"/>
                        <a:t>Ввиду = из-за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Иметь в виду</a:t>
                      </a:r>
                      <a:endParaRPr lang="ru-RU" dirty="0"/>
                    </a:p>
                  </a:txBody>
                  <a:tcPr/>
                </a:tc>
              </a:tr>
              <a:tr h="559566">
                <a:tc>
                  <a:txBody>
                    <a:bodyPr/>
                    <a:lstStyle/>
                    <a:p>
                      <a:r>
                        <a:rPr lang="ru-RU" dirty="0" smtClean="0"/>
                        <a:t>Вслед =за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течение</a:t>
                      </a:r>
                      <a:endParaRPr lang="ru-RU" dirty="0"/>
                    </a:p>
                  </a:txBody>
                  <a:tcPr/>
                </a:tc>
              </a:tr>
              <a:tr h="559566">
                <a:tc>
                  <a:txBody>
                    <a:bodyPr/>
                    <a:lstStyle/>
                    <a:p>
                      <a:r>
                        <a:rPr lang="ru-RU" dirty="0" smtClean="0"/>
                        <a:t>Вследствие =из-за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продолжение</a:t>
                      </a:r>
                      <a:endParaRPr lang="ru-RU" dirty="0"/>
                    </a:p>
                  </a:txBody>
                  <a:tcPr/>
                </a:tc>
              </a:tr>
              <a:tr h="971173">
                <a:tc>
                  <a:txBody>
                    <a:bodyPr/>
                    <a:lstStyle/>
                    <a:p>
                      <a:r>
                        <a:rPr lang="ru-RU" dirty="0" smtClean="0"/>
                        <a:t>впоследствии(не</a:t>
                      </a:r>
                      <a:r>
                        <a:rPr lang="ru-RU" baseline="0" dirty="0" smtClean="0"/>
                        <a:t> предлог , но запомнить стоит)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отличие</a:t>
                      </a:r>
                      <a:endParaRPr lang="ru-RU" dirty="0"/>
                    </a:p>
                  </a:txBody>
                  <a:tcPr/>
                </a:tc>
              </a:tr>
              <a:tr h="559566">
                <a:tc>
                  <a:txBody>
                    <a:bodyPr/>
                    <a:lstStyle/>
                    <a:p>
                      <a:r>
                        <a:rPr lang="ru-RU" dirty="0" smtClean="0"/>
                        <a:t>Сверх =над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</a:t>
                      </a:r>
                      <a:r>
                        <a:rPr lang="ru-RU" baseline="0" dirty="0" smtClean="0"/>
                        <a:t> заключение</a:t>
                      </a:r>
                      <a:endParaRPr lang="ru-RU" dirty="0"/>
                    </a:p>
                  </a:txBody>
                  <a:tcPr/>
                </a:tc>
              </a:tr>
              <a:tr h="559566">
                <a:tc>
                  <a:txBody>
                    <a:bodyPr/>
                    <a:lstStyle/>
                    <a:p>
                      <a:r>
                        <a:rPr lang="ru-RU" dirty="0" smtClean="0"/>
                        <a:t>Насчёт= 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силу</a:t>
                      </a:r>
                      <a:endParaRPr lang="ru-RU" dirty="0"/>
                    </a:p>
                  </a:txBody>
                  <a:tcPr/>
                </a:tc>
              </a:tr>
              <a:tr h="559566">
                <a:tc>
                  <a:txBody>
                    <a:bodyPr/>
                    <a:lstStyle/>
                    <a:p>
                      <a:r>
                        <a:rPr lang="ru-RU" dirty="0" smtClean="0"/>
                        <a:t>Вблизи =у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связи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5929354"/>
          </a:xfrm>
        </p:spPr>
        <p:txBody>
          <a:bodyPr>
            <a:normAutofit/>
          </a:bodyPr>
          <a:lstStyle/>
          <a:p>
            <a:r>
              <a:rPr lang="ru-RU" b="1" u="sng" dirty="0" smtClean="0">
                <a:solidFill>
                  <a:srgbClr val="FF0000"/>
                </a:solidFill>
              </a:rPr>
              <a:t>А20 </a:t>
            </a:r>
            <a:r>
              <a:rPr lang="ru-RU" sz="3100" b="1" u="sng" dirty="0" smtClean="0">
                <a:solidFill>
                  <a:schemeClr val="tx2">
                    <a:lumMod val="50000"/>
                  </a:schemeClr>
                </a:solidFill>
              </a:rPr>
              <a:t>Синтаксис сложного предложения </a:t>
            </a:r>
            <a:br>
              <a:rPr lang="ru-RU" sz="3100" b="1" u="sng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3100" b="1" u="sng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3100" b="1" u="sng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3100" b="1" u="sng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3100" b="1" u="sng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Разбор любого предложения начинается</a:t>
            </a:r>
            <a:b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а/ с нахождения грамматических основ (подлежащего и сказуемого)</a:t>
            </a:r>
            <a:b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</a:rPr>
              <a:t>б/ с проверки на наличие общего</a:t>
            </a:r>
            <a:r>
              <a:rPr lang="ru-RU" sz="31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второстепенного  члена предложения.</a:t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Все лица нахмурились и в тишине слышалось лишь тяжёлое дыхание командира</a:t>
            </a:r>
            <a:b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В данном примере основы :</a:t>
            </a:r>
            <a:r>
              <a:rPr lang="ru-RU" sz="3100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31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3100" b="1" dirty="0" smtClean="0">
                <a:solidFill>
                  <a:schemeClr val="tx1"/>
                </a:solidFill>
              </a:rPr>
              <a:t> лица нахмурились  и</a:t>
            </a:r>
            <a:br>
              <a:rPr lang="ru-RU" sz="3100" b="1" dirty="0" smtClean="0">
                <a:solidFill>
                  <a:schemeClr val="tx1"/>
                </a:solidFill>
              </a:rPr>
            </a:br>
            <a:r>
              <a:rPr lang="ru-RU" sz="3100" b="1" dirty="0" smtClean="0">
                <a:solidFill>
                  <a:schemeClr val="tx1"/>
                </a:solidFill>
              </a:rPr>
              <a:t>дыхание слышалось.</a:t>
            </a:r>
            <a:r>
              <a:rPr lang="ru-RU" sz="3100" b="1" dirty="0" smtClean="0">
                <a:solidFill>
                  <a:srgbClr val="009900"/>
                </a:solidFill>
              </a:rPr>
              <a:t/>
            </a:r>
            <a:br>
              <a:rPr lang="ru-RU" sz="3100" b="1" dirty="0" smtClean="0">
                <a:solidFill>
                  <a:srgbClr val="009900"/>
                </a:solidFill>
              </a:rPr>
            </a:br>
            <a:r>
              <a:rPr lang="ru-RU" sz="3100" b="1" dirty="0" smtClean="0">
                <a:solidFill>
                  <a:srgbClr val="009900"/>
                </a:solidFill>
              </a:rPr>
              <a:t> </a:t>
            </a:r>
            <a:r>
              <a:rPr lang="ru-RU" sz="3100" b="1" dirty="0" smtClean="0">
                <a:solidFill>
                  <a:schemeClr val="tx2">
                    <a:lumMod val="75000"/>
                  </a:schemeClr>
                </a:solidFill>
              </a:rPr>
              <a:t>Предложение с/с – запятая нужна.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185842" cy="51115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А20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28662" y="857232"/>
            <a:ext cx="7467600" cy="5373818"/>
          </a:xfrm>
          <a:noFill/>
          <a:ln w="5715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Сложносочиненные  предложения , между частями которых запятая </a:t>
            </a:r>
            <a:r>
              <a:rPr lang="ru-RU" sz="4800" b="1" dirty="0" smtClean="0">
                <a:solidFill>
                  <a:schemeClr val="accent4">
                    <a:lumMod val="75000"/>
                  </a:schemeClr>
                </a:solidFill>
              </a:rPr>
              <a:t>не</a:t>
            </a:r>
            <a:r>
              <a:rPr lang="ru-RU" b="1" dirty="0" smtClean="0"/>
              <a:t> ставится:</a:t>
            </a:r>
          </a:p>
          <a:p>
            <a:pPr>
              <a:buNone/>
            </a:pPr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</a:rPr>
              <a:t> За окном </a:t>
            </a:r>
            <a:r>
              <a:rPr lang="ru-RU" b="1" dirty="0" smtClean="0"/>
              <a:t>кричали петухи  и  лаяли собаки.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</a:rPr>
              <a:t>Для счастья </a:t>
            </a:r>
            <a:r>
              <a:rPr lang="ru-RU" b="1" dirty="0" smtClean="0"/>
              <a:t>людям нужен мир и не нужна война.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</a:rPr>
              <a:t>Землю</a:t>
            </a:r>
            <a:r>
              <a:rPr lang="ru-RU" b="1" dirty="0" smtClean="0"/>
              <a:t> подсушил мороз и запорошило первым нежным снегом.</a:t>
            </a:r>
          </a:p>
          <a:p>
            <a:pPr>
              <a:buNone/>
            </a:pPr>
            <a:r>
              <a:rPr lang="ru-RU" b="1" dirty="0" smtClean="0"/>
              <a:t>Выделенные слова являются </a:t>
            </a:r>
            <a:r>
              <a:rPr lang="ru-RU" b="1" u="sng" dirty="0" smtClean="0"/>
              <a:t>ОБЩИМ</a:t>
            </a:r>
            <a:r>
              <a:rPr lang="ru-RU" b="1" dirty="0" smtClean="0"/>
              <a:t> второстепенным членом предложения.</a:t>
            </a:r>
            <a:endParaRPr lang="ru-RU" sz="3600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А21  </a:t>
            </a:r>
            <a:r>
              <a:rPr lang="ru-RU" sz="2400" b="1" dirty="0" smtClean="0">
                <a:solidFill>
                  <a:schemeClr val="tx1"/>
                </a:solidFill>
              </a:rPr>
              <a:t>Обособление причастных и деепричастных оборотов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28736"/>
            <a:ext cx="8229600" cy="5214974"/>
          </a:xfrm>
        </p:spPr>
        <p:txBody>
          <a:bodyPr/>
          <a:lstStyle/>
          <a:p>
            <a:r>
              <a:rPr lang="ru-RU" sz="2800" b="1" dirty="0" smtClean="0"/>
              <a:t>1.Причастные обороты обособляются , если стоят после определяемого существительного.</a:t>
            </a:r>
          </a:p>
          <a:p>
            <a:r>
              <a:rPr lang="ru-RU" sz="2800" b="1" dirty="0" smtClean="0"/>
              <a:t>2. Деепричастные обороты ( в т.ч. одиночные деепричастия) обособляются всегда.</a:t>
            </a:r>
          </a:p>
          <a:p>
            <a:pPr>
              <a:buNone/>
            </a:pPr>
            <a:r>
              <a:rPr lang="ru-RU" sz="2800" b="1" dirty="0" smtClean="0"/>
              <a:t>                                     </a:t>
            </a:r>
            <a:endParaRPr lang="ru-RU" b="1" u="sng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b="1" u="sng" dirty="0">
              <a:solidFill>
                <a:srgbClr val="FF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472" y="4229741"/>
          <a:ext cx="7786742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3924"/>
                <a:gridCol w="3792818"/>
              </a:tblGrid>
              <a:tr h="1269032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Суффиксы причастий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Суффиксы деепричастий</a:t>
                      </a:r>
                    </a:p>
                    <a:p>
                      <a:endParaRPr lang="ru-RU" sz="2800" dirty="0"/>
                    </a:p>
                  </a:txBody>
                  <a:tcPr/>
                </a:tc>
              </a:tr>
              <a:tr h="930623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-ащ,-ящ, -ущ, -ющ</a:t>
                      </a:r>
                    </a:p>
                    <a:p>
                      <a:r>
                        <a:rPr lang="ru-RU" sz="2000" dirty="0" smtClean="0"/>
                        <a:t>-вш, ш</a:t>
                      </a:r>
                    </a:p>
                    <a:p>
                      <a:r>
                        <a:rPr lang="ru-RU" sz="2000" dirty="0" smtClean="0"/>
                        <a:t>-енн, нн(н),-т,</a:t>
                      </a:r>
                      <a:r>
                        <a:rPr lang="ru-RU" sz="2000" baseline="0" dirty="0" smtClean="0"/>
                        <a:t> -ем, -им, -ом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-а , -я, -вши,</a:t>
                      </a:r>
                      <a:r>
                        <a:rPr lang="ru-RU" sz="2400" baseline="0" dirty="0" smtClean="0"/>
                        <a:t> -ши, -в</a:t>
                      </a:r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00042"/>
            <a:ext cx="8229600" cy="521497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А22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</a:rPr>
              <a:t>Знаки препинания при вводных словах </a:t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1800" b="1" dirty="0" smtClean="0">
                <a:solidFill>
                  <a:schemeClr val="tx1"/>
                </a:solidFill>
              </a:rPr>
              <a:t>Трудности возникают  при разграничении омонимичных форм – членов предложения.</a:t>
            </a:r>
            <a:br>
              <a:rPr lang="ru-RU" sz="18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/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Вы (1) верно (2) переведены сюда из Москвы?</a:t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Вы ( 3) верно  (4) перевели эти строки  с английского языка.</a:t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1) 1,2                                                               3) 1,3</a:t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2) 3,4                                                               4) 1,4               </a:t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/>
            </a:r>
            <a:br>
              <a:rPr lang="ru-RU" sz="2400" b="1" dirty="0" smtClean="0">
                <a:solidFill>
                  <a:schemeClr val="tx1"/>
                </a:solidFill>
              </a:rPr>
            </a:br>
            <a:endParaRPr lang="ru-RU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6182" y="500042"/>
            <a:ext cx="857256" cy="727058"/>
          </a:xfrm>
        </p:spPr>
        <p:txBody>
          <a:bodyPr>
            <a:normAutofit fontScale="90000"/>
          </a:bodyPr>
          <a:lstStyle/>
          <a:p>
            <a:pPr algn="r"/>
            <a:r>
              <a:rPr lang="ru-RU" dirty="0" smtClean="0"/>
              <a:t>  </a:t>
            </a:r>
            <a:r>
              <a:rPr lang="ru-RU" dirty="0" smtClean="0">
                <a:solidFill>
                  <a:schemeClr val="tx1"/>
                </a:solidFill>
              </a:rPr>
              <a:t> А2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>
          <a:xfrm>
            <a:off x="457200" y="1357298"/>
            <a:ext cx="3829048" cy="4891102"/>
          </a:xfrm>
        </p:spPr>
        <p:txBody>
          <a:bodyPr>
            <a:normAutofit fontScale="92500" lnSpcReduction="20000"/>
          </a:bodyPr>
          <a:lstStyle/>
          <a:p>
            <a:pPr marL="546100" lvl="1" algn="just">
              <a:lnSpc>
                <a:spcPct val="95000"/>
              </a:lnSpc>
              <a:buFont typeface="Wingdings"/>
              <a:buChar char=""/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В каком варианте ответа выделенное слово употреблено неверно? </a:t>
            </a:r>
            <a:endParaRPr lang="ru-RU" sz="20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88900" algn="just">
              <a:lnSpc>
                <a:spcPct val="95000"/>
              </a:lnSpc>
              <a:spcAft>
                <a:spcPts val="1000"/>
              </a:spcAft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1) Всех участников олимпиады наградили ЦЕННЫМИ подарками.</a:t>
            </a:r>
            <a:endParaRPr lang="ru-RU" sz="2000" b="1" dirty="0" smtClean="0">
              <a:latin typeface="Times New Roman" pitchFamily="18" charset="0"/>
              <a:cs typeface="Calibri" pitchFamily="34" charset="0"/>
            </a:endParaRPr>
          </a:p>
          <a:p>
            <a:pPr marL="88900" algn="just">
              <a:lnSpc>
                <a:spcPct val="95000"/>
              </a:lnSpc>
              <a:spcAft>
                <a:spcPts val="1000"/>
              </a:spcAft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2)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В каждую эпоху формируются свои ЦЕННЫЕ ориентиры.</a:t>
            </a:r>
            <a:endParaRPr lang="ru-RU" sz="2000" b="1" dirty="0" smtClean="0">
              <a:latin typeface="Times New Roman" pitchFamily="18" charset="0"/>
              <a:cs typeface="Calibri" pitchFamily="34" charset="0"/>
            </a:endParaRPr>
          </a:p>
          <a:p>
            <a:pPr marL="88900" algn="just">
              <a:lnSpc>
                <a:spcPct val="95000"/>
              </a:lnSpc>
              <a:spcAft>
                <a:spcPts val="1000"/>
              </a:spcAft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3)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В статье можно найти ЦЕННЫЕ для геолога сведения.</a:t>
            </a:r>
            <a:endParaRPr lang="ru-RU" sz="2000" b="1" dirty="0" smtClean="0">
              <a:latin typeface="Times New Roman" pitchFamily="18" charset="0"/>
              <a:cs typeface="Calibri" pitchFamily="34" charset="0"/>
            </a:endParaRPr>
          </a:p>
          <a:p>
            <a:pPr marL="88900" algn="just">
              <a:lnSpc>
                <a:spcPct val="95000"/>
              </a:lnSpc>
              <a:spcAft>
                <a:spcPts val="1000"/>
              </a:spcAft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4)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В заповеднике мнA2   В каком предложении вместо слова ЦЕННЫЙ нужно употребить ЦЕННОСТНЫЙ?</a:t>
            </a:r>
          </a:p>
          <a:p>
            <a:pPr marL="88900" algn="just">
              <a:lnSpc>
                <a:spcPct val="95000"/>
              </a:lnSpc>
              <a:spcAft>
                <a:spcPts val="1000"/>
              </a:spcAft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ого деревьев ЦЕННЫХ пород.</a:t>
            </a:r>
            <a:endParaRPr lang="ru-RU" sz="2000" b="1" dirty="0" smtClean="0">
              <a:latin typeface="Times New Roman" pitchFamily="18" charset="0"/>
              <a:cs typeface="Calibri" pitchFamily="34" charset="0"/>
            </a:endParaRPr>
          </a:p>
          <a:p>
            <a:pPr marL="88900">
              <a:lnSpc>
                <a:spcPct val="80000"/>
              </a:lnSpc>
              <a:defRPr/>
            </a:pPr>
            <a:endParaRPr lang="ru-RU" sz="2000" dirty="0" smtClean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4"/>
          </p:nvPr>
        </p:nvSpPr>
        <p:spPr>
          <a:xfrm>
            <a:off x="4429124" y="1285860"/>
            <a:ext cx="4000527" cy="4962540"/>
          </a:xfrm>
        </p:spPr>
        <p:txBody>
          <a:bodyPr>
            <a:normAutofit fontScale="62500" lnSpcReduction="20000"/>
          </a:bodyPr>
          <a:lstStyle/>
          <a:p>
            <a:pPr>
              <a:defRPr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 каком варианте ответа выделенное слово употреблено неверно?</a:t>
            </a:r>
          </a:p>
          <a:p>
            <a:pPr>
              <a:defRPr/>
            </a:pPr>
            <a:endParaRPr lang="ru-RU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1)  В неясном, рассеянном свете ночи открылись перед нами ВЕЛИЧЕСТВЕННЫЕ и прекрасные перспективы Петербурга: Нева, набережная, каналы, дворцы. </a:t>
            </a:r>
          </a:p>
          <a:p>
            <a:pPr>
              <a:defRPr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2) Железо, хром, марганец, медь и никель являются КРАСОЧНЫМИ веществами, компонентами многих красок, созданных на основе этих минералов. </a:t>
            </a:r>
          </a:p>
          <a:p>
            <a:pPr>
              <a:defRPr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3) ДИПЛОМАТИЧЕСКИЕ отношения между Россией и США были установлены в 1807 году. </a:t>
            </a:r>
          </a:p>
          <a:p>
            <a:pPr>
              <a:defRPr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4)  Самыми ГУМАННЫМИ профессиями на земле являются те, от которых зависит духовная жизнь и здоровье человека.</a:t>
            </a:r>
          </a:p>
          <a:p>
            <a:pPr>
              <a:defRPr/>
            </a:pP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>
          <a:xfrm>
            <a:off x="457200" y="500042"/>
            <a:ext cx="3543296" cy="642942"/>
          </a:xfrm>
        </p:spPr>
        <p:txBody>
          <a:bodyPr/>
          <a:lstStyle/>
          <a:p>
            <a:r>
              <a:rPr lang="ru-RU" dirty="0" smtClean="0"/>
              <a:t>Формат 2011г.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714876" y="500042"/>
            <a:ext cx="3657600" cy="642942"/>
          </a:xfrm>
        </p:spPr>
        <p:txBody>
          <a:bodyPr/>
          <a:lstStyle/>
          <a:p>
            <a:r>
              <a:rPr lang="ru-RU" dirty="0" smtClean="0"/>
              <a:t>Формат 2012г.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Слова, которые не являются вводными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785794"/>
            <a:ext cx="8643998" cy="5786478"/>
          </a:xfrm>
          <a:noFill/>
          <a:ln w="57150">
            <a:noFill/>
            <a:prstDash val="lgDashDot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Авось, большей частью, будто, будто бы, вдобавок, вдруг, ведь, весьма, в конечном счёте, вот, вообще, вряд ли , всё же , всё равно, все – таки , в сущности, в частности, даже, едва ли , единственно, именно, иногда, исключительно, как будто, как бы , как раз , к тому же , лишь , между тем , на редкость , непременно , неужели , однако ж , определённо, особенно, отчасти, по замыслу, по крайней мере, поистине, пока, положительно, по-прежнему, почти, приблизительно, примерно, притом, пока, положительно, по-прежнему, почти, приблизительно, примерно, притом, при этом, просто, пускай, пусть, разве, решительно, словно, тем не менее, только, якобы.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43428" cy="58259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Омонимичные слова  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467600" cy="5473844"/>
          </a:xfrm>
        </p:spPr>
        <p:txBody>
          <a:bodyPr/>
          <a:lstStyle/>
          <a:p>
            <a:r>
              <a:rPr lang="ru-RU" b="1" dirty="0" smtClean="0"/>
              <a:t>Попробуйте «убрать» слово  из предложения . Получилось – оно вводное!</a:t>
            </a:r>
          </a:p>
          <a:p>
            <a:r>
              <a:rPr lang="ru-RU" sz="4000" b="1" dirty="0" smtClean="0"/>
              <a:t>Всё казалось прочно слаженным.</a:t>
            </a:r>
          </a:p>
          <a:p>
            <a:r>
              <a:rPr lang="ru-RU" sz="4000" b="1" dirty="0" smtClean="0"/>
              <a:t>Она</a:t>
            </a:r>
            <a:r>
              <a:rPr lang="ru-RU" sz="4000" b="1" dirty="0" smtClean="0">
                <a:solidFill>
                  <a:srgbClr val="FF0000"/>
                </a:solidFill>
              </a:rPr>
              <a:t>, казалось, </a:t>
            </a:r>
            <a:r>
              <a:rPr lang="ru-RU" sz="4000" b="1" dirty="0" smtClean="0"/>
              <a:t>ждала ответа.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А23</a:t>
            </a:r>
            <a:r>
              <a:rPr lang="ru-RU" dirty="0" smtClean="0">
                <a:solidFill>
                  <a:srgbClr val="FF0000"/>
                </a:solidFill>
              </a:rPr>
              <a:t>  </a:t>
            </a:r>
            <a:r>
              <a:rPr lang="ru-RU" sz="3100" b="1" dirty="0" smtClean="0">
                <a:solidFill>
                  <a:schemeClr val="tx1"/>
                </a:solidFill>
              </a:rPr>
              <a:t>Предложение с одной запятой.</a:t>
            </a:r>
            <a:br>
              <a:rPr lang="ru-RU" sz="3100" b="1" dirty="0" smtClean="0">
                <a:solidFill>
                  <a:schemeClr val="tx1"/>
                </a:solidFill>
              </a:rPr>
            </a:br>
            <a:r>
              <a:rPr lang="ru-RU" sz="3100" b="1" dirty="0" smtClean="0">
                <a:solidFill>
                  <a:schemeClr val="tx1"/>
                </a:solidFill>
              </a:rPr>
              <a:t>Запомни формулы :</a:t>
            </a:r>
            <a:endParaRPr lang="ru-RU" sz="3600" b="1" dirty="0">
              <a:solidFill>
                <a:schemeClr val="tx1"/>
              </a:solidFill>
            </a:endParaRP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57224" y="1785926"/>
            <a:ext cx="3429024" cy="44291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628" y="1785926"/>
            <a:ext cx="3500462" cy="44291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А24  </a:t>
            </a: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</a:rPr>
              <a:t>Двоеточие в бессоюзном сложном предложении.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noFill/>
          <a:ln w="57150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Как они выглядят? 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Lucida Sans Unicode"/>
                <a:cs typeface="Lucida Sans Unicode"/>
              </a:rPr>
              <a:t>[  ] : [   ].</a:t>
            </a:r>
          </a:p>
          <a:p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Lucida Sans Unicode"/>
                <a:cs typeface="Lucida Sans Unicode"/>
              </a:rPr>
              <a:t>►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Lucida Sans Unicode"/>
                <a:cs typeface="Lucida Sans Unicode"/>
              </a:rPr>
              <a:t>Второе  раскрывает содержание первого 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Lucida Sans Unicode"/>
                <a:cs typeface="Lucida Sans Unicode"/>
              </a:rPr>
              <a:t> (а именно)</a:t>
            </a:r>
          </a:p>
          <a:p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Lucida Sans Unicode"/>
                <a:cs typeface="Lucida Sans Unicode"/>
              </a:rPr>
              <a:t>►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Lucida Sans Unicode"/>
                <a:cs typeface="Lucida Sans Unicode"/>
              </a:rPr>
              <a:t>Второе  указывает на причину </a:t>
            </a:r>
          </a:p>
          <a:p>
            <a:pPr>
              <a:buNone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Lucida Sans Unicode"/>
                <a:cs typeface="Lucida Sans Unicode"/>
              </a:rPr>
              <a:t> ( потому что)</a:t>
            </a:r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Lucida Sans Unicode"/>
              <a:cs typeface="Lucida Sans Unicode"/>
            </a:endParaRPr>
          </a:p>
          <a:p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Lucida Sans Unicode"/>
                <a:cs typeface="Lucida Sans Unicode"/>
              </a:rPr>
              <a:t>►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Lucida Sans Unicode"/>
                <a:cs typeface="Lucida Sans Unicode"/>
              </a:rPr>
              <a:t> Второе дополняет  содержание </a:t>
            </a:r>
          </a:p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Lucida Sans Unicode"/>
                <a:cs typeface="Lucida Sans Unicode"/>
              </a:rPr>
              <a:t> и увидел, (что…)</a:t>
            </a:r>
            <a:endParaRPr lang="ru-RU" sz="40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А24   </a:t>
            </a:r>
            <a:r>
              <a:rPr lang="ru-RU" sz="2400" b="1" dirty="0" smtClean="0">
                <a:solidFill>
                  <a:schemeClr val="tx1"/>
                </a:solidFill>
              </a:rPr>
              <a:t>Тире в бессоюзном сложном предложении.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smtClean="0"/>
              <a:t>Как они выглядят?  </a:t>
            </a:r>
            <a:r>
              <a:rPr lang="ru-RU" b="1" dirty="0" smtClean="0">
                <a:latin typeface="Lucida Sans Unicode"/>
                <a:cs typeface="Lucida Sans Unicode"/>
              </a:rPr>
              <a:t>[  ] - [   ].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FF0000"/>
                </a:solidFill>
              </a:rPr>
              <a:t>Если  (условие) </a:t>
            </a:r>
          </a:p>
          <a:p>
            <a:pPr>
              <a:buNone/>
            </a:pPr>
            <a:r>
              <a:rPr lang="ru-RU" b="1" dirty="0" smtClean="0"/>
              <a:t>                    Любишь кататься- люби и саночки возить 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FF0000"/>
                </a:solidFill>
              </a:rPr>
              <a:t>Когда (время)    </a:t>
            </a:r>
            <a:r>
              <a:rPr lang="ru-RU" b="1" dirty="0" smtClean="0"/>
              <a:t>Лес рубят- щепки летят</a:t>
            </a:r>
          </a:p>
          <a:p>
            <a:pPr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FF0000"/>
                </a:solidFill>
              </a:rPr>
              <a:t>А (противопоставление</a:t>
            </a:r>
            <a:r>
              <a:rPr lang="ru-RU" b="1" dirty="0" smtClean="0"/>
              <a:t>)    Чин следовал   ему- он службу вдруг оставил.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FF0000"/>
                </a:solidFill>
              </a:rPr>
              <a:t>Быстрая смена событий: </a:t>
            </a:r>
          </a:p>
          <a:p>
            <a:pPr>
              <a:buNone/>
            </a:pPr>
            <a:r>
              <a:rPr lang="ru-RU" b="1" dirty="0" smtClean="0"/>
              <a:t>                  Сыр выпал- с ним была плутовка такова.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FF0000"/>
                </a:solidFill>
              </a:rPr>
              <a:t>Поэтому (вывод</a:t>
            </a:r>
            <a:r>
              <a:rPr lang="ru-RU" b="1" dirty="0" smtClean="0"/>
              <a:t>) Выпала роса - день будет жаркий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FF0000"/>
                </a:solidFill>
              </a:rPr>
              <a:t>Как будто( сравнение</a:t>
            </a:r>
            <a:r>
              <a:rPr lang="ru-RU" b="1" dirty="0" smtClean="0">
                <a:solidFill>
                  <a:schemeClr val="accent2"/>
                </a:solidFill>
              </a:rPr>
              <a:t>)</a:t>
            </a:r>
            <a:r>
              <a:rPr lang="ru-RU" b="1" dirty="0" smtClean="0"/>
              <a:t> Молвит слово- соловей поёт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А25  </a:t>
            </a:r>
            <a:r>
              <a:rPr lang="ru-RU" sz="3100" b="1" dirty="0" smtClean="0">
                <a:solidFill>
                  <a:schemeClr val="tx2">
                    <a:lumMod val="50000"/>
                  </a:schemeClr>
                </a:solidFill>
              </a:rPr>
              <a:t>Сложноподчиненное предложение со словом который</a:t>
            </a:r>
            <a:endParaRPr lang="ru-RU" sz="31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noFill/>
          <a:ln w="38100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Не всегда запятая ставится прямо перед словом </a:t>
            </a:r>
            <a:r>
              <a:rPr lang="ru-RU" b="1" dirty="0" smtClean="0"/>
              <a:t>КОТОРЫЙ !</a:t>
            </a:r>
          </a:p>
          <a:p>
            <a:endParaRPr lang="ru-RU" b="1" dirty="0" smtClean="0"/>
          </a:p>
          <a:p>
            <a:r>
              <a:rPr lang="ru-RU" b="1" dirty="0" smtClean="0"/>
              <a:t>Может быть и так:</a:t>
            </a:r>
          </a:p>
          <a:p>
            <a:pPr>
              <a:buNone/>
            </a:pPr>
            <a:r>
              <a:rPr lang="ru-RU" b="1" dirty="0" smtClean="0"/>
              <a:t>Перед глазами путника расстилалась река</a:t>
            </a:r>
            <a:r>
              <a:rPr lang="ru-RU" sz="4000" b="1" dirty="0" smtClean="0">
                <a:solidFill>
                  <a:srgbClr val="FF0000"/>
                </a:solidFill>
              </a:rPr>
              <a:t>, </a:t>
            </a:r>
            <a:r>
              <a:rPr lang="ru-RU" b="1" dirty="0" smtClean="0">
                <a:solidFill>
                  <a:srgbClr val="FF0000"/>
                </a:solidFill>
              </a:rPr>
              <a:t>по обоим берегам  которой </a:t>
            </a:r>
            <a:r>
              <a:rPr lang="ru-RU" b="1" dirty="0" smtClean="0"/>
              <a:t>теснились маленькие домики.</a:t>
            </a:r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15196" cy="654032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А 26 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Предложения с разными видами связей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7829576" cy="5259530"/>
          </a:xfrm>
          <a:noFill/>
          <a:ln w="57150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Обратить внимание нужно </a:t>
            </a:r>
            <a:r>
              <a:rPr lang="ru-RU" dirty="0" smtClean="0">
                <a:solidFill>
                  <a:srgbClr val="FF0000"/>
                </a:solidFill>
              </a:rPr>
              <a:t>на два </a:t>
            </a:r>
            <a:r>
              <a:rPr lang="ru-RU" dirty="0" smtClean="0"/>
              <a:t>союза, стоящих вместе, например: </a:t>
            </a:r>
            <a:r>
              <a:rPr lang="ru-RU" b="1" dirty="0" smtClean="0"/>
              <a:t>и когда</a:t>
            </a:r>
            <a:r>
              <a:rPr lang="ru-RU" dirty="0" smtClean="0"/>
              <a:t>,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 если, что если…</a:t>
            </a:r>
          </a:p>
          <a:p>
            <a:pPr>
              <a:buNone/>
            </a:pP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               ПРАВИЛО </a:t>
            </a:r>
          </a:p>
          <a:p>
            <a:pPr>
              <a:buNone/>
            </a:pP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Если в предложении есть  вторая часть союза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u="sng" dirty="0" smtClean="0">
                <a:solidFill>
                  <a:srgbClr val="FF0000"/>
                </a:solidFill>
              </a:rPr>
              <a:t>ТО</a:t>
            </a:r>
            <a:r>
              <a:rPr lang="ru-RU" b="1" dirty="0" smtClean="0">
                <a:solidFill>
                  <a:srgbClr val="FF0000"/>
                </a:solidFill>
              </a:rPr>
              <a:t>  , </a:t>
            </a:r>
            <a:r>
              <a:rPr lang="ru-RU" b="1" dirty="0" smtClean="0"/>
              <a:t>запятая между  союзами: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sz="4000" b="1" dirty="0" smtClean="0"/>
              <a:t>и когда </a:t>
            </a:r>
            <a:r>
              <a:rPr lang="ru-RU" b="1" dirty="0" smtClean="0">
                <a:solidFill>
                  <a:srgbClr val="FF0000"/>
                </a:solidFill>
              </a:rPr>
              <a:t> ( и др.)НЕ ставится!</a:t>
            </a:r>
          </a:p>
          <a:p>
            <a:pPr>
              <a:buNone/>
            </a:pP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                </a:t>
            </a:r>
            <a:r>
              <a:rPr lang="ru-RU" sz="3200" b="1" dirty="0" smtClean="0"/>
              <a:t> 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42918"/>
            <a:ext cx="8329642" cy="5643602"/>
          </a:xfrm>
          <a:noFill/>
          <a:ln w="38100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sz="4400" b="1" dirty="0" smtClean="0">
                <a:solidFill>
                  <a:srgbClr val="FF0000"/>
                </a:solidFill>
              </a:rPr>
              <a:t>      </a:t>
            </a:r>
            <a:r>
              <a:rPr lang="ru-RU" sz="4400" b="1" dirty="0" smtClean="0">
                <a:solidFill>
                  <a:schemeClr val="accent4">
                    <a:lumMod val="75000"/>
                  </a:schemeClr>
                </a:solidFill>
              </a:rPr>
              <a:t>А 27    </a:t>
            </a:r>
            <a:r>
              <a:rPr lang="ru-RU" b="1" dirty="0" smtClean="0">
                <a:solidFill>
                  <a:schemeClr val="tx1"/>
                </a:solidFill>
              </a:rPr>
              <a:t>Переработка текста</a:t>
            </a:r>
          </a:p>
          <a:p>
            <a:pPr>
              <a:buNone/>
            </a:pPr>
            <a:endParaRPr lang="ru-RU" sz="44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4400" b="1" dirty="0" smtClean="0">
                <a:solidFill>
                  <a:schemeClr val="accent4">
                    <a:lumMod val="75000"/>
                  </a:schemeClr>
                </a:solidFill>
              </a:rPr>
              <a:t>      А 28    </a:t>
            </a:r>
            <a:r>
              <a:rPr lang="ru-RU" b="1" dirty="0" smtClean="0">
                <a:solidFill>
                  <a:schemeClr val="tx1"/>
                </a:solidFill>
              </a:rPr>
              <a:t>Многоаспектный анализ текста</a:t>
            </a:r>
          </a:p>
          <a:p>
            <a:pPr>
              <a:buNone/>
            </a:pPr>
            <a:endParaRPr lang="ru-RU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4400" b="1" dirty="0" smtClean="0">
                <a:solidFill>
                  <a:schemeClr val="accent4">
                    <a:lumMod val="75000"/>
                  </a:schemeClr>
                </a:solidFill>
              </a:rPr>
              <a:t>      А 29</a:t>
            </a:r>
            <a:r>
              <a:rPr lang="ru-RU" sz="1800" b="1" dirty="0" smtClean="0">
                <a:solidFill>
                  <a:schemeClr val="accent4">
                    <a:lumMod val="75000"/>
                  </a:schemeClr>
                </a:solidFill>
              </a:rPr>
              <a:t>          </a:t>
            </a:r>
            <a:r>
              <a:rPr lang="ru-RU" b="1" dirty="0" smtClean="0">
                <a:solidFill>
                  <a:schemeClr val="tx1"/>
                </a:solidFill>
              </a:rPr>
              <a:t>Типовой анализ текста</a:t>
            </a:r>
          </a:p>
          <a:p>
            <a:pPr>
              <a:buNone/>
            </a:pPr>
            <a:endParaRPr lang="ru-RU" sz="44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</a:rPr>
              <a:t>           </a:t>
            </a:r>
            <a:r>
              <a:rPr lang="ru-RU" sz="4400" b="1" dirty="0" smtClean="0">
                <a:solidFill>
                  <a:schemeClr val="accent4">
                    <a:lumMod val="75000"/>
                  </a:schemeClr>
                </a:solidFill>
              </a:rPr>
              <a:t>А 30</a:t>
            </a:r>
            <a:r>
              <a:rPr lang="ru-RU" sz="44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     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Лексический анализ текста</a:t>
            </a:r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В1  </a:t>
            </a:r>
            <a:r>
              <a:rPr lang="ru-RU" sz="3600" b="1" dirty="0" smtClean="0">
                <a:solidFill>
                  <a:srgbClr val="FF0000"/>
                </a:solidFill>
              </a:rPr>
              <a:t>Уровень знаний ВЫСОКИЙ</a:t>
            </a:r>
            <a:r>
              <a:rPr lang="ru-RU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Основные способы словообразования</a:t>
            </a:r>
            <a:endParaRPr lang="ru-RU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Приставочный способ</a:t>
            </a:r>
          </a:p>
          <a:p>
            <a:r>
              <a:rPr lang="ru-RU" dirty="0" smtClean="0"/>
              <a:t>Суффиксальный  способ</a:t>
            </a:r>
          </a:p>
          <a:p>
            <a:r>
              <a:rPr lang="ru-RU" dirty="0" smtClean="0"/>
              <a:t>Приставочно – суффиксальный способ</a:t>
            </a:r>
          </a:p>
          <a:p>
            <a:r>
              <a:rPr lang="ru-RU" dirty="0" smtClean="0"/>
              <a:t>Бессуффиксный( безаффиксный) способ</a:t>
            </a:r>
          </a:p>
          <a:p>
            <a:r>
              <a:rPr lang="ru-RU" dirty="0" smtClean="0"/>
              <a:t>Способ  перехода</a:t>
            </a:r>
          </a:p>
          <a:p>
            <a:r>
              <a:rPr lang="ru-RU" dirty="0" smtClean="0"/>
              <a:t>Способы сложения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Запомни!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Эта цепочка поможет определить « что от чего образуется». Очень важно определить производящую основу!  ИТАК, …</a:t>
            </a:r>
          </a:p>
          <a:p>
            <a:r>
              <a:rPr lang="ru-RU" b="1" dirty="0" smtClean="0"/>
              <a:t>Глагол</a:t>
            </a:r>
            <a:r>
              <a:rPr lang="ru-RU" b="1" dirty="0" smtClean="0">
                <a:latin typeface="Lucida Sans Unicode"/>
                <a:cs typeface="Lucida Sans Unicode"/>
              </a:rPr>
              <a:t> </a:t>
            </a:r>
            <a:r>
              <a:rPr lang="ru-RU" dirty="0" smtClean="0">
                <a:latin typeface="Lucida Sans Unicode"/>
                <a:cs typeface="Lucida Sans Unicode"/>
              </a:rPr>
              <a:t>↞</a:t>
            </a:r>
            <a:r>
              <a:rPr lang="ru-RU" sz="2400" b="1" dirty="0" smtClean="0">
                <a:latin typeface="Lucida Sans Unicode"/>
                <a:cs typeface="Lucida Sans Unicode"/>
              </a:rPr>
              <a:t>существ</a:t>
            </a:r>
            <a:r>
              <a:rPr lang="ru-RU" dirty="0" smtClean="0">
                <a:latin typeface="Lucida Sans Unicode"/>
                <a:cs typeface="Lucida Sans Unicode"/>
              </a:rPr>
              <a:t>↞</a:t>
            </a:r>
            <a:r>
              <a:rPr lang="ru-RU" sz="2400" b="1" dirty="0" smtClean="0">
                <a:latin typeface="Lucida Sans Unicode"/>
                <a:cs typeface="Lucida Sans Unicode"/>
              </a:rPr>
              <a:t>прилаг</a:t>
            </a:r>
            <a:r>
              <a:rPr lang="ru-RU" dirty="0" smtClean="0">
                <a:latin typeface="Lucida Sans Unicode"/>
                <a:cs typeface="Lucida Sans Unicode"/>
              </a:rPr>
              <a:t> ↞</a:t>
            </a:r>
            <a:r>
              <a:rPr lang="ru-RU" sz="2400" b="1" dirty="0" smtClean="0">
                <a:latin typeface="Lucida Sans Unicode"/>
                <a:cs typeface="Lucida Sans Unicode"/>
              </a:rPr>
              <a:t>наречие</a:t>
            </a:r>
            <a:r>
              <a:rPr lang="ru-RU" dirty="0" smtClean="0">
                <a:latin typeface="Lucida Sans Unicode"/>
                <a:cs typeface="Lucida Sans Unicode"/>
              </a:rPr>
              <a:t> ↞</a:t>
            </a:r>
            <a:r>
              <a:rPr lang="ru-RU" sz="2400" b="1" dirty="0" smtClean="0">
                <a:latin typeface="Lucida Sans Unicode"/>
                <a:cs typeface="Lucida Sans Unicode"/>
              </a:rPr>
              <a:t>глагол</a:t>
            </a:r>
          </a:p>
          <a:p>
            <a:endParaRPr lang="ru-RU" sz="2400" b="1" dirty="0" smtClean="0">
              <a:latin typeface="Lucida Sans Unicode"/>
              <a:cs typeface="Lucida Sans Unicode"/>
            </a:endParaRPr>
          </a:p>
          <a:p>
            <a:endParaRPr lang="ru-RU" sz="2400" b="1" dirty="0" smtClean="0">
              <a:latin typeface="Lucida Sans Unicode"/>
              <a:cs typeface="Lucida Sans Unicode"/>
            </a:endParaRPr>
          </a:p>
          <a:p>
            <a:r>
              <a:rPr lang="ru-RU" sz="2400" b="1" dirty="0" smtClean="0">
                <a:latin typeface="Lucida Sans Unicode"/>
                <a:cs typeface="Lucida Sans Unicode"/>
              </a:rPr>
              <a:t>Не забывайте, что эта цепочка срабатывает не на 100%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u="sng" dirty="0" smtClean="0">
                <a:solidFill>
                  <a:schemeClr val="tx2">
                    <a:lumMod val="75000"/>
                  </a:schemeClr>
                </a:solidFill>
              </a:rPr>
              <a:t>Окончания существительных    множественного   числа:</a:t>
            </a:r>
          </a:p>
          <a:p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адрес</a:t>
            </a:r>
            <a:r>
              <a:rPr lang="ru-RU" b="1" dirty="0" err="1" smtClean="0">
                <a:solidFill>
                  <a:srgbClr val="FF0000"/>
                </a:solidFill>
              </a:rPr>
              <a:t>А</a:t>
            </a:r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борт</a:t>
            </a:r>
            <a:r>
              <a:rPr lang="ru-RU" b="1" dirty="0" err="1" smtClean="0">
                <a:solidFill>
                  <a:srgbClr val="FF0000"/>
                </a:solidFill>
              </a:rPr>
              <a:t>А</a:t>
            </a:r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бухгалтер</a:t>
            </a:r>
            <a:r>
              <a:rPr lang="ru-RU" b="1" dirty="0" err="1" smtClean="0">
                <a:solidFill>
                  <a:srgbClr val="FF0000"/>
                </a:solidFill>
              </a:rPr>
              <a:t>А</a:t>
            </a:r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директор</a:t>
            </a:r>
            <a:r>
              <a:rPr lang="ru-RU" b="1" dirty="0" err="1" smtClean="0">
                <a:solidFill>
                  <a:srgbClr val="FF0000"/>
                </a:solidFill>
              </a:rPr>
              <a:t>А</a:t>
            </a:r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инспектор</a:t>
            </a:r>
            <a:r>
              <a:rPr lang="ru-RU" b="1" dirty="0" err="1" smtClean="0">
                <a:solidFill>
                  <a:srgbClr val="FF0000"/>
                </a:solidFill>
              </a:rPr>
              <a:t>А</a:t>
            </a:r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профессор</a:t>
            </a:r>
            <a:r>
              <a:rPr lang="ru-RU" b="1" dirty="0" err="1" smtClean="0">
                <a:solidFill>
                  <a:srgbClr val="FF0000"/>
                </a:solidFill>
              </a:rPr>
              <a:t>А</a:t>
            </a:r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желоб</a:t>
            </a:r>
            <a:r>
              <a:rPr lang="ru-RU" b="1" dirty="0" err="1" smtClean="0">
                <a:solidFill>
                  <a:srgbClr val="FF0000"/>
                </a:solidFill>
              </a:rPr>
              <a:t>А</a:t>
            </a:r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фельдшер</a:t>
            </a:r>
            <a:r>
              <a:rPr lang="ru-RU" b="1" dirty="0" err="1" smtClean="0">
                <a:solidFill>
                  <a:srgbClr val="FF0000"/>
                </a:solidFill>
              </a:rPr>
              <a:t>А</a:t>
            </a:r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штабел</a:t>
            </a:r>
            <a:r>
              <a:rPr lang="ru-RU" b="1" dirty="0" err="1" smtClean="0">
                <a:solidFill>
                  <a:srgbClr val="FF0000"/>
                </a:solidFill>
              </a:rPr>
              <a:t>Я</a:t>
            </a:r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з</a:t>
            </a:r>
            <a:r>
              <a:rPr lang="ru-RU" b="1" dirty="0" err="1" smtClean="0">
                <a:solidFill>
                  <a:srgbClr val="FF0000"/>
                </a:solidFill>
              </a:rPr>
              <a:t>А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мша</a:t>
            </a: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ru-RU" b="1" dirty="0" smtClean="0"/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А3  </a:t>
            </a:r>
            <a:r>
              <a:rPr lang="ru-RU" sz="3600" b="1" dirty="0" smtClean="0">
                <a:solidFill>
                  <a:srgbClr val="002060"/>
                </a:solidFill>
              </a:rPr>
              <a:t>Морфологические нормы    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642942"/>
          </a:xfrm>
        </p:spPr>
        <p:txBody>
          <a:bodyPr>
            <a:normAutofit fontScale="90000"/>
          </a:bodyPr>
          <a:lstStyle/>
          <a:p>
            <a:r>
              <a:rPr lang="ru-RU" b="1" i="1" u="sng" dirty="0" smtClean="0">
                <a:solidFill>
                  <a:schemeClr val="accent4">
                    <a:lumMod val="75000"/>
                  </a:schemeClr>
                </a:solidFill>
              </a:rPr>
              <a:t>Как определить способ ?</a:t>
            </a:r>
            <a:r>
              <a:rPr lang="ru-RU" b="1" dirty="0" smtClean="0">
                <a:solidFill>
                  <a:srgbClr val="E329C8"/>
                </a:solidFill>
              </a:rPr>
              <a:t/>
            </a:r>
            <a:br>
              <a:rPr lang="ru-RU" b="1" dirty="0" smtClean="0">
                <a:solidFill>
                  <a:srgbClr val="E329C8"/>
                </a:solidFill>
              </a:rPr>
            </a:br>
            <a:endParaRPr lang="ru-RU" b="1" dirty="0">
              <a:solidFill>
                <a:srgbClr val="E329C8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 fontScale="25000" lnSpcReduction="20000"/>
          </a:bodyPr>
          <a:lstStyle/>
          <a:p>
            <a:r>
              <a:rPr lang="ru-RU" sz="12800" dirty="0" smtClean="0"/>
              <a:t>Приставочный способ характеризуется присоединением приставки к </a:t>
            </a:r>
            <a:r>
              <a:rPr lang="ru-RU" sz="12800" b="1" dirty="0" smtClean="0"/>
              <a:t>целому</a:t>
            </a:r>
            <a:r>
              <a:rPr lang="ru-RU" sz="12800" dirty="0" smtClean="0"/>
              <a:t> слову:</a:t>
            </a:r>
          </a:p>
          <a:p>
            <a:r>
              <a:rPr lang="ru-RU" sz="12800" dirty="0" smtClean="0">
                <a:solidFill>
                  <a:srgbClr val="FF0066"/>
                </a:solidFill>
              </a:rPr>
              <a:t>     при</a:t>
            </a:r>
            <a:r>
              <a:rPr lang="ru-RU" sz="12800" dirty="0" smtClean="0"/>
              <a:t>шел – шёл         </a:t>
            </a:r>
            <a:r>
              <a:rPr lang="ru-RU" sz="12800" dirty="0" smtClean="0">
                <a:solidFill>
                  <a:srgbClr val="FF0066"/>
                </a:solidFill>
              </a:rPr>
              <a:t>над</a:t>
            </a:r>
            <a:r>
              <a:rPr lang="ru-RU" sz="12800" dirty="0" smtClean="0"/>
              <a:t>писать - писать</a:t>
            </a:r>
          </a:p>
          <a:p>
            <a:pPr>
              <a:buNone/>
            </a:pPr>
            <a:r>
              <a:rPr lang="ru-RU" sz="12800" dirty="0" smtClean="0">
                <a:solidFill>
                  <a:srgbClr val="FF0066"/>
                </a:solidFill>
              </a:rPr>
              <a:t>                 при</a:t>
            </a:r>
            <a:r>
              <a:rPr lang="ru-RU" sz="12800" dirty="0" smtClean="0"/>
              <a:t>нарядиться- нарядиться</a:t>
            </a:r>
          </a:p>
          <a:p>
            <a:pPr>
              <a:buNone/>
            </a:pPr>
            <a:endParaRPr lang="ru-RU" sz="12800" dirty="0" smtClean="0"/>
          </a:p>
          <a:p>
            <a:pPr>
              <a:buNone/>
            </a:pPr>
            <a:r>
              <a:rPr lang="ru-RU" sz="12800" dirty="0" smtClean="0"/>
              <a:t>    Закройте приставку! Если слово существует, способ приставочный : безответственный,</a:t>
            </a:r>
          </a:p>
          <a:p>
            <a:pPr>
              <a:buNone/>
            </a:pPr>
            <a:r>
              <a:rPr lang="ru-RU" sz="12800" dirty="0" smtClean="0"/>
              <a:t>     бескрайний . Сравните: издалека,</a:t>
            </a:r>
          </a:p>
          <a:p>
            <a:pPr>
              <a:buNone/>
            </a:pPr>
            <a:r>
              <a:rPr lang="ru-RU" sz="12800" dirty="0" smtClean="0"/>
              <a:t>      по-моему, досуха.</a:t>
            </a:r>
          </a:p>
          <a:p>
            <a:pPr>
              <a:buNone/>
            </a:pPr>
            <a:endParaRPr lang="ru-RU" sz="12800" dirty="0" smtClean="0"/>
          </a:p>
          <a:p>
            <a:pPr>
              <a:buNone/>
            </a:pPr>
            <a:endParaRPr lang="ru-RU" sz="12800" dirty="0" smtClean="0"/>
          </a:p>
          <a:p>
            <a:pPr>
              <a:buNone/>
            </a:pPr>
            <a:endParaRPr lang="ru-RU" sz="12800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 flipV="1">
            <a:off x="928662" y="4643446"/>
            <a:ext cx="571504" cy="28575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929190" y="4214818"/>
            <a:ext cx="571504" cy="2762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Суффиксальный способ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8229600" cy="5054617"/>
          </a:xfrm>
          <a:ln w="28575">
            <a:noFill/>
          </a:ln>
        </p:spPr>
        <p:txBody>
          <a:bodyPr>
            <a:normAutofit/>
          </a:bodyPr>
          <a:lstStyle/>
          <a:p>
            <a:r>
              <a:rPr lang="ru-RU" b="1" dirty="0" smtClean="0"/>
              <a:t>Работают</a:t>
            </a:r>
            <a:r>
              <a:rPr lang="ru-RU" dirty="0" smtClean="0"/>
              <a:t> разнообразные суффиксы  в разных частях речи:</a:t>
            </a:r>
          </a:p>
          <a:p>
            <a:r>
              <a:rPr lang="ru-RU" dirty="0" smtClean="0"/>
              <a:t>Существительные: обновл</a:t>
            </a:r>
            <a:r>
              <a:rPr lang="ru-RU" dirty="0" smtClean="0">
                <a:solidFill>
                  <a:srgbClr val="FF0000"/>
                </a:solidFill>
              </a:rPr>
              <a:t>ени</a:t>
            </a:r>
            <a:r>
              <a:rPr lang="ru-RU" dirty="0" smtClean="0"/>
              <a:t>е , удивл</a:t>
            </a:r>
            <a:r>
              <a:rPr lang="ru-RU" dirty="0" smtClean="0">
                <a:solidFill>
                  <a:srgbClr val="FF0000"/>
                </a:solidFill>
              </a:rPr>
              <a:t>ени</a:t>
            </a:r>
            <a:r>
              <a:rPr lang="ru-RU" dirty="0" smtClean="0"/>
              <a:t>е</a:t>
            </a:r>
          </a:p>
          <a:p>
            <a:r>
              <a:rPr lang="ru-RU" dirty="0" smtClean="0"/>
              <a:t>Мастер</a:t>
            </a:r>
            <a:r>
              <a:rPr lang="ru-RU" dirty="0" smtClean="0">
                <a:solidFill>
                  <a:srgbClr val="FF0000"/>
                </a:solidFill>
              </a:rPr>
              <a:t>иц</a:t>
            </a:r>
            <a:r>
              <a:rPr lang="ru-RU" dirty="0" smtClean="0"/>
              <a:t>а-мастер,</a:t>
            </a:r>
            <a:r>
              <a:rPr lang="en-US" dirty="0" smtClean="0"/>
              <a:t> </a:t>
            </a:r>
            <a:r>
              <a:rPr lang="ru-RU" dirty="0" smtClean="0"/>
              <a:t>цар</a:t>
            </a:r>
            <a:r>
              <a:rPr lang="ru-RU" dirty="0" smtClean="0">
                <a:solidFill>
                  <a:srgbClr val="FF0000"/>
                </a:solidFill>
              </a:rPr>
              <a:t>иц</a:t>
            </a:r>
            <a:r>
              <a:rPr lang="ru-RU" dirty="0" smtClean="0"/>
              <a:t>а-царь</a:t>
            </a:r>
          </a:p>
          <a:p>
            <a:r>
              <a:rPr lang="ru-RU" dirty="0" smtClean="0"/>
              <a:t>Воронь(</a:t>
            </a:r>
            <a:r>
              <a:rPr lang="en-US" dirty="0" smtClean="0">
                <a:solidFill>
                  <a:srgbClr val="FF0000"/>
                </a:solidFill>
              </a:rPr>
              <a:t>j</a:t>
            </a:r>
            <a:r>
              <a:rPr lang="en-US" dirty="0" smtClean="0"/>
              <a:t>)</a:t>
            </a:r>
            <a:r>
              <a:rPr lang="ru-RU" dirty="0" smtClean="0"/>
              <a:t>ё,</a:t>
            </a:r>
            <a:r>
              <a:rPr lang="en-US" dirty="0" smtClean="0"/>
              <a:t> </a:t>
            </a:r>
            <a:r>
              <a:rPr lang="ru-RU" dirty="0" smtClean="0"/>
              <a:t>плясунь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FF0000"/>
                </a:solidFill>
              </a:rPr>
              <a:t>j</a:t>
            </a:r>
            <a:r>
              <a:rPr lang="en-US" dirty="0" smtClean="0"/>
              <a:t>)</a:t>
            </a:r>
            <a:r>
              <a:rPr lang="ru-RU" dirty="0" smtClean="0"/>
              <a:t>я</a:t>
            </a:r>
          </a:p>
          <a:p>
            <a:r>
              <a:rPr lang="ru-RU" dirty="0" smtClean="0"/>
              <a:t>Медвеж</a:t>
            </a:r>
            <a:r>
              <a:rPr lang="ru-RU" dirty="0" smtClean="0">
                <a:solidFill>
                  <a:srgbClr val="FF0000"/>
                </a:solidFill>
              </a:rPr>
              <a:t>ий</a:t>
            </a:r>
            <a:r>
              <a:rPr lang="ru-RU" dirty="0" smtClean="0"/>
              <a:t>, лис</a:t>
            </a:r>
            <a:r>
              <a:rPr lang="ru-RU" dirty="0" smtClean="0">
                <a:solidFill>
                  <a:srgbClr val="FF0000"/>
                </a:solidFill>
              </a:rPr>
              <a:t>ий</a:t>
            </a:r>
            <a:r>
              <a:rPr lang="ru-RU" dirty="0" smtClean="0"/>
              <a:t>, заяч</a:t>
            </a:r>
            <a:r>
              <a:rPr lang="ru-RU" dirty="0" smtClean="0">
                <a:solidFill>
                  <a:srgbClr val="FF0000"/>
                </a:solidFill>
              </a:rPr>
              <a:t>ий, </a:t>
            </a:r>
            <a:r>
              <a:rPr lang="ru-RU" dirty="0" smtClean="0"/>
              <a:t>помещич</a:t>
            </a:r>
            <a:r>
              <a:rPr lang="ru-RU" dirty="0" smtClean="0">
                <a:solidFill>
                  <a:srgbClr val="FF0000"/>
                </a:solidFill>
              </a:rPr>
              <a:t>ий</a:t>
            </a:r>
            <a:endParaRPr lang="ru-RU" dirty="0" smtClean="0"/>
          </a:p>
          <a:p>
            <a:r>
              <a:rPr lang="ru-RU" dirty="0" smtClean="0"/>
              <a:t>Кадка- кадоч</a:t>
            </a:r>
            <a:r>
              <a:rPr lang="ru-RU" dirty="0" smtClean="0">
                <a:solidFill>
                  <a:srgbClr val="FF0000"/>
                </a:solidFill>
              </a:rPr>
              <a:t>к</a:t>
            </a:r>
            <a:r>
              <a:rPr lang="ru-RU" dirty="0" smtClean="0"/>
              <a:t>а ,кость- кост</a:t>
            </a:r>
            <a:r>
              <a:rPr lang="ru-RU" dirty="0" smtClean="0">
                <a:solidFill>
                  <a:srgbClr val="FF0000"/>
                </a:solidFill>
              </a:rPr>
              <a:t>очк</a:t>
            </a:r>
            <a:r>
              <a:rPr lang="ru-RU" dirty="0" smtClean="0"/>
              <a:t>а</a:t>
            </a:r>
          </a:p>
          <a:p>
            <a:r>
              <a:rPr lang="ru-RU" dirty="0" smtClean="0"/>
              <a:t>Законный- законн</a:t>
            </a:r>
            <a:r>
              <a:rPr lang="ru-RU" dirty="0" smtClean="0">
                <a:solidFill>
                  <a:srgbClr val="FF0000"/>
                </a:solidFill>
              </a:rPr>
              <a:t>ость</a:t>
            </a:r>
            <a:r>
              <a:rPr lang="ru-RU" dirty="0" smtClean="0"/>
              <a:t> ,готовый – готовн</a:t>
            </a:r>
            <a:r>
              <a:rPr lang="ru-RU" dirty="0" smtClean="0">
                <a:solidFill>
                  <a:srgbClr val="FF0000"/>
                </a:solidFill>
              </a:rPr>
              <a:t>ость</a:t>
            </a:r>
          </a:p>
          <a:p>
            <a:r>
              <a:rPr lang="ru-RU" sz="3500" b="1" dirty="0" smtClean="0"/>
              <a:t>Железобетонный, водопроводный, рыболовство</a:t>
            </a:r>
            <a:endParaRPr lang="en-US" sz="3500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  Интересные  суффиксы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467600" cy="5473844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3600" dirty="0" smtClean="0"/>
              <a:t>Чест</a:t>
            </a:r>
            <a:r>
              <a:rPr lang="ru-RU" sz="3600" dirty="0" smtClean="0">
                <a:solidFill>
                  <a:srgbClr val="FF0000"/>
                </a:solidFill>
              </a:rPr>
              <a:t>вова</a:t>
            </a:r>
            <a:r>
              <a:rPr lang="ru-RU" sz="3600" dirty="0" smtClean="0"/>
              <a:t>ть , мудр</a:t>
            </a:r>
            <a:r>
              <a:rPr lang="ru-RU" sz="3600" dirty="0" smtClean="0">
                <a:solidFill>
                  <a:srgbClr val="FF0000"/>
                </a:solidFill>
              </a:rPr>
              <a:t>ствова</a:t>
            </a:r>
            <a:r>
              <a:rPr lang="ru-RU" sz="3600" dirty="0" smtClean="0"/>
              <a:t>ть, свиреп</a:t>
            </a:r>
            <a:r>
              <a:rPr lang="ru-RU" sz="3600" dirty="0" smtClean="0">
                <a:solidFill>
                  <a:srgbClr val="FF0000"/>
                </a:solidFill>
              </a:rPr>
              <a:t>ствова</a:t>
            </a:r>
            <a:r>
              <a:rPr lang="ru-RU" sz="3600" dirty="0" smtClean="0"/>
              <a:t>ть</a:t>
            </a:r>
          </a:p>
          <a:p>
            <a:pPr algn="ctr"/>
            <a:r>
              <a:rPr lang="ru-RU" sz="3600" dirty="0" smtClean="0"/>
              <a:t>Попугай</a:t>
            </a:r>
            <a:r>
              <a:rPr lang="ru-RU" sz="3600" dirty="0" smtClean="0">
                <a:solidFill>
                  <a:srgbClr val="FF0000"/>
                </a:solidFill>
              </a:rPr>
              <a:t>нича</a:t>
            </a:r>
            <a:r>
              <a:rPr lang="ru-RU" sz="3600" dirty="0" smtClean="0"/>
              <a:t>ть ,скромн</a:t>
            </a:r>
            <a:r>
              <a:rPr lang="ru-RU" sz="3600" dirty="0" smtClean="0">
                <a:solidFill>
                  <a:srgbClr val="FF0000"/>
                </a:solidFill>
              </a:rPr>
              <a:t>ича</a:t>
            </a:r>
            <a:r>
              <a:rPr lang="ru-RU" sz="3600" dirty="0" smtClean="0"/>
              <a:t>ть , лентяй</a:t>
            </a:r>
            <a:r>
              <a:rPr lang="ru-RU" sz="3600" dirty="0" smtClean="0">
                <a:solidFill>
                  <a:srgbClr val="FF0000"/>
                </a:solidFill>
              </a:rPr>
              <a:t>нича</a:t>
            </a:r>
            <a:r>
              <a:rPr lang="ru-RU" sz="3600" dirty="0" smtClean="0"/>
              <a:t>ть</a:t>
            </a:r>
          </a:p>
          <a:p>
            <a:pPr algn="ctr"/>
            <a:r>
              <a:rPr lang="ru-RU" sz="3600" dirty="0" smtClean="0"/>
              <a:t>Улыб</a:t>
            </a:r>
            <a:r>
              <a:rPr lang="ru-RU" sz="3600" dirty="0" smtClean="0">
                <a:solidFill>
                  <a:srgbClr val="FF0000"/>
                </a:solidFill>
              </a:rPr>
              <a:t>чив</a:t>
            </a:r>
            <a:r>
              <a:rPr lang="ru-RU" sz="3600" dirty="0" smtClean="0"/>
              <a:t>ый, драч</a:t>
            </a:r>
            <a:r>
              <a:rPr lang="ru-RU" sz="3600" dirty="0" smtClean="0">
                <a:solidFill>
                  <a:srgbClr val="FF0000"/>
                </a:solidFill>
              </a:rPr>
              <a:t>лив</a:t>
            </a:r>
            <a:r>
              <a:rPr lang="ru-RU" sz="3600" dirty="0" smtClean="0"/>
              <a:t>ый, разговор</a:t>
            </a:r>
            <a:r>
              <a:rPr lang="ru-RU" sz="3600" dirty="0" smtClean="0">
                <a:solidFill>
                  <a:srgbClr val="FF0000"/>
                </a:solidFill>
              </a:rPr>
              <a:t>чив</a:t>
            </a:r>
            <a:r>
              <a:rPr lang="ru-RU" sz="3600" dirty="0" smtClean="0"/>
              <a:t>ый</a:t>
            </a:r>
          </a:p>
          <a:p>
            <a:pPr algn="ctr"/>
            <a:r>
              <a:rPr lang="ru-RU" sz="3600" dirty="0" smtClean="0"/>
              <a:t>Медленн</a:t>
            </a:r>
            <a:r>
              <a:rPr lang="ru-RU" sz="3600" dirty="0" smtClean="0">
                <a:solidFill>
                  <a:srgbClr val="FF0000"/>
                </a:solidFill>
              </a:rPr>
              <a:t>о</a:t>
            </a:r>
            <a:r>
              <a:rPr lang="ru-RU" sz="3600" dirty="0" smtClean="0"/>
              <a:t>, быстр</a:t>
            </a:r>
            <a:r>
              <a:rPr lang="ru-RU" sz="3600" dirty="0" smtClean="0">
                <a:solidFill>
                  <a:srgbClr val="FF0000"/>
                </a:solidFill>
              </a:rPr>
              <a:t>о</a:t>
            </a:r>
            <a:r>
              <a:rPr lang="ru-RU" sz="3600" dirty="0" smtClean="0"/>
              <a:t>, ненавязчив</a:t>
            </a:r>
            <a:r>
              <a:rPr lang="ru-RU" sz="3600" dirty="0" smtClean="0">
                <a:solidFill>
                  <a:srgbClr val="FF0000"/>
                </a:solidFill>
              </a:rPr>
              <a:t>о</a:t>
            </a:r>
          </a:p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Борь</a:t>
            </a:r>
            <a:r>
              <a:rPr lang="ru-RU" sz="3600" dirty="0" smtClean="0"/>
              <a:t>б</a:t>
            </a:r>
            <a:r>
              <a:rPr lang="ru-RU" sz="3600" dirty="0" smtClean="0">
                <a:solidFill>
                  <a:srgbClr val="FF0000"/>
                </a:solidFill>
              </a:rPr>
              <a:t>а</a:t>
            </a:r>
            <a:endParaRPr lang="en-US" sz="3600" dirty="0" smtClean="0">
              <a:solidFill>
                <a:srgbClr val="FF0000"/>
              </a:solidFill>
            </a:endParaRPr>
          </a:p>
          <a:p>
            <a:pPr algn="ctr"/>
            <a:r>
              <a:rPr lang="ru-RU" sz="3600" dirty="0" smtClean="0"/>
              <a:t>Весель</a:t>
            </a:r>
            <a:r>
              <a:rPr lang="ru-RU" sz="3600" dirty="0" smtClean="0">
                <a:solidFill>
                  <a:srgbClr val="FF0000"/>
                </a:solidFill>
              </a:rPr>
              <a:t>(</a:t>
            </a:r>
            <a:r>
              <a:rPr lang="en-US" sz="3600" dirty="0" smtClean="0">
                <a:solidFill>
                  <a:srgbClr val="FF0000"/>
                </a:solidFill>
              </a:rPr>
              <a:t>j)</a:t>
            </a:r>
            <a:r>
              <a:rPr lang="ru-RU" sz="3600" dirty="0" smtClean="0">
                <a:solidFill>
                  <a:srgbClr val="FF0000"/>
                </a:solidFill>
              </a:rPr>
              <a:t>е (</a:t>
            </a:r>
            <a:r>
              <a:rPr lang="ru-RU" sz="3600" dirty="0" smtClean="0"/>
              <a:t>от весёлый</a:t>
            </a:r>
            <a:r>
              <a:rPr lang="ru-RU" sz="3600" dirty="0" smtClean="0">
                <a:solidFill>
                  <a:srgbClr val="FF0000"/>
                </a:solidFill>
              </a:rPr>
              <a:t>)</a:t>
            </a:r>
          </a:p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Водосточ</a:t>
            </a:r>
            <a:r>
              <a:rPr lang="ru-RU" sz="3600" dirty="0" smtClean="0"/>
              <a:t>н</a:t>
            </a:r>
            <a:r>
              <a:rPr lang="ru-RU" sz="3600" dirty="0" smtClean="0">
                <a:solidFill>
                  <a:srgbClr val="FF0000"/>
                </a:solidFill>
              </a:rPr>
              <a:t>ый( от слова </a:t>
            </a:r>
            <a:r>
              <a:rPr lang="ru-RU" sz="3600" b="1" dirty="0" smtClean="0">
                <a:solidFill>
                  <a:srgbClr val="FF0000"/>
                </a:solidFill>
              </a:rPr>
              <a:t>водосток</a:t>
            </a:r>
            <a:r>
              <a:rPr lang="ru-RU" sz="3600" dirty="0" smtClean="0">
                <a:solidFill>
                  <a:srgbClr val="FF0000"/>
                </a:solidFill>
              </a:rPr>
              <a:t>)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    Пришла очередь прикрывать суффикс!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594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Приставочно- суффиксальный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7467600" cy="5545282"/>
          </a:xfrm>
        </p:spPr>
        <p:txBody>
          <a:bodyPr>
            <a:normAutofit fontScale="92500" lnSpcReduction="10000"/>
          </a:bodyPr>
          <a:lstStyle/>
          <a:p>
            <a:r>
              <a:rPr lang="ru-RU" sz="4000" b="1" dirty="0" smtClean="0"/>
              <a:t>Прикрыв приставку, убедитесь, что такого слова нет ( или оно в другом значении)</a:t>
            </a:r>
          </a:p>
          <a:p>
            <a:r>
              <a:rPr lang="ru-RU" sz="4000" b="1" dirty="0" smtClean="0">
                <a:solidFill>
                  <a:srgbClr val="FF0000"/>
                </a:solidFill>
              </a:rPr>
              <a:t>По</a:t>
            </a:r>
            <a:r>
              <a:rPr lang="ru-RU" sz="4000" b="1" dirty="0" smtClean="0"/>
              <a:t>-мо</a:t>
            </a:r>
            <a:r>
              <a:rPr lang="en-US" sz="4000" b="1" dirty="0" smtClean="0"/>
              <a:t>(j)</a:t>
            </a:r>
            <a:r>
              <a:rPr lang="ru-RU" sz="4000" b="1" dirty="0" smtClean="0">
                <a:solidFill>
                  <a:srgbClr val="FF0000"/>
                </a:solidFill>
              </a:rPr>
              <a:t>ему</a:t>
            </a:r>
            <a:r>
              <a:rPr lang="ru-RU" sz="4000" b="1" dirty="0" smtClean="0"/>
              <a:t>,</a:t>
            </a:r>
            <a:r>
              <a:rPr lang="en-US" sz="4000" b="1" dirty="0" smtClean="0"/>
              <a:t> </a:t>
            </a:r>
            <a:r>
              <a:rPr lang="ru-RU" sz="4000" b="1" dirty="0" smtClean="0">
                <a:solidFill>
                  <a:srgbClr val="FF0000"/>
                </a:solidFill>
              </a:rPr>
              <a:t>во </a:t>
            </a:r>
            <a:r>
              <a:rPr lang="ru-RU" sz="4000" b="1" dirty="0" smtClean="0"/>
              <a:t>- перв</a:t>
            </a:r>
            <a:r>
              <a:rPr lang="ru-RU" sz="4000" b="1" dirty="0" smtClean="0">
                <a:solidFill>
                  <a:srgbClr val="FF0000"/>
                </a:solidFill>
              </a:rPr>
              <a:t>ых</a:t>
            </a:r>
            <a:r>
              <a:rPr lang="ru-RU" sz="4000" b="1" dirty="0" smtClean="0"/>
              <a:t>, </a:t>
            </a:r>
            <a:r>
              <a:rPr lang="ru-RU" sz="4000" b="1" dirty="0" smtClean="0">
                <a:solidFill>
                  <a:srgbClr val="FF0000"/>
                </a:solidFill>
              </a:rPr>
              <a:t>по </a:t>
            </a:r>
            <a:r>
              <a:rPr lang="ru-RU" sz="4000" b="1" dirty="0" smtClean="0"/>
              <a:t>-волч</a:t>
            </a:r>
            <a:r>
              <a:rPr lang="ru-RU" sz="4000" b="1" dirty="0" smtClean="0">
                <a:solidFill>
                  <a:srgbClr val="FF0000"/>
                </a:solidFill>
              </a:rPr>
              <a:t>ьи</a:t>
            </a:r>
          </a:p>
          <a:p>
            <a:r>
              <a:rPr lang="ru-RU" sz="4000" b="1" dirty="0" smtClean="0">
                <a:solidFill>
                  <a:srgbClr val="FF0000"/>
                </a:solidFill>
              </a:rPr>
              <a:t>Без</a:t>
            </a:r>
            <a:r>
              <a:rPr lang="ru-RU" sz="4000" b="1" dirty="0" smtClean="0"/>
              <a:t>делье ,</a:t>
            </a:r>
            <a:r>
              <a:rPr lang="ru-RU" sz="4000" b="1" dirty="0" smtClean="0">
                <a:solidFill>
                  <a:srgbClr val="FF0000"/>
                </a:solidFill>
              </a:rPr>
              <a:t>без</a:t>
            </a:r>
            <a:r>
              <a:rPr lang="ru-RU" sz="4000" b="1" dirty="0" smtClean="0"/>
              <a:t>дорожье, </a:t>
            </a:r>
            <a:r>
              <a:rPr lang="ru-RU" sz="4000" b="1" dirty="0" smtClean="0">
                <a:solidFill>
                  <a:srgbClr val="FF0000"/>
                </a:solidFill>
              </a:rPr>
              <a:t>без</a:t>
            </a:r>
            <a:r>
              <a:rPr lang="ru-RU" sz="4000" b="1" dirty="0" smtClean="0"/>
              <a:t>денежье</a:t>
            </a:r>
          </a:p>
          <a:p>
            <a:r>
              <a:rPr lang="ru-RU" sz="4000" b="1" dirty="0" smtClean="0">
                <a:solidFill>
                  <a:srgbClr val="FF0000"/>
                </a:solidFill>
              </a:rPr>
              <a:t>Пере</a:t>
            </a:r>
            <a:r>
              <a:rPr lang="ru-RU" sz="4000" b="1" dirty="0" smtClean="0"/>
              <a:t>путь</a:t>
            </a:r>
            <a:r>
              <a:rPr lang="en-US" sz="4000" b="1" dirty="0" smtClean="0"/>
              <a:t>(j)</a:t>
            </a:r>
            <a:r>
              <a:rPr lang="ru-RU" sz="4000" b="1" dirty="0" smtClean="0"/>
              <a:t>е, </a:t>
            </a:r>
            <a:r>
              <a:rPr lang="ru-RU" sz="4000" b="1" dirty="0" smtClean="0">
                <a:solidFill>
                  <a:srgbClr val="FF0000"/>
                </a:solidFill>
              </a:rPr>
              <a:t>при</a:t>
            </a:r>
            <a:r>
              <a:rPr lang="ru-RU" sz="4000" b="1" dirty="0" smtClean="0"/>
              <a:t>морь</a:t>
            </a:r>
            <a:r>
              <a:rPr lang="en-US" sz="4000" b="1" dirty="0" smtClean="0"/>
              <a:t>(j)</a:t>
            </a:r>
            <a:r>
              <a:rPr lang="ru-RU" sz="4000" b="1" dirty="0" smtClean="0"/>
              <a:t>е,</a:t>
            </a:r>
            <a:r>
              <a:rPr lang="ru-RU" sz="4000" b="1" dirty="0" smtClean="0">
                <a:solidFill>
                  <a:srgbClr val="FF0000"/>
                </a:solidFill>
              </a:rPr>
              <a:t>рас</a:t>
            </a:r>
            <a:r>
              <a:rPr lang="ru-RU" sz="4000" b="1" dirty="0" smtClean="0"/>
              <a:t>путь</a:t>
            </a:r>
            <a:r>
              <a:rPr lang="en-US" sz="4000" b="1" dirty="0" smtClean="0"/>
              <a:t>(j)</a:t>
            </a:r>
            <a:r>
              <a:rPr lang="ru-RU" sz="4000" b="1" dirty="0" smtClean="0"/>
              <a:t>е</a:t>
            </a:r>
          </a:p>
          <a:p>
            <a:endParaRPr lang="ru-RU" sz="4000" b="1" dirty="0" smtClean="0"/>
          </a:p>
          <a:p>
            <a:endParaRPr lang="ru-RU" sz="4000" b="1" dirty="0" smtClean="0"/>
          </a:p>
          <a:p>
            <a:endParaRPr lang="en-US" b="1" dirty="0" smtClean="0"/>
          </a:p>
          <a:p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В1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Сложные случаи словообразовательного анализа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Нулевой суффикс ( бессуффиксный способ, безаффиксный))</a:t>
            </a:r>
          </a:p>
          <a:p>
            <a:r>
              <a:rPr lang="ru-RU" sz="2800" b="1" dirty="0" smtClean="0"/>
              <a:t>Надписьᴓ  от глагола надписать</a:t>
            </a:r>
          </a:p>
          <a:p>
            <a:r>
              <a:rPr lang="ru-RU" sz="2800" b="1" dirty="0" smtClean="0"/>
              <a:t>Входᴓ   от глагола входить</a:t>
            </a:r>
          </a:p>
          <a:p>
            <a:r>
              <a:rPr lang="ru-RU" sz="2800" b="1" dirty="0" smtClean="0"/>
              <a:t>Взрывᴓ от глагола взрывать</a:t>
            </a:r>
          </a:p>
          <a:p>
            <a:r>
              <a:rPr lang="ru-RU" sz="2800" b="1" dirty="0" smtClean="0"/>
              <a:t>Играᴓ от глагола играть</a:t>
            </a:r>
          </a:p>
          <a:p>
            <a:r>
              <a:rPr lang="ru-RU" sz="2800" b="1" dirty="0" smtClean="0"/>
              <a:t>Взлётᴓ от глагола взлетать</a:t>
            </a:r>
          </a:p>
          <a:p>
            <a:r>
              <a:rPr lang="ru-RU" sz="2800" b="1" dirty="0" smtClean="0"/>
              <a:t>Ширьᴓ от прилагательного широкий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В1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Способ сложения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Единицы слов, образованные сложением основ с одновременным присоединением</a:t>
            </a:r>
          </a:p>
          <a:p>
            <a:pPr>
              <a:buNone/>
            </a:pPr>
            <a:r>
              <a:rPr lang="ru-RU" dirty="0" smtClean="0"/>
              <a:t>   суффикса:</a:t>
            </a:r>
          </a:p>
          <a:p>
            <a:pPr>
              <a:buNone/>
            </a:pPr>
            <a:r>
              <a:rPr lang="ru-RU" dirty="0" smtClean="0"/>
              <a:t>Черная смородина – черн</a:t>
            </a:r>
            <a:r>
              <a:rPr lang="ru-RU" sz="4000" b="1" dirty="0" smtClean="0">
                <a:solidFill>
                  <a:srgbClr val="FF0066"/>
                </a:solidFill>
              </a:rPr>
              <a:t>о</a:t>
            </a:r>
            <a:r>
              <a:rPr lang="ru-RU" dirty="0" smtClean="0"/>
              <a:t>смородин</a:t>
            </a:r>
            <a:r>
              <a:rPr lang="ru-RU" dirty="0" smtClean="0">
                <a:solidFill>
                  <a:srgbClr val="FF0066"/>
                </a:solidFill>
              </a:rPr>
              <a:t>н</a:t>
            </a:r>
            <a:r>
              <a:rPr lang="ru-RU" dirty="0" smtClean="0"/>
              <a:t>ый</a:t>
            </a:r>
          </a:p>
          <a:p>
            <a:pPr>
              <a:buNone/>
            </a:pPr>
            <a:r>
              <a:rPr lang="ru-RU" dirty="0" smtClean="0"/>
              <a:t>Пилить лес – лес</a:t>
            </a:r>
            <a:r>
              <a:rPr lang="ru-RU" sz="4400" b="1" dirty="0" smtClean="0">
                <a:solidFill>
                  <a:srgbClr val="FF0066"/>
                </a:solidFill>
              </a:rPr>
              <a:t>о</a:t>
            </a:r>
            <a:r>
              <a:rPr lang="ru-RU" dirty="0" smtClean="0"/>
              <a:t>пил</a:t>
            </a:r>
            <a:r>
              <a:rPr lang="ru-RU" dirty="0" smtClean="0">
                <a:solidFill>
                  <a:srgbClr val="FF0066"/>
                </a:solidFill>
              </a:rPr>
              <a:t>к</a:t>
            </a:r>
            <a:r>
              <a:rPr lang="ru-RU" dirty="0" smtClean="0"/>
              <a:t>а</a:t>
            </a:r>
          </a:p>
          <a:p>
            <a:pPr>
              <a:buNone/>
            </a:pPr>
            <a:r>
              <a:rPr lang="ru-RU" dirty="0" smtClean="0"/>
              <a:t>Отличайте : сероводород</a:t>
            </a:r>
            <a:r>
              <a:rPr lang="ru-RU" b="1" dirty="0" smtClean="0">
                <a:solidFill>
                  <a:srgbClr val="FF0066"/>
                </a:solidFill>
              </a:rPr>
              <a:t>н</a:t>
            </a:r>
            <a:r>
              <a:rPr lang="ru-RU" dirty="0" smtClean="0"/>
              <a:t>ый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66"/>
                </a:solidFill>
              </a:rPr>
              <a:t>В1 </a:t>
            </a:r>
            <a:r>
              <a:rPr lang="ru-RU" sz="2400" b="1" dirty="0" smtClean="0">
                <a:solidFill>
                  <a:schemeClr val="tx1"/>
                </a:solidFill>
              </a:rPr>
              <a:t>Переход одной части речи в другую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42984"/>
            <a:ext cx="8229600" cy="535785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Больной человек(прил.) </a:t>
            </a:r>
            <a:r>
              <a:rPr lang="ru-RU" sz="2800" b="1" dirty="0" smtClean="0">
                <a:latin typeface="Calibri"/>
                <a:cs typeface="Calibri"/>
              </a:rPr>
              <a:t> -  принимать больного(сущ.)</a:t>
            </a:r>
          </a:p>
          <a:p>
            <a:r>
              <a:rPr lang="ru-RU" sz="2800" b="1" dirty="0" smtClean="0">
                <a:latin typeface="Calibri"/>
                <a:cs typeface="Calibri"/>
              </a:rPr>
              <a:t>Раненый боец(прил.)  - принесли раненого(сущ.)</a:t>
            </a:r>
          </a:p>
          <a:p>
            <a:r>
              <a:rPr lang="ru-RU" sz="2800" b="1" dirty="0" smtClean="0">
                <a:latin typeface="Calibri"/>
                <a:cs typeface="Calibri"/>
              </a:rPr>
              <a:t>Первый звонок (числ.) -  первый математик в классе (прил.)</a:t>
            </a:r>
          </a:p>
          <a:p>
            <a:r>
              <a:rPr lang="ru-RU" sz="2800" b="1" dirty="0" smtClean="0">
                <a:latin typeface="Calibri"/>
                <a:cs typeface="Calibri"/>
              </a:rPr>
              <a:t>Рассеянные семена( прич.)-рассеянный взгляд(прил.)</a:t>
            </a:r>
          </a:p>
          <a:p>
            <a:r>
              <a:rPr lang="ru-RU" sz="2800" b="1" dirty="0" smtClean="0">
                <a:latin typeface="Calibri"/>
                <a:cs typeface="Calibri"/>
              </a:rPr>
              <a:t>Изысканные деньги( прич.) – изысканные манеры ( прил.)</a:t>
            </a:r>
          </a:p>
          <a:p>
            <a:endParaRPr lang="ru-RU" sz="2800" dirty="0" smtClean="0">
              <a:latin typeface="Calibri"/>
              <a:cs typeface="Calibri"/>
            </a:endParaRP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0066"/>
                </a:solidFill>
              </a:rPr>
              <a:t>В1   </a:t>
            </a:r>
            <a:r>
              <a:rPr lang="ru-RU" sz="2400" b="1" dirty="0" smtClean="0">
                <a:solidFill>
                  <a:schemeClr val="tx1"/>
                </a:solidFill>
              </a:rPr>
              <a:t>Переход одной части речи в другую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901014" cy="4929222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Стоя на одной ноге( деепр.) –ехать стоя(нареч.)</a:t>
            </a:r>
          </a:p>
          <a:p>
            <a:r>
              <a:rPr lang="ru-RU" sz="3200" b="1" dirty="0" smtClean="0"/>
              <a:t>Сидя на земле ( дееприч.) –разговаривать сидя( нареч.)</a:t>
            </a:r>
          </a:p>
          <a:p>
            <a:r>
              <a:rPr lang="ru-RU" sz="3200" b="1" dirty="0" smtClean="0"/>
              <a:t>Заниматься бегом( сущ.)- не догнать бегом(нареч.)</a:t>
            </a:r>
          </a:p>
          <a:p>
            <a:r>
              <a:rPr lang="ru-RU" sz="3200" b="1" dirty="0" smtClean="0"/>
              <a:t>Любоваться весной ( сущ.) – вернуться весной (нареч.)</a:t>
            </a:r>
          </a:p>
          <a:p>
            <a:r>
              <a:rPr lang="ru-RU" sz="3200" b="1" dirty="0" smtClean="0"/>
              <a:t>Прошлое , будущее…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3971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66"/>
                </a:solidFill>
              </a:rPr>
              <a:t>В2  </a:t>
            </a:r>
            <a:r>
              <a:rPr lang="ru-RU" sz="3200" b="1" dirty="0" smtClean="0">
                <a:solidFill>
                  <a:schemeClr val="tx1"/>
                </a:solidFill>
              </a:rPr>
              <a:t>Части речи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/>
              <a:t>См.    слайды 42-49</a:t>
            </a:r>
          </a:p>
          <a:p>
            <a:endParaRPr lang="ru-RU" b="1" dirty="0" smtClean="0"/>
          </a:p>
          <a:p>
            <a:r>
              <a:rPr lang="ru-RU" b="1" dirty="0" smtClean="0"/>
              <a:t>Повторить правила узнавания причастий и деепричастий</a:t>
            </a:r>
          </a:p>
          <a:p>
            <a:r>
              <a:rPr lang="ru-RU" b="1" dirty="0" smtClean="0"/>
              <a:t>Всего 12 частей речи , и о каждой нужно всё знать.</a:t>
            </a:r>
            <a:endParaRPr lang="ru-RU" b="1" dirty="0"/>
          </a:p>
        </p:txBody>
      </p:sp>
      <p:pic>
        <p:nvPicPr>
          <p:cNvPr id="1026" name="Picture 2" descr="C:\Program Files\Microsoft Office\MEDIA\CAGCAT10\j0286034.w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286512" y="1214422"/>
            <a:ext cx="2286016" cy="178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b="1" dirty="0" smtClean="0">
                <a:solidFill>
                  <a:srgbClr val="FF0066"/>
                </a:solidFill>
              </a:rPr>
              <a:t>В3</a:t>
            </a:r>
            <a:r>
              <a:rPr lang="ru-RU" dirty="0" smtClean="0"/>
              <a:t>  </a:t>
            </a:r>
            <a:r>
              <a:rPr lang="ru-RU" b="1" dirty="0" smtClean="0"/>
              <a:t>Типы подчинительной связи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36531" y="1483503"/>
            <a:ext cx="8229600" cy="5088769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Согласование: какой ? чей?</a:t>
            </a:r>
          </a:p>
          <a:p>
            <a:pPr>
              <a:buNone/>
            </a:pPr>
            <a:r>
              <a:rPr lang="ru-RU" b="1" dirty="0" smtClean="0"/>
              <a:t>Оба слова изменяют форму!</a:t>
            </a:r>
          </a:p>
          <a:p>
            <a:r>
              <a:rPr lang="ru-RU" b="1" dirty="0" smtClean="0">
                <a:solidFill>
                  <a:srgbClr val="FF0066"/>
                </a:solidFill>
              </a:rPr>
              <a:t>Маленький котёнок</a:t>
            </a:r>
          </a:p>
          <a:p>
            <a:r>
              <a:rPr lang="ru-RU" b="1" dirty="0" smtClean="0">
                <a:solidFill>
                  <a:srgbClr val="FF0066"/>
                </a:solidFill>
              </a:rPr>
              <a:t>Мой котенок</a:t>
            </a:r>
          </a:p>
          <a:p>
            <a:pPr>
              <a:buNone/>
            </a:pPr>
            <a:r>
              <a:rPr lang="ru-RU" b="1" dirty="0" smtClean="0"/>
              <a:t>Управление : падежные (косвенные) вопросы</a:t>
            </a:r>
          </a:p>
          <a:p>
            <a:pPr>
              <a:buNone/>
            </a:pPr>
            <a:r>
              <a:rPr lang="ru-RU" b="1" dirty="0" smtClean="0"/>
              <a:t>    </a:t>
            </a:r>
            <a:r>
              <a:rPr lang="ru-RU" b="1" dirty="0" smtClean="0">
                <a:solidFill>
                  <a:srgbClr val="FF0066"/>
                </a:solidFill>
              </a:rPr>
              <a:t>Учить (кого?) детей</a:t>
            </a:r>
          </a:p>
          <a:p>
            <a:pPr>
              <a:buNone/>
            </a:pPr>
            <a:r>
              <a:rPr lang="ru-RU" b="1" dirty="0" smtClean="0"/>
              <a:t>Примыкание: примыкают наречия, деепричастия,инфинитив,сравнительная форма,притяжательные</a:t>
            </a:r>
          </a:p>
          <a:p>
            <a:pPr>
              <a:buNone/>
            </a:pPr>
            <a:r>
              <a:rPr lang="ru-RU" b="1" dirty="0" smtClean="0"/>
              <a:t> местоимения : его, её, их.</a:t>
            </a:r>
          </a:p>
          <a:p>
            <a:pPr>
              <a:buNone/>
            </a:pPr>
            <a:r>
              <a:rPr lang="ru-RU" b="1" dirty="0" smtClean="0">
                <a:solidFill>
                  <a:srgbClr val="FF0066"/>
                </a:solidFill>
              </a:rPr>
              <a:t> Идёт направо</a:t>
            </a:r>
          </a:p>
          <a:p>
            <a:pPr>
              <a:buNone/>
            </a:pPr>
            <a:r>
              <a:rPr lang="ru-RU" b="1" dirty="0" smtClean="0">
                <a:solidFill>
                  <a:srgbClr val="333300"/>
                </a:solidFill>
              </a:rPr>
              <a:t>  Его самолёт!</a:t>
            </a:r>
          </a:p>
          <a:p>
            <a:pPr>
              <a:buNone/>
            </a:pPr>
            <a:endParaRPr lang="ru-RU" b="1" dirty="0"/>
          </a:p>
        </p:txBody>
      </p:sp>
      <p:pic>
        <p:nvPicPr>
          <p:cNvPr id="2050" name="Picture 2" descr="C:\Program Files\Microsoft Office\MEDIA\CAGCAT10\j0297551.w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429520" y="2928934"/>
            <a:ext cx="1071570" cy="1500198"/>
          </a:xfrm>
          <a:prstGeom prst="rect">
            <a:avLst/>
          </a:prstGeom>
          <a:noFill/>
        </p:spPr>
      </p:pic>
      <p:pic>
        <p:nvPicPr>
          <p:cNvPr id="2051" name="Picture 3" descr="C:\Program Files\Microsoft Office\MEDIA\CAGCAT10\j0216724.wm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57818" y="1142984"/>
            <a:ext cx="1143008" cy="1428760"/>
          </a:xfrm>
          <a:prstGeom prst="rect">
            <a:avLst/>
          </a:prstGeom>
          <a:noFill/>
        </p:spPr>
      </p:pic>
      <p:pic>
        <p:nvPicPr>
          <p:cNvPr id="2052" name="Picture 4" descr="C:\Program Files\Microsoft Office\MEDIA\CAGCAT10\j0251301.wm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500958" y="5429264"/>
            <a:ext cx="1143008" cy="1143008"/>
          </a:xfrm>
          <a:prstGeom prst="rect">
            <a:avLst/>
          </a:prstGeom>
          <a:noFill/>
        </p:spPr>
      </p:pic>
      <p:pic>
        <p:nvPicPr>
          <p:cNvPr id="7" name="Picture 4" descr="C:\Program Files\Microsoft Office\MEDIA\CAGCAT10\j0251301.wm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flipH="1">
            <a:off x="5214942" y="5357826"/>
            <a:ext cx="1152532" cy="11430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58138" cy="43971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А3    </a:t>
            </a:r>
            <a:r>
              <a:rPr lang="ru-RU" b="1" dirty="0" smtClean="0">
                <a:solidFill>
                  <a:srgbClr val="002060"/>
                </a:solidFill>
              </a:rPr>
              <a:t>Морфологические нормы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85786" y="1071546"/>
            <a:ext cx="3786214" cy="5357850"/>
          </a:xfrm>
          <a:noFill/>
          <a:ln w="38100">
            <a:solidFill>
              <a:schemeClr val="bg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600" b="1" dirty="0" smtClean="0"/>
              <a:t>дрАйвер</a:t>
            </a:r>
            <a:r>
              <a:rPr lang="ru-RU" sz="3600" b="1" dirty="0" smtClean="0">
                <a:solidFill>
                  <a:srgbClr val="FF0000"/>
                </a:solidFill>
              </a:rPr>
              <a:t>ы</a:t>
            </a:r>
          </a:p>
          <a:p>
            <a:r>
              <a:rPr lang="ru-RU" sz="3600" b="1" dirty="0" smtClean="0"/>
              <a:t>договОр</a:t>
            </a:r>
            <a:r>
              <a:rPr lang="ru-RU" sz="3600" b="1" dirty="0" smtClean="0">
                <a:solidFill>
                  <a:srgbClr val="FF0000"/>
                </a:solidFill>
              </a:rPr>
              <a:t>ы</a:t>
            </a:r>
          </a:p>
          <a:p>
            <a:r>
              <a:rPr lang="ru-RU" sz="3600" b="1" dirty="0" smtClean="0"/>
              <a:t>трЕнер</a:t>
            </a:r>
            <a:r>
              <a:rPr lang="ru-RU" sz="3600" b="1" dirty="0" smtClean="0">
                <a:solidFill>
                  <a:srgbClr val="FF0000"/>
                </a:solidFill>
              </a:rPr>
              <a:t>ы</a:t>
            </a:r>
          </a:p>
          <a:p>
            <a:r>
              <a:rPr lang="ru-RU" sz="3600" b="1" dirty="0" smtClean="0"/>
              <a:t>офицЕр</a:t>
            </a:r>
            <a:r>
              <a:rPr lang="ru-RU" sz="3600" b="1" dirty="0" smtClean="0">
                <a:solidFill>
                  <a:srgbClr val="FF0000"/>
                </a:solidFill>
              </a:rPr>
              <a:t>ы</a:t>
            </a:r>
          </a:p>
          <a:p>
            <a:r>
              <a:rPr lang="ru-RU" sz="3600" b="1" dirty="0" smtClean="0"/>
              <a:t>фрОнт</a:t>
            </a:r>
            <a:r>
              <a:rPr lang="ru-RU" sz="3600" b="1" dirty="0" smtClean="0">
                <a:solidFill>
                  <a:srgbClr val="FF0000"/>
                </a:solidFill>
              </a:rPr>
              <a:t>Ы</a:t>
            </a:r>
          </a:p>
          <a:p>
            <a:r>
              <a:rPr lang="ru-RU" sz="3600" b="1" dirty="0" smtClean="0"/>
              <a:t>флОт</a:t>
            </a:r>
            <a:r>
              <a:rPr lang="ru-RU" sz="3600" b="1" dirty="0" smtClean="0">
                <a:solidFill>
                  <a:srgbClr val="FF0000"/>
                </a:solidFill>
              </a:rPr>
              <a:t>ы</a:t>
            </a:r>
          </a:p>
          <a:p>
            <a:r>
              <a:rPr lang="ru-RU" sz="3600" b="1" dirty="0" smtClean="0"/>
              <a:t>лИфт</a:t>
            </a:r>
            <a:r>
              <a:rPr lang="ru-RU" sz="3600" b="1" dirty="0" smtClean="0">
                <a:solidFill>
                  <a:srgbClr val="FF0000"/>
                </a:solidFill>
              </a:rPr>
              <a:t>ы</a:t>
            </a:r>
          </a:p>
          <a:p>
            <a:r>
              <a:rPr lang="ru-RU" sz="3600" b="1" dirty="0" smtClean="0"/>
              <a:t>пОлис</a:t>
            </a:r>
            <a:r>
              <a:rPr lang="ru-RU" sz="3600" b="1" dirty="0" smtClean="0">
                <a:solidFill>
                  <a:srgbClr val="FF0000"/>
                </a:solidFill>
              </a:rPr>
              <a:t>ы</a:t>
            </a:r>
          </a:p>
          <a:p>
            <a:pPr>
              <a:buNone/>
            </a:pP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В4</a:t>
            </a:r>
            <a:r>
              <a:rPr lang="ru-RU" dirty="0" smtClean="0"/>
              <a:t> </a:t>
            </a:r>
            <a:r>
              <a:rPr lang="ru-RU" sz="2700" b="1" dirty="0" smtClean="0">
                <a:solidFill>
                  <a:schemeClr val="tx1"/>
                </a:solidFill>
              </a:rPr>
              <a:t>Односоставные предложения  </a:t>
            </a:r>
            <a:r>
              <a:rPr lang="ru-RU" sz="2000" b="1" dirty="0" smtClean="0">
                <a:solidFill>
                  <a:schemeClr val="tx1"/>
                </a:solidFill>
              </a:rPr>
              <a:t>( повторим)  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214422"/>
            <a:ext cx="8229600" cy="5214974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sz="2800" b="1" dirty="0" smtClean="0"/>
          </a:p>
          <a:p>
            <a:pPr>
              <a:buFont typeface="Wingdings" pitchFamily="2" charset="2"/>
              <a:buChar char="Ø"/>
            </a:pPr>
            <a:endParaRPr lang="ru-RU" sz="2800" b="1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2" y="785794"/>
          <a:ext cx="8643998" cy="57951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798"/>
                <a:gridCol w="1985978"/>
                <a:gridCol w="1785950"/>
                <a:gridCol w="1414472"/>
                <a:gridCol w="1728800"/>
              </a:tblGrid>
              <a:tr h="1250374">
                <a:tc>
                  <a:txBody>
                    <a:bodyPr/>
                    <a:lstStyle/>
                    <a:p>
                      <a:r>
                        <a:rPr lang="ru-RU" dirty="0" smtClean="0"/>
                        <a:t>Определённо-личное предложение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Неопределённо-личное предложение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Безличное предложение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Назывное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Обобщенно-личное предложение</a:t>
                      </a:r>
                      <a:endParaRPr lang="ru-RU" dirty="0"/>
                    </a:p>
                  </a:txBody>
                  <a:tcPr/>
                </a:tc>
              </a:tr>
              <a:tr h="454479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Я,ТЫ,</a:t>
                      </a:r>
                      <a:r>
                        <a:rPr lang="ru-RU" b="1" baseline="0" dirty="0" smtClean="0"/>
                        <a:t> МЫ, ВЫ</a:t>
                      </a:r>
                    </a:p>
                    <a:p>
                      <a:endParaRPr lang="ru-RU" b="1" baseline="0" dirty="0" smtClean="0"/>
                    </a:p>
                    <a:p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Расскажу тебе всё при встрече.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ОНИ</a:t>
                      </a:r>
                    </a:p>
                    <a:p>
                      <a:endParaRPr lang="ru-RU" b="1" dirty="0" smtClean="0"/>
                    </a:p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За стеной играют на рояле.</a:t>
                      </a:r>
                    </a:p>
                    <a:p>
                      <a:endParaRPr lang="ru-RU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ru-RU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Почту ещё не приносили.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Инфинитив, слово НЕТ, глагол ср . рода; надо, нужно, можно, возможно нельзя; </a:t>
                      </a:r>
                      <a:r>
                        <a:rPr lang="ru-RU" sz="1800" b="1" dirty="0" err="1" smtClean="0"/>
                        <a:t>кр</a:t>
                      </a:r>
                      <a:r>
                        <a:rPr lang="ru-RU" sz="1800" b="1" dirty="0" smtClean="0"/>
                        <a:t>. форма </a:t>
                      </a:r>
                      <a:r>
                        <a:rPr lang="ru-RU" sz="1800" b="1" dirty="0" err="1" smtClean="0"/>
                        <a:t>страд.прич</a:t>
                      </a:r>
                      <a:r>
                        <a:rPr lang="ru-RU" sz="1800" b="1" dirty="0" smtClean="0"/>
                        <a:t>.; </a:t>
                      </a:r>
                      <a:r>
                        <a:rPr lang="ru-RU" sz="1800" b="1" dirty="0" err="1" smtClean="0"/>
                        <a:t>Словасост</a:t>
                      </a:r>
                      <a:r>
                        <a:rPr lang="ru-RU" sz="1800" b="1" dirty="0" smtClean="0"/>
                        <a:t>.</a:t>
                      </a:r>
                    </a:p>
                    <a:p>
                      <a:r>
                        <a:rPr lang="ru-RU" sz="1800" b="1" dirty="0" smtClean="0"/>
                        <a:t>(грустно, весело),сочетания(</a:t>
                      </a:r>
                      <a:r>
                        <a:rPr lang="ru-RU" sz="1800" b="1" dirty="0" err="1" smtClean="0"/>
                        <a:t>были+глагол</a:t>
                      </a:r>
                      <a:r>
                        <a:rPr lang="ru-RU" sz="1800" b="1" dirty="0" smtClean="0"/>
                        <a:t>)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Главный член предложения- подлежа-щее.</a:t>
                      </a:r>
                    </a:p>
                    <a:p>
                      <a:endParaRPr lang="ru-RU" sz="2000" b="1" dirty="0" smtClean="0"/>
                    </a:p>
                    <a:p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Пословицы, крылатые выражения с обобщён-ным смыслом</a:t>
                      </a:r>
                    </a:p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На деньги ума не купишь.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511156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В4 </a:t>
            </a:r>
            <a:r>
              <a:rPr lang="ru-RU" sz="2000" b="1" dirty="0" smtClean="0">
                <a:solidFill>
                  <a:schemeClr val="tx1"/>
                </a:solidFill>
              </a:rPr>
              <a:t>Односоставное предложение в составе сложного.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571612"/>
            <a:ext cx="4038600" cy="4525963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2"/>
          </p:nvPr>
        </p:nvSpPr>
        <p:spPr>
          <a:xfrm>
            <a:off x="4071934" y="928670"/>
            <a:ext cx="4614866" cy="521497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Многим неловко в одиночку  гулять или зайти в кафе ,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непереносимо возвращаться вечером в пустую квартиру , </a:t>
            </a:r>
            <a:r>
              <a:rPr lang="ru-RU" b="1" dirty="0" smtClean="0">
                <a:solidFill>
                  <a:srgbClr val="E329C8"/>
                </a:solidFill>
              </a:rPr>
              <a:t>непонятно</a:t>
            </a:r>
            <a:r>
              <a:rPr lang="ru-RU" dirty="0" smtClean="0"/>
              <a:t>, </a:t>
            </a:r>
            <a:r>
              <a:rPr lang="ru-RU" b="1" dirty="0" smtClean="0">
                <a:solidFill>
                  <a:srgbClr val="009900"/>
                </a:solidFill>
              </a:rPr>
              <a:t>как без компании  провести выходные или отпуск.</a:t>
            </a:r>
          </a:p>
          <a:p>
            <a:pPr>
              <a:buNone/>
            </a:pPr>
            <a:r>
              <a:rPr lang="ru-RU" b="1" u="sng" dirty="0" smtClean="0"/>
              <a:t>Сложное предложение , в составе которого все части односоставные безличные.</a:t>
            </a:r>
            <a:endParaRPr lang="ru-RU" b="1" u="sng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928670"/>
            <a:ext cx="3786214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Найти такие предложения нетрудно:</a:t>
            </a:r>
          </a:p>
          <a:p>
            <a:r>
              <a:rPr lang="ru-RU" sz="2400" b="1" dirty="0" smtClean="0"/>
              <a:t>1. Знак препинания – это граница какой-либо конструкции.</a:t>
            </a:r>
          </a:p>
          <a:p>
            <a:r>
              <a:rPr lang="ru-RU" sz="2400" b="1" dirty="0" smtClean="0"/>
              <a:t>2. Начните с поиска грамматической основы.</a:t>
            </a:r>
          </a:p>
          <a:p>
            <a:r>
              <a:rPr lang="ru-RU" sz="2400" b="1" dirty="0" smtClean="0"/>
              <a:t>3. Если основа неполная,</a:t>
            </a:r>
          </a:p>
          <a:p>
            <a:pPr>
              <a:buNone/>
            </a:pPr>
            <a:r>
              <a:rPr lang="ru-RU" sz="2400" b="1" dirty="0" smtClean="0"/>
              <a:t>определить  вид односоставного предложения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3971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В5    </a:t>
            </a:r>
            <a:r>
              <a:rPr lang="ru-RU" sz="2700" b="1" dirty="0" smtClean="0">
                <a:solidFill>
                  <a:schemeClr val="tx2">
                    <a:lumMod val="50000"/>
                  </a:schemeClr>
                </a:solidFill>
              </a:rPr>
              <a:t>Простое осложнённое предложение</a:t>
            </a:r>
            <a:endParaRPr lang="ru-RU" sz="27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857232"/>
            <a:ext cx="8401080" cy="5572164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b="1" dirty="0" smtClean="0"/>
              <a:t>Простое предложение может быть </a:t>
            </a:r>
            <a:r>
              <a:rPr lang="ru-RU" b="1" dirty="0" smtClean="0">
                <a:solidFill>
                  <a:srgbClr val="FF0000"/>
                </a:solidFill>
              </a:rPr>
              <a:t>осложнено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 ( см. запятые)</a:t>
            </a:r>
            <a:endParaRPr lang="ru-RU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785786" y="1714488"/>
          <a:ext cx="7715304" cy="4706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339371">
            <a:off x="6815939" y="584402"/>
            <a:ext cx="2323449" cy="55581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Примеры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8229600" cy="5197493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tx1"/>
                </a:solidFill>
              </a:rPr>
              <a:t>1</a:t>
            </a:r>
            <a:r>
              <a:rPr lang="ru-RU" b="1" dirty="0" smtClean="0">
                <a:solidFill>
                  <a:srgbClr val="7030A0"/>
                </a:solidFill>
              </a:rPr>
              <a:t>.Одарив  человека в одном отношении</a:t>
            </a:r>
            <a:r>
              <a:rPr lang="ru-RU" b="1" dirty="0" smtClean="0"/>
              <a:t>, судьба обязательно обделит  его  в чём-то другом.</a:t>
            </a:r>
          </a:p>
          <a:p>
            <a:pPr>
              <a:buNone/>
            </a:pPr>
            <a:r>
              <a:rPr lang="ru-RU" b="1" dirty="0" smtClean="0"/>
              <a:t>2.Я стоял одиноко на обледенелом перроне, </a:t>
            </a:r>
            <a:r>
              <a:rPr lang="ru-RU" b="1" dirty="0" smtClean="0">
                <a:solidFill>
                  <a:srgbClr val="7030A0"/>
                </a:solidFill>
              </a:rPr>
              <a:t>затерянном среди степей Башкирии</a:t>
            </a:r>
            <a:r>
              <a:rPr lang="ru-RU" b="1" dirty="0" smtClean="0"/>
              <a:t>.</a:t>
            </a:r>
          </a:p>
          <a:p>
            <a:pPr>
              <a:buNone/>
            </a:pPr>
            <a:r>
              <a:rPr lang="ru-RU" b="1" dirty="0" smtClean="0"/>
              <a:t>3.Ему ли , </a:t>
            </a:r>
            <a:r>
              <a:rPr lang="ru-RU" b="1" dirty="0" smtClean="0">
                <a:solidFill>
                  <a:srgbClr val="7030A0"/>
                </a:solidFill>
              </a:rPr>
              <a:t>карлику, </a:t>
            </a:r>
            <a:r>
              <a:rPr lang="ru-RU" b="1" dirty="0" smtClean="0"/>
              <a:t>тягаться с исполином?</a:t>
            </a:r>
          </a:p>
          <a:p>
            <a:pPr>
              <a:buNone/>
            </a:pPr>
            <a:r>
              <a:rPr lang="ru-RU" b="1" dirty="0" smtClean="0"/>
              <a:t>4.Воздух чист и свеж, </a:t>
            </a:r>
            <a:r>
              <a:rPr lang="ru-RU" b="1" dirty="0" smtClean="0">
                <a:solidFill>
                  <a:srgbClr val="7030A0"/>
                </a:solidFill>
              </a:rPr>
              <a:t>как поцелуй ребёнка</a:t>
            </a:r>
            <a:r>
              <a:rPr lang="ru-RU" b="1" dirty="0" smtClean="0"/>
              <a:t>.</a:t>
            </a:r>
          </a:p>
          <a:p>
            <a:pPr>
              <a:buNone/>
            </a:pPr>
            <a:r>
              <a:rPr lang="ru-RU" b="1" dirty="0" smtClean="0"/>
              <a:t>5.Смотри, </a:t>
            </a:r>
            <a:r>
              <a:rPr lang="ru-RU" b="1" dirty="0" smtClean="0">
                <a:solidFill>
                  <a:srgbClr val="7030A0"/>
                </a:solidFill>
              </a:rPr>
              <a:t>однако</a:t>
            </a:r>
            <a:r>
              <a:rPr lang="ru-RU" b="1" dirty="0" smtClean="0"/>
              <a:t>, будь осторожен.</a:t>
            </a:r>
          </a:p>
          <a:p>
            <a:pPr>
              <a:buNone/>
            </a:pPr>
            <a:r>
              <a:rPr lang="ru-RU" b="1" dirty="0" smtClean="0"/>
              <a:t>6.Он действовал </a:t>
            </a:r>
            <a:r>
              <a:rPr lang="ru-RU" b="1" dirty="0" smtClean="0">
                <a:solidFill>
                  <a:srgbClr val="7030A0"/>
                </a:solidFill>
              </a:rPr>
              <a:t>безрассудно, наперекор </a:t>
            </a:r>
            <a:r>
              <a:rPr lang="ru-RU" b="1" dirty="0" smtClean="0"/>
              <a:t>всем.</a:t>
            </a:r>
          </a:p>
          <a:p>
            <a:pPr>
              <a:buNone/>
            </a:pPr>
            <a:r>
              <a:rPr lang="ru-RU" b="1" dirty="0" smtClean="0"/>
              <a:t>7.</a:t>
            </a:r>
            <a:r>
              <a:rPr lang="ru-RU" b="1" dirty="0" smtClean="0">
                <a:solidFill>
                  <a:srgbClr val="7030A0"/>
                </a:solidFill>
              </a:rPr>
              <a:t>Милый мой</a:t>
            </a:r>
            <a:r>
              <a:rPr lang="ru-RU" b="1" dirty="0" smtClean="0"/>
              <a:t>, у тебя ведь тоже душонка имеется!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ыноска-облако 3"/>
          <p:cNvSpPr/>
          <p:nvPr/>
        </p:nvSpPr>
        <p:spPr>
          <a:xfrm>
            <a:off x="1214414" y="2500306"/>
            <a:ext cx="3286148" cy="1928826"/>
          </a:xfrm>
          <a:prstGeom prst="cloudCallout">
            <a:avLst>
              <a:gd name="adj1" fmla="val 1257"/>
              <a:gd name="adj2" fmla="val 132218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Если одна , то предложение простое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В6  </a:t>
            </a:r>
            <a:r>
              <a:rPr lang="ru-RU" sz="4000" b="1" dirty="0" smtClean="0"/>
              <a:t>Сложное предложение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1. </a:t>
            </a:r>
            <a:r>
              <a:rPr lang="ru-RU" b="1" dirty="0" smtClean="0"/>
              <a:t>Определите количество грамматических основ в предложении </a:t>
            </a:r>
            <a:r>
              <a:rPr lang="ru-RU" b="1" dirty="0" smtClean="0">
                <a:latin typeface="Lucida Sans Unicode"/>
                <a:cs typeface="Lucida Sans Unicode"/>
              </a:rPr>
              <a:t> </a:t>
            </a:r>
            <a:endParaRPr lang="ru-RU" b="1" dirty="0"/>
          </a:p>
        </p:txBody>
      </p:sp>
      <p:sp>
        <p:nvSpPr>
          <p:cNvPr id="5" name="Выноска-облако 4"/>
          <p:cNvSpPr/>
          <p:nvPr/>
        </p:nvSpPr>
        <p:spPr>
          <a:xfrm>
            <a:off x="5143504" y="2357430"/>
            <a:ext cx="3643338" cy="2000264"/>
          </a:xfrm>
          <a:prstGeom prst="cloudCallout">
            <a:avLst>
              <a:gd name="adj1" fmla="val 944"/>
              <a:gd name="adj2" fmla="val 15333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9900"/>
                </a:solidFill>
              </a:rPr>
              <a:t>Если две   и более, то</a:t>
            </a:r>
          </a:p>
          <a:p>
            <a:pPr algn="ctr"/>
            <a:r>
              <a:rPr lang="ru-RU" sz="2000" b="1" dirty="0" smtClean="0">
                <a:solidFill>
                  <a:srgbClr val="009900"/>
                </a:solidFill>
              </a:rPr>
              <a:t> предложение </a:t>
            </a:r>
            <a:r>
              <a:rPr lang="ru-RU" sz="2000" b="1" dirty="0" smtClean="0">
                <a:solidFill>
                  <a:srgbClr val="FF0000"/>
                </a:solidFill>
              </a:rPr>
              <a:t>сложное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8" name="Выноска-облако 7"/>
          <p:cNvSpPr/>
          <p:nvPr/>
        </p:nvSpPr>
        <p:spPr>
          <a:xfrm>
            <a:off x="7715272" y="4214818"/>
            <a:ext cx="1428728" cy="612648"/>
          </a:xfrm>
          <a:prstGeom prst="cloudCallout">
            <a:avLst>
              <a:gd name="adj1" fmla="val -96050"/>
              <a:gd name="adj2" fmla="val 23122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9" name="Выноска-облако 8"/>
          <p:cNvSpPr/>
          <p:nvPr/>
        </p:nvSpPr>
        <p:spPr>
          <a:xfrm>
            <a:off x="4929190" y="4357694"/>
            <a:ext cx="1414466" cy="612648"/>
          </a:xfrm>
          <a:prstGeom prst="cloudCallout">
            <a:avLst>
              <a:gd name="adj1" fmla="val 96558"/>
              <a:gd name="adj2" fmla="val 21175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В6</a:t>
            </a:r>
            <a:r>
              <a:rPr lang="ru-RU" sz="3200" b="1" dirty="0" smtClean="0"/>
              <a:t>  </a:t>
            </a:r>
            <a:r>
              <a:rPr lang="ru-RU" sz="3200" b="1" dirty="0" smtClean="0">
                <a:solidFill>
                  <a:schemeClr val="tx1"/>
                </a:solidFill>
              </a:rPr>
              <a:t>Виды сложных предложений см.слайд 37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85720" y="1571612"/>
          <a:ext cx="8429685" cy="4643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9895"/>
                <a:gridCol w="2809895"/>
                <a:gridCol w="2809895"/>
              </a:tblGrid>
              <a:tr h="934811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Сложноподчиненное предложение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Сложносочиненное предложение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Бессоюзное предложение</a:t>
                      </a:r>
                      <a:endParaRPr lang="ru-RU" dirty="0"/>
                    </a:p>
                  </a:txBody>
                  <a:tcPr/>
                </a:tc>
              </a:tr>
              <a:tr h="3708659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3200" b="1" dirty="0" smtClean="0">
                          <a:solidFill>
                            <a:schemeClr val="tx1"/>
                          </a:solidFill>
                        </a:rPr>
                        <a:t>Нет величия там, где нет простоты, добра и правды.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  </a:t>
                      </a:r>
                      <a:r>
                        <a:rPr lang="ru-RU" sz="3600" b="1" dirty="0" smtClean="0">
                          <a:solidFill>
                            <a:schemeClr val="tx1"/>
                          </a:solidFill>
                        </a:rPr>
                        <a:t>Не место красит человека , а человек -место.</a:t>
                      </a:r>
                      <a:endParaRPr lang="ru-RU" sz="3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smtClean="0"/>
                        <a:t>Не стыдно   не </a:t>
                      </a:r>
                      <a:r>
                        <a:rPr lang="ru-RU" sz="3600" b="1" baseline="0" dirty="0" smtClean="0"/>
                        <a:t> знать – стыдно не учиться.</a:t>
                      </a:r>
                      <a:endParaRPr lang="ru-RU" sz="3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43900" y="428604"/>
            <a:ext cx="71438" cy="71438"/>
          </a:xfrm>
        </p:spPr>
        <p:txBody>
          <a:bodyPr>
            <a:noAutofit/>
          </a:bodyPr>
          <a:lstStyle/>
          <a:p>
            <a:r>
              <a:rPr lang="ru-RU" sz="800" dirty="0" smtClean="0"/>
              <a:t>а</a:t>
            </a:r>
            <a:endParaRPr lang="ru-RU" sz="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8229600" cy="5911873"/>
          </a:xfrm>
          <a:noFill/>
          <a:ln w="5715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tx1"/>
                </a:solidFill>
              </a:rPr>
              <a:t>Виды придаточных частей  с/п предложения</a:t>
            </a:r>
          </a:p>
          <a:p>
            <a:r>
              <a:rPr lang="ru-RU" sz="2400" b="1" dirty="0" smtClean="0"/>
              <a:t>Сравнительные (как , словно, будто)</a:t>
            </a:r>
          </a:p>
          <a:p>
            <a:r>
              <a:rPr lang="ru-RU" sz="2400" b="1" dirty="0" smtClean="0"/>
              <a:t>Уступительные (хотя , несмотря на, сколько ни, как ни, пускай)</a:t>
            </a:r>
          </a:p>
          <a:p>
            <a:r>
              <a:rPr lang="ru-RU" sz="2400" b="1" dirty="0" smtClean="0"/>
              <a:t>Причины (потому что , так как, ибо, оттого что, поскольку)</a:t>
            </a:r>
          </a:p>
          <a:p>
            <a:r>
              <a:rPr lang="ru-RU" sz="2400" b="1" dirty="0" smtClean="0"/>
              <a:t>Условия (если , когда, раз)</a:t>
            </a:r>
          </a:p>
          <a:p>
            <a:r>
              <a:rPr lang="ru-RU" sz="2400" b="1" dirty="0" smtClean="0"/>
              <a:t>Следствия (так что)</a:t>
            </a:r>
          </a:p>
          <a:p>
            <a:r>
              <a:rPr lang="ru-RU" sz="2400" b="1" dirty="0" smtClean="0"/>
              <a:t>Цели ( чтобы, для того чтобы, затем чтобы)</a:t>
            </a:r>
          </a:p>
          <a:p>
            <a:r>
              <a:rPr lang="ru-RU" sz="2400" b="1" dirty="0" smtClean="0"/>
              <a:t>Времени ( когда, пока, едва, как только, с тех пор как)</a:t>
            </a:r>
          </a:p>
          <a:p>
            <a:r>
              <a:rPr lang="ru-RU" sz="2400" b="1" dirty="0" smtClean="0"/>
              <a:t>Места (где, куда, откуда)</a:t>
            </a:r>
          </a:p>
          <a:p>
            <a:r>
              <a:rPr lang="ru-RU" sz="2400" b="1" dirty="0" smtClean="0"/>
              <a:t>Степени и образа действия (как, что, точно, словно)</a:t>
            </a:r>
          </a:p>
          <a:p>
            <a:r>
              <a:rPr lang="ru-RU" sz="2400" b="1" dirty="0" smtClean="0"/>
              <a:t>Определительные (который, куда, где, что, кто, когда)</a:t>
            </a:r>
          </a:p>
          <a:p>
            <a:r>
              <a:rPr lang="ru-RU" sz="2400" b="1" dirty="0" smtClean="0"/>
              <a:t>Изъяснительные(что, как, будто, чтобы, ли, кто) 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8572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В7  </a:t>
            </a:r>
            <a:r>
              <a:rPr lang="ru-RU" sz="2700" b="1" dirty="0" smtClean="0">
                <a:solidFill>
                  <a:srgbClr val="002060"/>
                </a:solidFill>
              </a:rPr>
              <a:t>Средства связи предложений в тексте.</a:t>
            </a:r>
            <a:br>
              <a:rPr lang="ru-RU" sz="2700" b="1" dirty="0" smtClean="0">
                <a:solidFill>
                  <a:srgbClr val="002060"/>
                </a:solidFill>
              </a:rPr>
            </a:b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714488"/>
            <a:ext cx="8229600" cy="4411675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0066"/>
                </a:solidFill>
              </a:rPr>
              <a:t>                      </a:t>
            </a:r>
            <a:r>
              <a:rPr lang="ru-RU" sz="2800" b="1" dirty="0" smtClean="0">
                <a:solidFill>
                  <a:srgbClr val="FF0066"/>
                </a:solidFill>
              </a:rPr>
              <a:t>Предупреждение: </a:t>
            </a:r>
            <a:endParaRPr lang="ru-RU" b="1" dirty="0" smtClean="0">
              <a:solidFill>
                <a:srgbClr val="FF0066"/>
              </a:solidFill>
            </a:endParaRPr>
          </a:p>
          <a:p>
            <a:r>
              <a:rPr lang="ru-RU" sz="2800" dirty="0" smtClean="0"/>
              <a:t>слова, связывающие предложение с предыдущим могут НЕ НАХОДИТЬСЯ В САМОМ НАЧАЛЕ!</a:t>
            </a:r>
          </a:p>
          <a:p>
            <a:r>
              <a:rPr lang="ru-RU" sz="2800" dirty="0" smtClean="0"/>
              <a:t>обязательно прочитайте предложенные предложения полностью: есть вариант найти предложение  за счёт повторов, синонимов, однокоренных слов.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72386" cy="51115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br>
              <a:rPr lang="ru-RU" sz="2800" b="1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>В8 (4 балла) 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3657600" cy="4957778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  Анафора-  повторение элемента в начале строк</a:t>
            </a:r>
          </a:p>
          <a:p>
            <a:r>
              <a:rPr lang="ru-RU" dirty="0" smtClean="0"/>
              <a:t>Антитеза- противопоставление</a:t>
            </a:r>
          </a:p>
          <a:p>
            <a:r>
              <a:rPr lang="ru-RU" dirty="0" smtClean="0"/>
              <a:t>Антонимы-слова с противоположным значением</a:t>
            </a:r>
          </a:p>
          <a:p>
            <a:r>
              <a:rPr lang="ru-RU" dirty="0" smtClean="0"/>
              <a:t>Гипербола- преувеличение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2"/>
          </p:nvPr>
        </p:nvSpPr>
        <p:spPr>
          <a:xfrm>
            <a:off x="4270248" y="1214422"/>
            <a:ext cx="3657600" cy="4957778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Градация –   усиление ( Я победил его, разгромил, уничтожил)</a:t>
            </a:r>
          </a:p>
          <a:p>
            <a:r>
              <a:rPr lang="ru-RU" dirty="0" smtClean="0"/>
              <a:t>Инверсия- особый порядок слов( Раму мыла мама)</a:t>
            </a:r>
          </a:p>
          <a:p>
            <a:r>
              <a:rPr lang="ru-RU" dirty="0" smtClean="0"/>
              <a:t>Ирония- насмешка</a:t>
            </a:r>
          </a:p>
          <a:p>
            <a:r>
              <a:rPr lang="ru-RU" dirty="0" smtClean="0"/>
              <a:t>Литота-  преуменьшение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8148" y="274638"/>
            <a:ext cx="828652" cy="65403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66"/>
                </a:solidFill>
              </a:rPr>
              <a:t>В8</a:t>
            </a:r>
            <a:endParaRPr lang="ru-RU" dirty="0">
              <a:solidFill>
                <a:srgbClr val="FF0066"/>
              </a:solidFill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4038600" cy="5840435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Метафора- сходное сравнение</a:t>
            </a:r>
          </a:p>
          <a:p>
            <a:r>
              <a:rPr lang="ru-RU" dirty="0" smtClean="0"/>
              <a:t>Метонимия – название одного предмета вместо другого( Ну скушай же ещё ТАРЕЛОЧКУ ..)</a:t>
            </a:r>
          </a:p>
          <a:p>
            <a:r>
              <a:rPr lang="ru-RU" dirty="0" smtClean="0"/>
              <a:t>Оксюморон- два понятия исключают друг друга( горячий снег)</a:t>
            </a:r>
          </a:p>
          <a:p>
            <a:r>
              <a:rPr lang="ru-RU" dirty="0" smtClean="0"/>
              <a:t>Олицетворение- неодушевленный предмет с человеческим характером</a:t>
            </a:r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48200" y="285728"/>
            <a:ext cx="4038600" cy="5840435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Параллелизм- одинаковое синтаксическое построение ( Пусть всегда будет…)</a:t>
            </a:r>
          </a:p>
          <a:p>
            <a:r>
              <a:rPr lang="ru-RU" dirty="0" smtClean="0"/>
              <a:t>Паронимы- однокоренные, но  не «родня»</a:t>
            </a:r>
          </a:p>
          <a:p>
            <a:r>
              <a:rPr lang="ru-RU" dirty="0" smtClean="0"/>
              <a:t>Парцелляция- членение предложения( У девушки беда тут стряслась. Большая)</a:t>
            </a:r>
          </a:p>
          <a:p>
            <a:r>
              <a:rPr lang="ru-RU" dirty="0" smtClean="0"/>
              <a:t>Плеоназм-излишество(отступить назад)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2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2826</TotalTime>
  <Words>5116</Words>
  <Application>Microsoft Office PowerPoint</Application>
  <PresentationFormat>Экран (4:3)</PresentationFormat>
  <Paragraphs>808</Paragraphs>
  <Slides>106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106</vt:i4>
      </vt:variant>
    </vt:vector>
  </HeadingPairs>
  <TitlesOfParts>
    <vt:vector size="107" baseType="lpstr">
      <vt:lpstr>Эркер</vt:lpstr>
      <vt:lpstr>Слайд 1</vt:lpstr>
      <vt:lpstr>Слайд 2</vt:lpstr>
      <vt:lpstr>А1 Попробуем прочитать правильно</vt:lpstr>
      <vt:lpstr>А1Орфоэпические нормы. Правильный вариант произношения</vt:lpstr>
      <vt:lpstr>Добавьте слова из  словаря</vt:lpstr>
      <vt:lpstr>Запомните</vt:lpstr>
      <vt:lpstr>   А2</vt:lpstr>
      <vt:lpstr>А3  Морфологические нормы    </vt:lpstr>
      <vt:lpstr>А3    Морфологические нормы</vt:lpstr>
      <vt:lpstr>А3   </vt:lpstr>
      <vt:lpstr>Слайд 11</vt:lpstr>
      <vt:lpstr>Слайд 12</vt:lpstr>
      <vt:lpstr>Запомнить </vt:lpstr>
      <vt:lpstr>А3      Запомнить окончания р.п.</vt:lpstr>
      <vt:lpstr>А3   Формы имён прилагательных</vt:lpstr>
      <vt:lpstr>А3    Собирательные числительные</vt:lpstr>
      <vt:lpstr>А3 Склонение сложных числительных </vt:lpstr>
      <vt:lpstr>А3         Смешение форм простой и составной степени - это ошибка !</vt:lpstr>
      <vt:lpstr>А4   Синтаксические нормы</vt:lpstr>
      <vt:lpstr>А4Деепричастный оборот не употребляется :</vt:lpstr>
      <vt:lpstr>А4   </vt:lpstr>
      <vt:lpstr>А4 </vt:lpstr>
      <vt:lpstr>А4 Нарушение синтаксической нормы</vt:lpstr>
      <vt:lpstr>А5   Нарушения синтаксических норм</vt:lpstr>
      <vt:lpstr>А5  Нарушения синтаксических норм</vt:lpstr>
      <vt:lpstr>А5</vt:lpstr>
      <vt:lpstr>А5  </vt:lpstr>
      <vt:lpstr>А6  Синтаксические нормы: замена придаточной части причастным оборотом.</vt:lpstr>
      <vt:lpstr>А6 Синтаксические нормы: замена придаточной части причастным оборотом    </vt:lpstr>
      <vt:lpstr>Ошибка </vt:lpstr>
      <vt:lpstr>На всякий случай…</vt:lpstr>
      <vt:lpstr>Попробуем ещё раз…</vt:lpstr>
      <vt:lpstr>А7 Текст  и его смысловая цельность</vt:lpstr>
      <vt:lpstr>А8 Средства связи предложений в тексте.</vt:lpstr>
      <vt:lpstr>А8 Синтаксические нормы: обособление вводных конструкций  </vt:lpstr>
      <vt:lpstr>А9  Грамматическая(предикативная) основа предложения (подлежащее и сказуемое)</vt:lpstr>
      <vt:lpstr>А9 </vt:lpstr>
      <vt:lpstr>А9</vt:lpstr>
      <vt:lpstr>Сказуемое</vt:lpstr>
      <vt:lpstr>   Сказуемое</vt:lpstr>
      <vt:lpstr>А10 Предложение</vt:lpstr>
      <vt:lpstr>А11 Части речи</vt:lpstr>
      <vt:lpstr>А11</vt:lpstr>
      <vt:lpstr>А 11  Вспомним частицы</vt:lpstr>
      <vt:lpstr>А11  Вспомним  частицы</vt:lpstr>
      <vt:lpstr>А11   Другие частицы</vt:lpstr>
      <vt:lpstr>А11 Предлоги</vt:lpstr>
      <vt:lpstr>А11  Союзы</vt:lpstr>
      <vt:lpstr>А11  Местоимения ( вопросы  существительного, прилагательного, числительного)</vt:lpstr>
      <vt:lpstr>А12 Лексическое значение слова</vt:lpstr>
      <vt:lpstr>А13 Правописание –Н- и –НН- в суффиксах различных частей речи</vt:lpstr>
      <vt:lpstr>А13    Н  и НН в причастиях</vt:lpstr>
      <vt:lpstr>А13  -Н-  в причастиях</vt:lpstr>
      <vt:lpstr> А12 Наречия</vt:lpstr>
      <vt:lpstr>А 14 Правописание корней : безударная гласная проверяемая</vt:lpstr>
      <vt:lpstr>А15            Комплексный тест:              проверяются  знания  5 правил</vt:lpstr>
      <vt:lpstr>А15  пре – при- </vt:lpstr>
      <vt:lpstr>А15  Приставки на з-  и с-</vt:lpstr>
      <vt:lpstr>А16      Гласная в суффиксах причастий и       окончаниях глагола</vt:lpstr>
      <vt:lpstr>А16   Работа с причастиями</vt:lpstr>
      <vt:lpstr>А17   Правописание суффиксов</vt:lpstr>
      <vt:lpstr>   </vt:lpstr>
      <vt:lpstr>А 18   Не с причастиями</vt:lpstr>
      <vt:lpstr>А18   </vt:lpstr>
      <vt:lpstr>А19  Правописание союзов и предлогов</vt:lpstr>
      <vt:lpstr>А20 Синтаксис сложного предложения    Разбор любого предложения начинается а/ с нахождения грамматических основ (подлежащего и сказуемого) б/ с проверки на наличие общего второстепенного  члена предложения. Все лица нахмурились и в тишине слышалось лишь тяжёлое дыхание командира В данном примере основы :  лица нахмурились  и дыхание слышалось.  Предложение с/с – запятая нужна.</vt:lpstr>
      <vt:lpstr>А20</vt:lpstr>
      <vt:lpstr>А21  Обособление причастных и деепричастных оборотов</vt:lpstr>
      <vt:lpstr>А22 Знаки препинания при вводных словах  Трудности возникают  при разграничении омонимичных форм – членов предложения.  Вы (1) верно (2) переведены сюда из Москвы? Вы ( 3) верно  (4) перевели эти строки  с английского языка. 1) 1,2                                                               3) 1,3 2) 3,4                                                               4) 1,4                 </vt:lpstr>
      <vt:lpstr>Слова, которые не являются вводными</vt:lpstr>
      <vt:lpstr>Омонимичные слова  </vt:lpstr>
      <vt:lpstr>А23  Предложение с одной запятой. Запомни формулы :</vt:lpstr>
      <vt:lpstr>А24  Двоеточие в бессоюзном сложном предложении.</vt:lpstr>
      <vt:lpstr>А24   Тире в бессоюзном сложном предложении.</vt:lpstr>
      <vt:lpstr>А25  Сложноподчиненное предложение со словом который</vt:lpstr>
      <vt:lpstr>А 26  Предложения с разными видами связей</vt:lpstr>
      <vt:lpstr>                 </vt:lpstr>
      <vt:lpstr>В1  Уровень знаний ВЫСОКИЙ Основные способы словообразования</vt:lpstr>
      <vt:lpstr>Запомни!</vt:lpstr>
      <vt:lpstr>Как определить способ ? </vt:lpstr>
      <vt:lpstr>Суффиксальный способ</vt:lpstr>
      <vt:lpstr>  Интересные  суффиксы</vt:lpstr>
      <vt:lpstr>Приставочно- суффиксальный</vt:lpstr>
      <vt:lpstr>В1 Сложные случаи словообразовательного анализа</vt:lpstr>
      <vt:lpstr>В1 Способ сложения</vt:lpstr>
      <vt:lpstr>В1 Переход одной части речи в другую</vt:lpstr>
      <vt:lpstr>В1   Переход одной части речи в другую</vt:lpstr>
      <vt:lpstr>В2  Части речи</vt:lpstr>
      <vt:lpstr>В3  Типы подчинительной связи</vt:lpstr>
      <vt:lpstr>В4 Односоставные предложения  ( повторим)  </vt:lpstr>
      <vt:lpstr>В4 Односоставное предложение в составе сложного.</vt:lpstr>
      <vt:lpstr>В5    Простое осложнённое предложение</vt:lpstr>
      <vt:lpstr>Примеры  </vt:lpstr>
      <vt:lpstr>В6  Сложное предложение</vt:lpstr>
      <vt:lpstr>В6  Виды сложных предложений см.слайд 37</vt:lpstr>
      <vt:lpstr>а</vt:lpstr>
      <vt:lpstr>В7  Средства связи предложений в тексте. </vt:lpstr>
      <vt:lpstr>  В8 (4 балла) </vt:lpstr>
      <vt:lpstr>В8</vt:lpstr>
      <vt:lpstr>Слайд 100</vt:lpstr>
      <vt:lpstr>Добавь в словарь нужные  тебе термины</vt:lpstr>
      <vt:lpstr>Художественные средства в сфере задания В8 </vt:lpstr>
      <vt:lpstr>В8  Не забудь!</vt:lpstr>
      <vt:lpstr>Художественные средства в сфере заданий В8  ( примеры) </vt:lpstr>
      <vt:lpstr>В8</vt:lpstr>
      <vt:lpstr>Шкала перевода первичных  баллов в тестовые  ЕГЭ РУССКИЙ ЯЗЫК 2011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Ударение-это выделение какого-либо слога в слове большей силой произношения. В русском языке ударение свободное, т.е. оно не закреплено за определённым слогом, как, например, во французском языке, в котором ударение падает на последний слог, или в польском языке – на предпоследний.</dc:title>
  <dc:creator>Люда</dc:creator>
  <cp:lastModifiedBy>Roman</cp:lastModifiedBy>
  <cp:revision>254</cp:revision>
  <dcterms:created xsi:type="dcterms:W3CDTF">2012-02-25T12:41:53Z</dcterms:created>
  <dcterms:modified xsi:type="dcterms:W3CDTF">2013-02-19T21:34:40Z</dcterms:modified>
</cp:coreProperties>
</file>