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9" r:id="rId2"/>
    <p:sldId id="285" r:id="rId3"/>
    <p:sldId id="270" r:id="rId4"/>
    <p:sldId id="272" r:id="rId5"/>
    <p:sldId id="273" r:id="rId6"/>
    <p:sldId id="274" r:id="rId7"/>
    <p:sldId id="275" r:id="rId8"/>
    <p:sldId id="278" r:id="rId9"/>
    <p:sldId id="277" r:id="rId10"/>
    <p:sldId id="276" r:id="rId11"/>
    <p:sldId id="279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6600CC"/>
    <a:srgbClr val="FF5BFF"/>
    <a:srgbClr val="FFC5B7"/>
    <a:srgbClr val="FF93FF"/>
    <a:srgbClr val="FF9C85"/>
    <a:srgbClr val="FF00FF"/>
    <a:srgbClr val="FF6600"/>
    <a:srgbClr val="75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60"/>
  </p:normalViewPr>
  <p:slideViewPr>
    <p:cSldViewPr>
      <p:cViewPr varScale="1">
        <p:scale>
          <a:sx n="72" d="100"/>
          <a:sy n="72" d="100"/>
        </p:scale>
        <p:origin x="-3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0DCCD0-0CDC-40C7-98AD-46D44C47A1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1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3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4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5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6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7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9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10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F503-45C7-4836-B904-5E346F3CC448}" type="slidenum">
              <a:rPr lang="ru-RU"/>
              <a:pPr/>
              <a:t>11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/>
              <a:t>Шаблон для создания презентаций к урокам математики.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F747A-6F58-4BDD-9933-FEB5DD062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88E60-E625-444C-AE19-3BEB1B918B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3A46E-21C2-45C4-B56C-2DA1EA71B6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BCB346-B875-48D0-8B3C-3C36DD2605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F21E-B6DB-4913-A5E8-CA6F2A949B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B0C69-24C2-4CDD-8F01-79B9ADBFD3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AA76-64DA-4200-9136-F9FE20EF2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33F8B-66EC-4778-B3A4-C830335964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15F5D8-E008-461D-85EE-1370DFD862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8D75F-318D-4364-BE00-75C39B1000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F856F-49DB-4C60-8571-31BC30E04B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C2D49-A853-40E6-B0A2-8AE4E75400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6BD1476-4138-4B42-8B00-75D7F3DAF6A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arcticmuseum.com/gallery2/main.php?g2_view=core.DownloadItem&amp;g2_itemId=520&amp;g2_serialNumber=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png"/><Relationship Id="rId9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8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!!!Festival\__Temp\628316\&#1058;&#1077;&#1090;&#1077;&#1088;&#1077;&#1074;&#1072;%20&#1085;&#1072;%20&#1083;&#1091;&#1085;&#1082;&#1072;&#1093;_0.avi" TargetMode="Externa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600200" y="762000"/>
            <a:ext cx="6102424" cy="7827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43000" y="2590800"/>
            <a:ext cx="3000376" cy="1143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676400" y="4724400"/>
            <a:ext cx="2977480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48200" y="5105400"/>
            <a:ext cx="22860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064324" y="5105400"/>
            <a:ext cx="19812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2355200">
            <a:off x="3205267" y="1690250"/>
            <a:ext cx="351656" cy="86334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3272394">
            <a:off x="4902950" y="3515965"/>
            <a:ext cx="351656" cy="99389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14400"/>
            <a:ext cx="6096000" cy="457199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Способы изменения внутренней энергии</a:t>
            </a:r>
          </a:p>
        </p:txBody>
      </p:sp>
      <p:sp>
        <p:nvSpPr>
          <p:cNvPr id="27" name="Стрелка вниз 26"/>
          <p:cNvSpPr/>
          <p:nvPr/>
        </p:nvSpPr>
        <p:spPr>
          <a:xfrm rot="19688082">
            <a:off x="5840193" y="1704167"/>
            <a:ext cx="351656" cy="86334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1089076" y="2839328"/>
            <a:ext cx="309721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Совершение работы</a:t>
            </a:r>
          </a:p>
        </p:txBody>
      </p:sp>
      <p:sp>
        <p:nvSpPr>
          <p:cNvPr id="29" name="Овал 28"/>
          <p:cNvSpPr/>
          <p:nvPr/>
        </p:nvSpPr>
        <p:spPr>
          <a:xfrm>
            <a:off x="5334000" y="2590800"/>
            <a:ext cx="3000376" cy="1143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5334000" y="2819400"/>
            <a:ext cx="309721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Теплопередача</a:t>
            </a:r>
          </a:p>
        </p:txBody>
      </p:sp>
      <p:sp>
        <p:nvSpPr>
          <p:cNvPr id="31" name="Стрелка вниз 30"/>
          <p:cNvSpPr/>
          <p:nvPr/>
        </p:nvSpPr>
        <p:spPr>
          <a:xfrm rot="1135083">
            <a:off x="6019020" y="3916362"/>
            <a:ext cx="351656" cy="99389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9726882">
            <a:off x="7547310" y="3905372"/>
            <a:ext cx="351656" cy="99389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1600200" y="4876800"/>
            <a:ext cx="30972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Теплопроводность</a:t>
            </a:r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4834596" y="5291796"/>
            <a:ext cx="1994520" cy="43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Конвекция</a:t>
            </a: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7086600" y="5201528"/>
            <a:ext cx="20574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Излучение</a:t>
            </a: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3" grpId="0" animBg="1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67000" y="304800"/>
            <a:ext cx="45003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Растения Севера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Павел Старцев\Desktop\2693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2132856"/>
            <a:ext cx="4771756" cy="3168228"/>
          </a:xfrm>
          <a:prstGeom prst="rect">
            <a:avLst/>
          </a:prstGeom>
          <a:noFill/>
        </p:spPr>
      </p:pic>
      <p:pic>
        <p:nvPicPr>
          <p:cNvPr id="17" name="Picture 3" descr="C:\Users\Павел Старцев\Desktop\0_6d0fa_fd6fa4e5_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1484784"/>
            <a:ext cx="2886295" cy="433377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762000" y="5943600"/>
            <a:ext cx="28277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Карликовая береза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10200" y="5410200"/>
            <a:ext cx="24550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Карликовая ива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19400" y="228600"/>
            <a:ext cx="38491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Пушной зверь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Павел Старцев\Desktop\Winter_Red_Fox_Wallpaper_mjtt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340768"/>
            <a:ext cx="3408379" cy="2556284"/>
          </a:xfrm>
          <a:prstGeom prst="rect">
            <a:avLst/>
          </a:prstGeom>
          <a:noFill/>
        </p:spPr>
      </p:pic>
      <p:pic>
        <p:nvPicPr>
          <p:cNvPr id="17" name="Picture 3" descr="C:\Users\Павел Старцев\Desktop\dsc_4106ww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8200" y="2209800"/>
            <a:ext cx="4339462" cy="2880319"/>
          </a:xfrm>
          <a:prstGeom prst="rect">
            <a:avLst/>
          </a:prstGeom>
          <a:noFill/>
        </p:spPr>
      </p:pic>
      <p:pic>
        <p:nvPicPr>
          <p:cNvPr id="18" name="Picture 4" descr="C:\Users\Павел Старцев\Desktop\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4077072"/>
            <a:ext cx="3528392" cy="2646294"/>
          </a:xfrm>
          <a:prstGeom prst="rect">
            <a:avLst/>
          </a:prstGeom>
          <a:noFill/>
        </p:spPr>
      </p:pic>
      <p:pic>
        <p:nvPicPr>
          <p:cNvPr id="19" name="Picture 6" descr="C:\Users\Павел Старцев\Desktop\e40cc8f26c437d91d9d9e959f598f31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4048" y="1340768"/>
            <a:ext cx="3499148" cy="2624361"/>
          </a:xfrm>
          <a:prstGeom prst="rect">
            <a:avLst/>
          </a:prstGeom>
          <a:noFill/>
        </p:spPr>
      </p:pic>
      <p:pic>
        <p:nvPicPr>
          <p:cNvPr id="20" name="Picture 8" descr="C:\Users\Павел Старцев\Desktop\v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4008" y="4077072"/>
            <a:ext cx="4043526" cy="2628292"/>
          </a:xfrm>
          <a:prstGeom prst="rect">
            <a:avLst/>
          </a:prstGeom>
          <a:noFill/>
        </p:spPr>
      </p:pic>
      <p:pic>
        <p:nvPicPr>
          <p:cNvPr id="21" name="Picture 7" descr="C:\Users\Павел Старцев\Desktop\71995223_1300036899_siberian_huskies_wallpaper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45120" y="2133600"/>
            <a:ext cx="3993456" cy="2995092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438400" y="304800"/>
            <a:ext cx="42144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Ездовые собаки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0801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8080"/>
                </a:solidFill>
                <a:latin typeface="+mn-lt"/>
              </a:rPr>
              <a:t>Цель: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187220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Показать роль теплопроводности в жизни человека.</a:t>
            </a:r>
          </a:p>
          <a:p>
            <a:pPr algn="ctr"/>
            <a:r>
              <a:rPr lang="ru-RU" dirty="0" smtClean="0"/>
              <a:t>Выяснить почему жители Севера предпочитают  одежду из оленьих шкур, а не из другого меха.</a:t>
            </a:r>
            <a:endParaRPr lang="ru-RU" dirty="0"/>
          </a:p>
        </p:txBody>
      </p:sp>
      <p:pic>
        <p:nvPicPr>
          <p:cNvPr id="4" name="Picture 2" descr="C:\Users\Павел Старцев\Desktop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3645024"/>
            <a:ext cx="4824536" cy="298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76400" y="457200"/>
            <a:ext cx="8686800" cy="1517104"/>
          </a:xfrm>
        </p:spPr>
        <p:txBody>
          <a:bodyPr/>
          <a:lstStyle/>
          <a:p>
            <a:r>
              <a:rPr lang="ru-RU" b="1" dirty="0" smtClean="0">
                <a:solidFill>
                  <a:srgbClr val="008080"/>
                </a:solidFill>
                <a:latin typeface="+mn-lt"/>
              </a:rPr>
              <a:t>Оборудование: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5085184"/>
          </a:xfrm>
        </p:spPr>
        <p:txBody>
          <a:bodyPr/>
          <a:lstStyle/>
          <a:p>
            <a:r>
              <a:rPr lang="ru-RU" dirty="0" smtClean="0"/>
              <a:t>Пимы из оленьей шкуры</a:t>
            </a:r>
          </a:p>
          <a:p>
            <a:r>
              <a:rPr lang="ru-RU" dirty="0" smtClean="0"/>
              <a:t>Лупа</a:t>
            </a:r>
          </a:p>
          <a:p>
            <a:r>
              <a:rPr lang="ru-RU" dirty="0" smtClean="0"/>
              <a:t>Литература по данному вопросу</a:t>
            </a:r>
            <a:endParaRPr lang="ru-RU" dirty="0"/>
          </a:p>
        </p:txBody>
      </p:sp>
      <p:pic>
        <p:nvPicPr>
          <p:cNvPr id="1026" name="Picture 2" descr="F:\ФОТО\IMG_42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3717032"/>
            <a:ext cx="3275856" cy="2456892"/>
          </a:xfrm>
          <a:prstGeom prst="rect">
            <a:avLst/>
          </a:prstGeom>
          <a:noFill/>
        </p:spPr>
      </p:pic>
      <p:pic>
        <p:nvPicPr>
          <p:cNvPr id="1028" name="Picture 4" descr="F:\ФОТО\IMG_425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2600" y="609600"/>
            <a:ext cx="3275855" cy="2456891"/>
          </a:xfrm>
          <a:prstGeom prst="rect">
            <a:avLst/>
          </a:prstGeom>
          <a:noFill/>
        </p:spPr>
      </p:pic>
      <p:pic>
        <p:nvPicPr>
          <p:cNvPr id="1029" name="Picture 5" descr="F:\ФОТО\IMG_425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76800" y="3505200"/>
            <a:ext cx="3961976" cy="3168352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2241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8080"/>
                </a:solidFill>
                <a:latin typeface="+mn-lt"/>
              </a:rPr>
              <a:t>Ход исследования: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4752528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Изучить литературу по теме: «Зимняя национальная одежда Коми народа».</a:t>
            </a:r>
          </a:p>
          <a:p>
            <a:r>
              <a:rPr lang="ru-RU" dirty="0" smtClean="0"/>
              <a:t>Изучить литературу по теме: «Олень. Использование шкуры оленя для изготовления одежды»</a:t>
            </a:r>
          </a:p>
          <a:p>
            <a:r>
              <a:rPr lang="ru-RU" dirty="0" smtClean="0"/>
              <a:t>Рассмотреть шкуру оленя и выявить её свойства.</a:t>
            </a:r>
          </a:p>
          <a:p>
            <a:r>
              <a:rPr lang="ru-RU" dirty="0" smtClean="0"/>
              <a:t>Выяснить почему жители Севера предпочитают  одежду из оленьих шкур, а не из другого меха.</a:t>
            </a:r>
          </a:p>
          <a:p>
            <a:r>
              <a:rPr lang="ru-RU" dirty="0" smtClean="0"/>
              <a:t>Подготовить презентацию и выступление по данному исследованию.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ФОТО\IMG_4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3734" cy="68803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чий стол\ФОТО\IMG_42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04664"/>
            <a:ext cx="4662247" cy="3600400"/>
          </a:xfrm>
          <a:prstGeom prst="rect">
            <a:avLst/>
          </a:prstGeom>
          <a:noFill/>
        </p:spPr>
      </p:pic>
      <p:pic>
        <p:nvPicPr>
          <p:cNvPr id="2054" name="Picture 6" descr="D:\Рабочий стол\ФОТО\IMG_42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3213184"/>
            <a:ext cx="4860032" cy="3644815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абочий стол\ФОТО\IMG_42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3523333"/>
            <a:ext cx="4446223" cy="3334667"/>
          </a:xfrm>
          <a:prstGeom prst="rect">
            <a:avLst/>
          </a:prstGeom>
          <a:noFill/>
        </p:spPr>
      </p:pic>
      <p:pic>
        <p:nvPicPr>
          <p:cNvPr id="3075" name="Picture 3" descr="D:\Рабочий стол\ФОТО\IMG_42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04664"/>
            <a:ext cx="4427984" cy="3168352"/>
          </a:xfrm>
          <a:prstGeom prst="rect">
            <a:avLst/>
          </a:prstGeom>
          <a:noFill/>
        </p:spPr>
      </p:pic>
      <p:pic>
        <p:nvPicPr>
          <p:cNvPr id="3080" name="Picture 8" descr="В конец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3728" y="2924944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8080"/>
                </a:solidFill>
                <a:latin typeface="+mn-lt"/>
              </a:rPr>
              <a:t>Результат исследований: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1268760"/>
            <a:ext cx="2808312" cy="525658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Зимняя одежда Коми народа рациональна, удобна и сохраняет тепло.</a:t>
            </a:r>
          </a:p>
          <a:p>
            <a:r>
              <a:rPr lang="ru-RU" dirty="0" smtClean="0"/>
              <a:t>Называется малица. Это шуба без застёжек, с капюшоном и рукавицами, сшита из шкуры оленя.</a:t>
            </a:r>
          </a:p>
        </p:txBody>
      </p:sp>
      <p:pic>
        <p:nvPicPr>
          <p:cNvPr id="5" name="Рисунок 5" descr="http://www.finnougoria.ru/upload/foto%20komi%20kostum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196752"/>
            <a:ext cx="279237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http://www.finnougoria.ru/upload/foto%20komi%20kostum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268760"/>
            <a:ext cx="302755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Users\Павел Старцев\Desktop\img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61134" y="3418781"/>
            <a:ext cx="4000500" cy="145732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0" name="Picture 6" descr="C:\Users\Павел Старцев\Desktop\утюг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4725144"/>
            <a:ext cx="2039444" cy="150103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1" name="Picture 7" descr="C:\Users\Павел Старцев\Desktop\термос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1844824"/>
            <a:ext cx="1800200" cy="16595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2" name="Picture 8" descr="C:\Users\Павел Старцев\Desktop\прпихватк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712" y="2492896"/>
            <a:ext cx="1258356" cy="146320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3" name="Picture 9" descr="C:\Users\Павел Старцев\Desktop\07518cd44bee899ef6d5fe0ad92f9a0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933056"/>
            <a:ext cx="1685925" cy="15049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4" name="Picture 10" descr="C:\Users\Павел Старцев\Desktop\birdy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00192" y="3501008"/>
            <a:ext cx="1872208" cy="184974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515" name="Picture 11" descr="C:\Users\Павел Старцев\Desktop\батарея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59596" y="4848919"/>
            <a:ext cx="1596380" cy="1700808"/>
          </a:xfrm>
          <a:prstGeom prst="rect">
            <a:avLst/>
          </a:prstGeom>
          <a:noFill/>
        </p:spPr>
      </p:pic>
      <p:pic>
        <p:nvPicPr>
          <p:cNvPr id="21516" name="Picture 12" descr="C:\Users\Павел Старцев\Desktop\кастрюля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03848" y="2204864"/>
            <a:ext cx="2266057" cy="1313932"/>
          </a:xfrm>
          <a:prstGeom prst="rect">
            <a:avLst/>
          </a:prstGeom>
          <a:noFill/>
        </p:spPr>
      </p:pic>
      <p:sp>
        <p:nvSpPr>
          <p:cNvPr id="11" name="WordArt 14"/>
          <p:cNvSpPr>
            <a:spLocks noChangeArrowheads="1" noChangeShapeType="1" noTextEdit="1"/>
          </p:cNvSpPr>
          <p:nvPr/>
        </p:nvSpPr>
        <p:spPr bwMode="auto">
          <a:xfrm>
            <a:off x="1143000" y="990600"/>
            <a:ext cx="7391400" cy="854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 dirty="0" smtClean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ТЕПЛОПРОВОДНОСТЬ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657600" y="3048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 урока:</a:t>
            </a:r>
            <a:endParaRPr lang="ru-RU" sz="20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1224136"/>
          </a:xfrm>
        </p:spPr>
        <p:txBody>
          <a:bodyPr/>
          <a:lstStyle/>
          <a:p>
            <a:r>
              <a:rPr lang="ru-RU" dirty="0" smtClean="0"/>
              <a:t>Обувь-пимы, мягкие сапоги, сшитые полностью из меха.</a:t>
            </a:r>
          </a:p>
          <a:p>
            <a:endParaRPr lang="ru-RU" dirty="0"/>
          </a:p>
        </p:txBody>
      </p:sp>
      <p:pic>
        <p:nvPicPr>
          <p:cNvPr id="4" name="Picture 5" descr="Обувь зимняя. Нижнеколымский музей. КП 185"/>
          <p:cNvPicPr>
            <a:picLocks noChangeAspect="1" noChangeArrowheads="1"/>
          </p:cNvPicPr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4644008" y="1628800"/>
            <a:ext cx="3384376" cy="5092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10081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Волос оленя лёгкий, ломкий, пуст внутри, там сохраняется нагретый телом воздух.</a:t>
            </a:r>
            <a:endParaRPr lang="ru-RU" dirty="0"/>
          </a:p>
        </p:txBody>
      </p:sp>
      <p:pic>
        <p:nvPicPr>
          <p:cNvPr id="7" name="Picture 5" descr="D:\Рабочий стол\ФОТО\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1673454"/>
            <a:ext cx="7210772" cy="518454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8080"/>
                </a:solidFill>
                <a:latin typeface="+mn-lt"/>
              </a:rPr>
              <a:t>Выводы: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324528" cy="302433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Выяснил практическое применение явления теплопроводности в жизни человека.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Выявил уникальность одежды из оленьей шкуры.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</p:txBody>
      </p:sp>
      <p:pic>
        <p:nvPicPr>
          <p:cNvPr id="7" name="Picture 8" descr="В конец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2895600"/>
            <a:ext cx="5616624" cy="374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8080"/>
                </a:solidFill>
                <a:latin typeface="+mn-lt"/>
              </a:rPr>
              <a:t>Литература:</a:t>
            </a:r>
            <a:endParaRPr lang="ru-RU" b="1" dirty="0">
              <a:solidFill>
                <a:srgbClr val="00808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324528" cy="3024336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Акимушкин И.И. «Мир </a:t>
            </a:r>
            <a:r>
              <a:rPr lang="ru-RU" dirty="0" err="1" smtClean="0"/>
              <a:t>животных:Млекопитающие</a:t>
            </a:r>
            <a:r>
              <a:rPr lang="ru-RU" dirty="0" smtClean="0"/>
              <a:t>, или звери» Москва. «Мысль» 1988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Володин В. Энциклопедия «Птицы и звери». Москва. «</a:t>
            </a:r>
            <a:r>
              <a:rPr lang="ru-RU" dirty="0" err="1" smtClean="0"/>
              <a:t>Аванта</a:t>
            </a:r>
            <a:r>
              <a:rPr lang="ru-RU" dirty="0" smtClean="0"/>
              <a:t>» 2002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Рогожкин А. Г. Энциклопедический словарь юного натуралиста. Москва. «Педагогика» 1981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Савельева Э.А. «</a:t>
            </a:r>
            <a:r>
              <a:rPr lang="ru-RU" dirty="0" err="1" smtClean="0"/>
              <a:t>Историко</a:t>
            </a:r>
            <a:r>
              <a:rPr lang="ru-RU" dirty="0" smtClean="0"/>
              <a:t>- культурный атлас РК» Москва. «Дрофа», «</a:t>
            </a:r>
            <a:r>
              <a:rPr lang="ru-RU" dirty="0" err="1" smtClean="0"/>
              <a:t>ДиК</a:t>
            </a:r>
            <a:r>
              <a:rPr lang="ru-RU" dirty="0" smtClean="0"/>
              <a:t>» 1997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Интернет-ресурсы.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32" y="0"/>
            <a:ext cx="58328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Расположите картинки и надписи к ним так, </a:t>
            </a:r>
          </a:p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Чтобы получилась логическая цепочка. 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бъясните ваш результат.</a:t>
            </a:r>
            <a:endParaRPr lang="ru-RU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Рисунок 11" descr="2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28926" y="2928934"/>
            <a:ext cx="1857388" cy="715094"/>
          </a:xfrm>
          <a:prstGeom prst="rect">
            <a:avLst/>
          </a:prstGeom>
        </p:spPr>
      </p:pic>
      <p:pic>
        <p:nvPicPr>
          <p:cNvPr id="13" name="Рисунок 12" descr="3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3571876"/>
            <a:ext cx="1571636" cy="600223"/>
          </a:xfrm>
          <a:prstGeom prst="rect">
            <a:avLst/>
          </a:prstGeom>
        </p:spPr>
      </p:pic>
      <p:pic>
        <p:nvPicPr>
          <p:cNvPr id="14" name="Рисунок 13" descr="44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768" y="2571744"/>
            <a:ext cx="1643074" cy="662530"/>
          </a:xfrm>
          <a:prstGeom prst="rect">
            <a:avLst/>
          </a:prstGeom>
        </p:spPr>
      </p:pic>
      <p:pic>
        <p:nvPicPr>
          <p:cNvPr id="15" name="Рисунок 14" descr="55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0628" y="3286124"/>
            <a:ext cx="1643074" cy="636922"/>
          </a:xfrm>
          <a:prstGeom prst="rect">
            <a:avLst/>
          </a:prstGeom>
        </p:spPr>
      </p:pic>
      <p:pic>
        <p:nvPicPr>
          <p:cNvPr id="16" name="Рисунок 15" descr="66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15206" y="3643314"/>
            <a:ext cx="1717448" cy="642942"/>
          </a:xfrm>
          <a:prstGeom prst="rect">
            <a:avLst/>
          </a:prstGeom>
        </p:spPr>
      </p:pic>
      <p:pic>
        <p:nvPicPr>
          <p:cNvPr id="18" name="Рисунок 17" descr="1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4429132"/>
            <a:ext cx="9143999" cy="1795051"/>
          </a:xfrm>
          <a:prstGeom prst="rect">
            <a:avLst/>
          </a:prstGeom>
        </p:spPr>
      </p:pic>
      <p:pic>
        <p:nvPicPr>
          <p:cNvPr id="19" name="Рисунок 18" descr="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066" y="1500174"/>
            <a:ext cx="1571636" cy="1178727"/>
          </a:xfrm>
          <a:prstGeom prst="rect">
            <a:avLst/>
          </a:prstGeom>
        </p:spPr>
      </p:pic>
      <p:pic>
        <p:nvPicPr>
          <p:cNvPr id="20" name="Рисунок 19" descr="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0100" y="2000240"/>
            <a:ext cx="1619261" cy="1214446"/>
          </a:xfrm>
          <a:prstGeom prst="rect">
            <a:avLst/>
          </a:prstGeom>
        </p:spPr>
      </p:pic>
      <p:pic>
        <p:nvPicPr>
          <p:cNvPr id="21" name="Рисунок 20" descr="3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596" y="357166"/>
            <a:ext cx="1571636" cy="1178727"/>
          </a:xfrm>
          <a:prstGeom prst="rect">
            <a:avLst/>
          </a:prstGeom>
        </p:spPr>
      </p:pic>
      <p:pic>
        <p:nvPicPr>
          <p:cNvPr id="22" name="Рисунок 21" descr="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58082" y="928670"/>
            <a:ext cx="1571636" cy="1178728"/>
          </a:xfrm>
          <a:prstGeom prst="rect">
            <a:avLst/>
          </a:prstGeom>
        </p:spPr>
      </p:pic>
      <p:pic>
        <p:nvPicPr>
          <p:cNvPr id="23" name="Рисунок 22" descr="5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8926" y="1428736"/>
            <a:ext cx="1571636" cy="117872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6072206"/>
            <a:ext cx="5168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Ослабление теплопроводности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695 L -0.00521 0.605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57 -0.01157 L -0.08767 0.450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9 0.00694 L -0.38507 0.521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05278 0.434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695 L 0.68767 0.3638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-0.74028 0.18912 " pathEditMode="relative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-0.02314 L 0.1033 0.039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5185E-6 L -0.12604 0.08403 " pathEditMode="relative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926 L -0.17327 0.0326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1389 L 0.46459 0.1226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4003" y="0"/>
            <a:ext cx="51399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Оцените теплопроводность веществ.</a:t>
            </a:r>
          </a:p>
          <a:p>
            <a:pPr algn="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Пронумеруйте вещества в </a:t>
            </a:r>
          </a:p>
          <a:p>
            <a:pPr algn="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порядке убывания теплопроводности.</a:t>
            </a:r>
            <a:endParaRPr lang="ru-RU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Рисунок 11" descr="стрел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1071546"/>
            <a:ext cx="9523565" cy="6512006"/>
          </a:xfrm>
          <a:prstGeom prst="rect">
            <a:avLst/>
          </a:prstGeom>
        </p:spPr>
      </p:pic>
      <p:pic>
        <p:nvPicPr>
          <p:cNvPr id="14" name="Рисунок 13" descr="6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8934"/>
            <a:ext cx="1415858" cy="1769822"/>
          </a:xfrm>
          <a:prstGeom prst="rect">
            <a:avLst/>
          </a:prstGeom>
        </p:spPr>
      </p:pic>
      <p:pic>
        <p:nvPicPr>
          <p:cNvPr id="15" name="Рисунок 14" descr="2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3357562"/>
            <a:ext cx="1428760" cy="1785951"/>
          </a:xfrm>
          <a:prstGeom prst="rect">
            <a:avLst/>
          </a:prstGeom>
        </p:spPr>
      </p:pic>
      <p:pic>
        <p:nvPicPr>
          <p:cNvPr id="16" name="Рисунок 15" descr="7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958" y="1214422"/>
            <a:ext cx="1428759" cy="1785949"/>
          </a:xfrm>
          <a:prstGeom prst="rect">
            <a:avLst/>
          </a:prstGeom>
        </p:spPr>
      </p:pic>
      <p:pic>
        <p:nvPicPr>
          <p:cNvPr id="17" name="Рисунок 16" descr="5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5072051"/>
            <a:ext cx="1428759" cy="1785949"/>
          </a:xfrm>
          <a:prstGeom prst="rect">
            <a:avLst/>
          </a:prstGeom>
        </p:spPr>
      </p:pic>
      <p:pic>
        <p:nvPicPr>
          <p:cNvPr id="18" name="Рисунок 17" descr="3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24" y="1571612"/>
            <a:ext cx="1428760" cy="1785950"/>
          </a:xfrm>
          <a:prstGeom prst="rect">
            <a:avLst/>
          </a:prstGeom>
        </p:spPr>
      </p:pic>
      <p:pic>
        <p:nvPicPr>
          <p:cNvPr id="19" name="Рисунок 18" descr="1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8728" y="4286256"/>
            <a:ext cx="1428760" cy="1785950"/>
          </a:xfrm>
          <a:prstGeom prst="rect">
            <a:avLst/>
          </a:prstGeom>
        </p:spPr>
      </p:pic>
      <p:pic>
        <p:nvPicPr>
          <p:cNvPr id="20" name="Рисунок 19" descr="4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8860" y="285728"/>
            <a:ext cx="1428760" cy="1785950"/>
          </a:xfrm>
          <a:prstGeom prst="rect">
            <a:avLst/>
          </a:prstGeom>
        </p:spPr>
      </p:pic>
      <p:pic>
        <p:nvPicPr>
          <p:cNvPr id="21" name="Рисунок 20" descr="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34" y="1142984"/>
            <a:ext cx="1141776" cy="642942"/>
          </a:xfrm>
          <a:prstGeom prst="rect">
            <a:avLst/>
          </a:prstGeom>
        </p:spPr>
      </p:pic>
      <p:pic>
        <p:nvPicPr>
          <p:cNvPr id="22" name="Рисунок 21" descr="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3042" y="1928802"/>
            <a:ext cx="1143008" cy="643636"/>
          </a:xfrm>
          <a:prstGeom prst="rect">
            <a:avLst/>
          </a:prstGeom>
        </p:spPr>
      </p:pic>
      <p:pic>
        <p:nvPicPr>
          <p:cNvPr id="23" name="Рисунок 22" descr="3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86050" y="2714620"/>
            <a:ext cx="1141776" cy="642942"/>
          </a:xfrm>
          <a:prstGeom prst="rect">
            <a:avLst/>
          </a:prstGeom>
        </p:spPr>
      </p:pic>
      <p:pic>
        <p:nvPicPr>
          <p:cNvPr id="24" name="Рисунок 23" descr="4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29058" y="3429000"/>
            <a:ext cx="1141776" cy="642942"/>
          </a:xfrm>
          <a:prstGeom prst="rect">
            <a:avLst/>
          </a:prstGeom>
        </p:spPr>
      </p:pic>
      <p:pic>
        <p:nvPicPr>
          <p:cNvPr id="25" name="Рисунок 24" descr="5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73298" y="4214819"/>
            <a:ext cx="1141776" cy="642942"/>
          </a:xfrm>
          <a:prstGeom prst="rect">
            <a:avLst/>
          </a:prstGeom>
        </p:spPr>
      </p:pic>
      <p:pic>
        <p:nvPicPr>
          <p:cNvPr id="26" name="Рисунок 25" descr="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15074" y="5000636"/>
            <a:ext cx="1143008" cy="643635"/>
          </a:xfrm>
          <a:prstGeom prst="rect">
            <a:avLst/>
          </a:prstGeom>
        </p:spPr>
      </p:pic>
      <p:pic>
        <p:nvPicPr>
          <p:cNvPr id="27" name="Рисунок 26" descr="7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85792" y="5772599"/>
            <a:ext cx="1143008" cy="64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1458 L 0.03837 -0.4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0.04375 L -0.59046 -0.365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0833 L -0.53212 0.060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0208 L 0.05208 -0.3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94 7.40741E-7 L 0.05191 0.2307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504 -0.05254 " pathEditMode="relative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1042 L 0.52465 0.6405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433" y="404664"/>
            <a:ext cx="9001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птицы в холодную погоду сидят нахохлившись ?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белки спят, закрывшись хвостом ?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белк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1214422"/>
            <a:ext cx="7572396" cy="5421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5998" y="332656"/>
            <a:ext cx="88144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Два человека живут в разных природных зонах: один –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Крайнем Севере, другой – в пустыне. И оба «тепло»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одеты. Почему ?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девочка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14346" y="1357298"/>
            <a:ext cx="5286380" cy="5286380"/>
          </a:xfrm>
          <a:prstGeom prst="rect">
            <a:avLst/>
          </a:prstGeom>
        </p:spPr>
      </p:pic>
      <p:pic>
        <p:nvPicPr>
          <p:cNvPr id="6" name="Рисунок 5" descr="верблюд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47697" y="1285860"/>
            <a:ext cx="5367379" cy="536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2971800" y="762000"/>
            <a:ext cx="3124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8229600" cy="4525963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Ввести понятие теплопроводности, как одного из видов теплопередачи.</a:t>
            </a:r>
          </a:p>
          <a:p>
            <a:pPr marL="609600" indent="-609600">
              <a:buFontTx/>
              <a:buNone/>
            </a:pP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2. 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Объяснить </a:t>
            </a: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данное явление на основании молекулярно-кинетической теории. </a:t>
            </a:r>
          </a:p>
          <a:p>
            <a:pPr marL="609600" indent="-609600">
              <a:buFontTx/>
              <a:buNone/>
            </a:pP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3. 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Раскрыть </a:t>
            </a: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основные научные положения изучаемой темы во взаимосвязи с природой и жизнедеятельностью человека Севера.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1981200" y="457200"/>
            <a:ext cx="5562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Теплопроводность – 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8229600" cy="269289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перенос энергии от одного тела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 другому </a:t>
            </a:r>
            <a:r>
              <a:rPr lang="ru-RU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или от одной части тела к другой, который происходит при взаимодействии молекул или других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частиц.</a:t>
            </a:r>
            <a:endParaRPr lang="ru-RU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16" name="Рисунок 15" descr="спиртовка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0" y="1600200"/>
            <a:ext cx="7429552" cy="7429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838200" y="457200"/>
            <a:ext cx="7924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Явление теплопроводности с молекулярно-кинетической точки зрения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Masha\Desktop\анимация\tepl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5424" y="3124200"/>
            <a:ext cx="8420100" cy="17682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68152" y="2209800"/>
            <a:ext cx="8375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Теплопроводность различных веществ разная.  Жидкости обладают меньшей теплопроводностью, чем твердые тела, а газы меньшей, чем жидкости.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838200" y="457200"/>
            <a:ext cx="7924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Теплопроводность жидкостей и газов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пробирка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0" y="838200"/>
            <a:ext cx="7929586" cy="5846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914400" y="304800"/>
            <a:ext cx="7924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Используя текст учебника стр.13, заполните таблицу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143000" y="1905000"/>
          <a:ext cx="6552728" cy="474507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316813"/>
                <a:gridCol w="3235915"/>
              </a:tblGrid>
              <a:tr h="37350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ТЕПЛОПРОВОДНОСТЬ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ХОРОШАЯ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ПЛОХАЯ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</a:tr>
              <a:tr h="238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/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/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/>
                </a:tc>
              </a:tr>
              <a:tr h="3786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343400" y="2590800"/>
            <a:ext cx="3456384" cy="648072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Жидкости (вода)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066800" y="25908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Металлы(серебро, медь, </a:t>
            </a:r>
            <a:b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железо)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4267200" y="31242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Газы(воздух, вакуум)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267200" y="38100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Пористые тела, дерево,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Кирпич, пробка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4267200" y="44196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Шерсть, пух, мех, волосы,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перья птиц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4419600" y="50292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Вата, войлок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4343400" y="55626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Снег, опилки, солома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4343400" y="6019800"/>
            <a:ext cx="345638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Жир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1285" y="404664"/>
            <a:ext cx="6168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Республика Коми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C:\Users\Павел Старцев\Desktop\домой\карт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8825" y="1484784"/>
            <a:ext cx="7115175" cy="4733925"/>
          </a:xfrm>
          <a:prstGeom prst="rect">
            <a:avLst/>
          </a:prstGeom>
          <a:noFill/>
        </p:spPr>
      </p:pic>
      <p:pic>
        <p:nvPicPr>
          <p:cNvPr id="15" name="Picture 7" descr="C:\Users\Павел Старцев\Desktop\домой\зимний снег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" name="Рисунок 15" descr="сияни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1989" y="-59784"/>
            <a:ext cx="9344661" cy="6974056"/>
          </a:xfrm>
          <a:prstGeom prst="rect">
            <a:avLst/>
          </a:prstGeom>
        </p:spPr>
      </p:pic>
      <p:pic>
        <p:nvPicPr>
          <p:cNvPr id="17" name="Picture 2" descr="C:\Users\Павел Старцев\Desktop\ea8559c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33596" y="-70341"/>
            <a:ext cx="6300936" cy="6986753"/>
          </a:xfrm>
          <a:prstGeom prst="rect">
            <a:avLst/>
          </a:prstGeom>
          <a:noFill/>
        </p:spPr>
      </p:pic>
      <p:pic>
        <p:nvPicPr>
          <p:cNvPr id="22" name="Рисунок 21" descr="олени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9144001" cy="6969761"/>
          </a:xfrm>
          <a:prstGeom prst="rect">
            <a:avLst/>
          </a:prstGeom>
        </p:spPr>
      </p:pic>
      <p:pic>
        <p:nvPicPr>
          <p:cNvPr id="24" name="Picture 7" descr="C:\Users\Павел Старцев\Desktop\домой\зимний снег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27584" y="1340768"/>
            <a:ext cx="3362406" cy="2521804"/>
          </a:xfrm>
          <a:prstGeom prst="rect">
            <a:avLst/>
          </a:prstGeom>
          <a:noFill/>
        </p:spPr>
      </p:pic>
      <p:pic>
        <p:nvPicPr>
          <p:cNvPr id="25" name="Picture 9" descr="C:\Users\Павел Старцев\Desktop\e40cc8f26c437d91d9d9e959f598f31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2040" y="4077072"/>
            <a:ext cx="3479370" cy="2609528"/>
          </a:xfrm>
          <a:prstGeom prst="rect">
            <a:avLst/>
          </a:prstGeom>
          <a:noFill/>
        </p:spPr>
      </p:pic>
      <p:pic>
        <p:nvPicPr>
          <p:cNvPr id="26" name="Picture 11" descr="C:\Users\Павел Старцев\Desktop\домой\карта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60032" y="1340768"/>
            <a:ext cx="3679796" cy="2448272"/>
          </a:xfrm>
          <a:prstGeom prst="rect">
            <a:avLst/>
          </a:prstGeom>
          <a:noFill/>
        </p:spPr>
      </p:pic>
      <p:pic>
        <p:nvPicPr>
          <p:cNvPr id="27" name="Рисунок 26" descr="сияние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62000" y="4114800"/>
            <a:ext cx="3445933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 rot="10800000">
            <a:off x="190500" y="0"/>
            <a:ext cx="381000" cy="6850063"/>
          </a:xfrm>
          <a:prstGeom prst="rect">
            <a:avLst/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914400" y="381000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Тетерева на лунках</a:t>
            </a:r>
            <a:endParaRPr lang="ru-RU" sz="44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Тетерева на лунках_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4000" y="1447800"/>
            <a:ext cx="6705600" cy="5029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494</TotalTime>
  <Words>578</Words>
  <Application>Microsoft PowerPoint</Application>
  <PresentationFormat>Экран (4:3)</PresentationFormat>
  <Paragraphs>95</Paragraphs>
  <Slides>27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Способы изменения внутренней энергии</vt:lpstr>
      <vt:lpstr>Слайд 2</vt:lpstr>
      <vt:lpstr>Слайд 3</vt:lpstr>
      <vt:lpstr>Слайд 4</vt:lpstr>
      <vt:lpstr>Слайд 5</vt:lpstr>
      <vt:lpstr>Слайд 6</vt:lpstr>
      <vt:lpstr>Жидкости (вода)</vt:lpstr>
      <vt:lpstr>Слайд 8</vt:lpstr>
      <vt:lpstr>Слайд 9</vt:lpstr>
      <vt:lpstr>Слайд 10</vt:lpstr>
      <vt:lpstr>Слайд 11</vt:lpstr>
      <vt:lpstr>Слайд 12</vt:lpstr>
      <vt:lpstr>Цель:</vt:lpstr>
      <vt:lpstr>Оборудование:</vt:lpstr>
      <vt:lpstr>Ход исследования:</vt:lpstr>
      <vt:lpstr>Слайд 16</vt:lpstr>
      <vt:lpstr>Слайд 17</vt:lpstr>
      <vt:lpstr>Слайд 18</vt:lpstr>
      <vt:lpstr>Результат исследований:</vt:lpstr>
      <vt:lpstr>Слайд 20</vt:lpstr>
      <vt:lpstr>Слайд 21</vt:lpstr>
      <vt:lpstr>Выводы:</vt:lpstr>
      <vt:lpstr>Литература: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Савченко Е.М.</dc:creator>
  <cp:lastModifiedBy>Tata</cp:lastModifiedBy>
  <cp:revision>50</cp:revision>
  <cp:lastPrinted>1601-01-01T00:00:00Z</cp:lastPrinted>
  <dcterms:created xsi:type="dcterms:W3CDTF">1601-01-01T00:00:00Z</dcterms:created>
  <dcterms:modified xsi:type="dcterms:W3CDTF">2013-02-18T17:34:19Z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