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2"/>
  </p:notesMasterIdLst>
  <p:sldIdLst>
    <p:sldId id="256" r:id="rId2"/>
    <p:sldId id="270" r:id="rId3"/>
    <p:sldId id="257" r:id="rId4"/>
    <p:sldId id="258" r:id="rId5"/>
    <p:sldId id="271" r:id="rId6"/>
    <p:sldId id="259" r:id="rId7"/>
    <p:sldId id="260" r:id="rId8"/>
    <p:sldId id="261" r:id="rId9"/>
    <p:sldId id="263" r:id="rId10"/>
    <p:sldId id="272" r:id="rId11"/>
    <p:sldId id="276" r:id="rId12"/>
    <p:sldId id="262" r:id="rId13"/>
    <p:sldId id="265" r:id="rId14"/>
    <p:sldId id="264" r:id="rId15"/>
    <p:sldId id="266" r:id="rId16"/>
    <p:sldId id="273" r:id="rId17"/>
    <p:sldId id="268" r:id="rId18"/>
    <p:sldId id="269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B3"/>
    <a:srgbClr val="FFAFAF"/>
    <a:srgbClr val="FFFF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0A255-9CA9-44DC-A976-7C91EE5FF149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3E8DD-FA5B-4505-8726-A49714AA4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3E8DD-FA5B-4505-8726-A49714AA45A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3E8DD-FA5B-4505-8726-A49714AA45A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4D515E-55D8-4979-AF7B-92853207D99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854CDB4-CB65-42BA-91A3-D5A9D8B6C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13" Type="http://schemas.openxmlformats.org/officeDocument/2006/relationships/image" Target="../media/image33.gif"/><Relationship Id="rId3" Type="http://schemas.openxmlformats.org/officeDocument/2006/relationships/slide" Target="slide8.xml"/><Relationship Id="rId7" Type="http://schemas.openxmlformats.org/officeDocument/2006/relationships/image" Target="../media/image27.jpeg"/><Relationship Id="rId12" Type="http://schemas.openxmlformats.org/officeDocument/2006/relationships/image" Target="../media/image32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11" Type="http://schemas.openxmlformats.org/officeDocument/2006/relationships/image" Target="../media/image31.jpeg"/><Relationship Id="rId5" Type="http://schemas.openxmlformats.org/officeDocument/2006/relationships/image" Target="../media/image25.jpeg"/><Relationship Id="rId10" Type="http://schemas.openxmlformats.org/officeDocument/2006/relationships/image" Target="../media/image30.png"/><Relationship Id="rId4" Type="http://schemas.openxmlformats.org/officeDocument/2006/relationships/image" Target="../media/image24.gif"/><Relationship Id="rId9" Type="http://schemas.openxmlformats.org/officeDocument/2006/relationships/image" Target="../media/image29.jpeg"/><Relationship Id="rId14" Type="http://schemas.openxmlformats.org/officeDocument/2006/relationships/image" Target="../media/image3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jpeg"/><Relationship Id="rId3" Type="http://schemas.openxmlformats.org/officeDocument/2006/relationships/slide" Target="slide13.xml"/><Relationship Id="rId7" Type="http://schemas.openxmlformats.org/officeDocument/2006/relationships/image" Target="../media/image4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jpeg"/><Relationship Id="rId4" Type="http://schemas.openxmlformats.org/officeDocument/2006/relationships/image" Target="../media/image42.jpeg"/><Relationship Id="rId9" Type="http://schemas.openxmlformats.org/officeDocument/2006/relationships/image" Target="../media/image4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slide" Target="slide13.xml"/><Relationship Id="rId7" Type="http://schemas.openxmlformats.org/officeDocument/2006/relationships/image" Target="../media/image5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Yanka\&#1056;&#1072;&#1073;&#1086;&#1090;&#1072;\&#1051;&#1077;&#1082;&#1094;&#1080;&#1080;_1&#1082;\&#1055;&#1086;&#1076;&#1093;&#1086;&#1076;%20&#1082;%20&#1080;&#1085;&#1092;&#1086;&#1088;&#1084;&#1072;&#1094;&#1080;&#1080;\We_Are_The_Champions.mp3" TargetMode="External"/><Relationship Id="rId6" Type="http://schemas.openxmlformats.org/officeDocument/2006/relationships/image" Target="../media/image50.jpeg"/><Relationship Id="rId5" Type="http://schemas.openxmlformats.org/officeDocument/2006/relationships/image" Target="../media/image49.jpeg"/><Relationship Id="rId4" Type="http://schemas.openxmlformats.org/officeDocument/2006/relationships/image" Target="../media/image4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7" Type="http://schemas.openxmlformats.org/officeDocument/2006/relationships/image" Target="../media/image56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jpeg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slovarozhegova.ru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12.xml"/><Relationship Id="rId4" Type="http://schemas.openxmlformats.org/officeDocument/2006/relationships/hyperlink" Target="http://video.yandex.r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476672"/>
          <a:ext cx="8344800" cy="439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00"/>
                <a:gridCol w="439200"/>
                <a:gridCol w="439200"/>
                <a:gridCol w="439200"/>
                <a:gridCol w="439200"/>
                <a:gridCol w="439200"/>
                <a:gridCol w="439200"/>
                <a:gridCol w="439200"/>
                <a:gridCol w="439200"/>
                <a:gridCol w="439200"/>
                <a:gridCol w="432544"/>
                <a:gridCol w="445856"/>
                <a:gridCol w="439200"/>
                <a:gridCol w="439200"/>
                <a:gridCol w="439200"/>
                <a:gridCol w="439200"/>
                <a:gridCol w="439200"/>
                <a:gridCol w="439200"/>
                <a:gridCol w="439200"/>
              </a:tblGrid>
              <a:tr h="439249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249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12" name="Группа 111"/>
          <p:cNvGrpSpPr/>
          <p:nvPr/>
        </p:nvGrpSpPr>
        <p:grpSpPr>
          <a:xfrm>
            <a:off x="3707904" y="476672"/>
            <a:ext cx="5184576" cy="432048"/>
            <a:chOff x="3707904" y="620688"/>
            <a:chExt cx="5184576" cy="43204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707904" y="62068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п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139952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572000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с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ь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436096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м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868144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164288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32240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300192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460432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ь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632848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с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8028384" y="62068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3707904" y="908720"/>
            <a:ext cx="3024288" cy="432048"/>
            <a:chOff x="3707904" y="1052736"/>
            <a:chExt cx="3024288" cy="432048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139952" y="1052736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868144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5436096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г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004048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4572000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707904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э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300192" y="105273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я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16" name="Группа 115"/>
          <p:cNvGrpSpPr/>
          <p:nvPr/>
        </p:nvGrpSpPr>
        <p:grpSpPr>
          <a:xfrm>
            <a:off x="1115616" y="1772816"/>
            <a:ext cx="3456336" cy="432048"/>
            <a:chOff x="1115664" y="1916832"/>
            <a:chExt cx="3456336" cy="432048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3707904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в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275904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2843856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с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2411808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1979760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щ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1547712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115664" y="19168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в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139952" y="1916832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17" name="Группа 116"/>
          <p:cNvGrpSpPr/>
          <p:nvPr/>
        </p:nvGrpSpPr>
        <p:grpSpPr>
          <a:xfrm>
            <a:off x="4139952" y="2204864"/>
            <a:ext cx="2592240" cy="432048"/>
            <a:chOff x="4139952" y="2348880"/>
            <a:chExt cx="2592240" cy="43204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572000" y="23488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139952" y="2348880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6300192" y="23488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с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5868144" y="23488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5436096" y="23488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у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5004048" y="23488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с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22" name="Группа 121"/>
          <p:cNvGrpSpPr/>
          <p:nvPr/>
        </p:nvGrpSpPr>
        <p:grpSpPr>
          <a:xfrm>
            <a:off x="3275856" y="2636912"/>
            <a:ext cx="3888384" cy="432048"/>
            <a:chOff x="3275856" y="2780928"/>
            <a:chExt cx="3888384" cy="432048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139952" y="2780928"/>
              <a:ext cx="432048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м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5436096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ю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004048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ь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4572000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п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3707904" y="2780976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3275856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к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732240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300192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868144" y="27809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18" name="Группа 117"/>
          <p:cNvGrpSpPr/>
          <p:nvPr/>
        </p:nvGrpSpPr>
        <p:grpSpPr>
          <a:xfrm>
            <a:off x="611560" y="3140968"/>
            <a:ext cx="6120632" cy="432048"/>
            <a:chOff x="611560" y="3284984"/>
            <a:chExt cx="6120632" cy="432048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4139952" y="3285032"/>
              <a:ext cx="432048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2771800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п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2339752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1907704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г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1475656" y="3285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1043608" y="3285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611560" y="3285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к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436096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004048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4572000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3707904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ч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3275904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00192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5868144" y="32849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23" name="Группа 122"/>
          <p:cNvGrpSpPr/>
          <p:nvPr/>
        </p:nvGrpSpPr>
        <p:grpSpPr>
          <a:xfrm>
            <a:off x="1043608" y="3573016"/>
            <a:ext cx="6120632" cy="432048"/>
            <a:chOff x="1043608" y="3717032"/>
            <a:chExt cx="6120632" cy="432048"/>
          </a:xfrm>
        </p:grpSpPr>
        <p:sp>
          <p:nvSpPr>
            <p:cNvPr id="93" name="Прямоугольник 92"/>
            <p:cNvSpPr/>
            <p:nvPr/>
          </p:nvSpPr>
          <p:spPr>
            <a:xfrm>
              <a:off x="3707904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4139952" y="3717032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err="1" smtClean="0">
                  <a:solidFill>
                    <a:schemeClr val="accent5">
                      <a:lumMod val="50000"/>
                    </a:schemeClr>
                  </a:solidFill>
                </a:rPr>
                <a:t>ц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3275856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м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2771800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1907704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ф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2339752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475656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043608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5868144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5004048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5436096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4572000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6732240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я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300192" y="3717032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20" name="Группа 119"/>
          <p:cNvGrpSpPr/>
          <p:nvPr/>
        </p:nvGrpSpPr>
        <p:grpSpPr>
          <a:xfrm>
            <a:off x="611560" y="4005064"/>
            <a:ext cx="4824488" cy="432048"/>
            <a:chOff x="611560" y="4149080"/>
            <a:chExt cx="4824488" cy="432048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4139952" y="4149080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5004048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2339752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1907704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1475656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ф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1043608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611560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и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>
            <a:xfrm>
              <a:off x="4572000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к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3707904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4" name="Прямоугольник 103"/>
            <p:cNvSpPr/>
            <p:nvPr/>
          </p:nvSpPr>
          <p:spPr>
            <a:xfrm>
              <a:off x="3275856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а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5" name="Прямоугольник 104"/>
            <p:cNvSpPr/>
            <p:nvPr/>
          </p:nvSpPr>
          <p:spPr>
            <a:xfrm>
              <a:off x="2771800" y="4149080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м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683568" y="4437112"/>
            <a:ext cx="3888432" cy="432048"/>
            <a:chOff x="683568" y="4581128"/>
            <a:chExt cx="3888432" cy="432048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3707904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ц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4139952" y="4581128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я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3275856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ц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6" name="Прямоугольник 105"/>
            <p:cNvSpPr/>
            <p:nvPr/>
          </p:nvSpPr>
          <p:spPr>
            <a:xfrm>
              <a:off x="2411760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л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7" name="Прямоугольник 106"/>
            <p:cNvSpPr/>
            <p:nvPr/>
          </p:nvSpPr>
          <p:spPr>
            <a:xfrm>
              <a:off x="1979712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8" name="Прямоугольник 107"/>
            <p:cNvSpPr/>
            <p:nvPr/>
          </p:nvSpPr>
          <p:spPr>
            <a:xfrm>
              <a:off x="1547664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в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9" name="Прямоугольник 108"/>
            <p:cNvSpPr/>
            <p:nvPr/>
          </p:nvSpPr>
          <p:spPr>
            <a:xfrm>
              <a:off x="1115616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0" name="Прямоугольник 109"/>
            <p:cNvSpPr/>
            <p:nvPr/>
          </p:nvSpPr>
          <p:spPr>
            <a:xfrm>
              <a:off x="683568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р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771800" y="4581128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ю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15" name="Группа 114"/>
          <p:cNvGrpSpPr/>
          <p:nvPr/>
        </p:nvGrpSpPr>
        <p:grpSpPr>
          <a:xfrm>
            <a:off x="2411760" y="1340768"/>
            <a:ext cx="3024240" cy="432048"/>
            <a:chOff x="2411808" y="1484784"/>
            <a:chExt cx="3024240" cy="432048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4572000" y="14847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о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3707904" y="14847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3275856" y="14847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л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2843856" y="14847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е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411808" y="1484784"/>
              <a:ext cx="432000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smtClean="0">
                  <a:solidFill>
                    <a:schemeClr val="accent5">
                      <a:lumMod val="50000"/>
                    </a:schemeClr>
                  </a:solidFill>
                </a:rPr>
                <a:t>т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4139952" y="1484784"/>
              <a:ext cx="432048" cy="4320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accent5">
                      <a:lumMod val="50000"/>
                    </a:schemeClr>
                  </a:solidFill>
                </a:rPr>
                <a:t>ф</a:t>
              </a:r>
              <a:endParaRPr lang="ru-RU" sz="26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5004048" y="1484784"/>
              <a:ext cx="432000" cy="432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н</a:t>
              </a:r>
              <a:endParaRPr lang="ru-RU" sz="2400" i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138" name="Прямоугольник 137"/>
          <p:cNvSpPr/>
          <p:nvPr/>
        </p:nvSpPr>
        <p:spPr>
          <a:xfrm>
            <a:off x="3419872" y="188640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39" name="Прямоугольник 138"/>
          <p:cNvSpPr/>
          <p:nvPr/>
        </p:nvSpPr>
        <p:spPr>
          <a:xfrm>
            <a:off x="3347864" y="764704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40" name="Прямоугольник 139"/>
          <p:cNvSpPr/>
          <p:nvPr/>
        </p:nvSpPr>
        <p:spPr>
          <a:xfrm>
            <a:off x="2051720" y="1052736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2915816" y="2492896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142" name="Прямоугольник 141"/>
          <p:cNvSpPr/>
          <p:nvPr/>
        </p:nvSpPr>
        <p:spPr>
          <a:xfrm>
            <a:off x="3707904" y="2204864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143" name="Прямоугольник 142"/>
          <p:cNvSpPr/>
          <p:nvPr/>
        </p:nvSpPr>
        <p:spPr>
          <a:xfrm>
            <a:off x="755576" y="1484784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144" name="Прямоугольник 143"/>
          <p:cNvSpPr/>
          <p:nvPr/>
        </p:nvSpPr>
        <p:spPr>
          <a:xfrm>
            <a:off x="323528" y="4725144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10</a:t>
            </a:r>
            <a:endParaRPr lang="ru-RU" b="1" dirty="0"/>
          </a:p>
        </p:txBody>
      </p:sp>
      <p:sp>
        <p:nvSpPr>
          <p:cNvPr id="145" name="Прямоугольник 144"/>
          <p:cNvSpPr/>
          <p:nvPr/>
        </p:nvSpPr>
        <p:spPr>
          <a:xfrm>
            <a:off x="179512" y="4005064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9</a:t>
            </a:r>
            <a:endParaRPr lang="ru-RU" b="1" dirty="0"/>
          </a:p>
        </p:txBody>
      </p:sp>
      <p:sp>
        <p:nvSpPr>
          <p:cNvPr id="146" name="Прямоугольник 145"/>
          <p:cNvSpPr/>
          <p:nvPr/>
        </p:nvSpPr>
        <p:spPr>
          <a:xfrm>
            <a:off x="611560" y="3573016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147" name="Прямоугольник 146"/>
          <p:cNvSpPr/>
          <p:nvPr/>
        </p:nvSpPr>
        <p:spPr>
          <a:xfrm>
            <a:off x="323528" y="2852936"/>
            <a:ext cx="432000" cy="43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</a:t>
            </a:r>
            <a:endParaRPr lang="ru-RU" b="1" dirty="0"/>
          </a:p>
        </p:txBody>
      </p:sp>
      <p:sp>
        <p:nvSpPr>
          <p:cNvPr id="130" name="Прямоугольник 129"/>
          <p:cNvSpPr/>
          <p:nvPr/>
        </p:nvSpPr>
        <p:spPr>
          <a:xfrm>
            <a:off x="251520" y="5445224"/>
            <a:ext cx="8640960" cy="12241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 smtClean="0"/>
              <a:t>8. и 10. Этап развития информационного общества</a:t>
            </a:r>
          </a:p>
          <a:p>
            <a:pPr marL="457200" indent="-457200">
              <a:buAutoNum type="arabicPeriod"/>
            </a:pPr>
            <a:r>
              <a:rPr lang="ru-RU" sz="2200" b="1" dirty="0" smtClean="0"/>
              <a:t>Изобретение, связанное с 1-ой информационной революцией</a:t>
            </a:r>
          </a:p>
          <a:p>
            <a:pPr marL="457200" indent="-457200">
              <a:buAutoNum type="arabicPeriod"/>
            </a:pPr>
            <a:r>
              <a:rPr lang="ru-RU" sz="2200" b="1" dirty="0" smtClean="0"/>
              <a:t>Одно из важнейших составляющих окружающего мира </a:t>
            </a:r>
            <a:endParaRPr lang="ru-RU" sz="2200" b="1" dirty="0"/>
          </a:p>
        </p:txBody>
      </p:sp>
      <p:sp>
        <p:nvSpPr>
          <p:cNvPr id="131" name="Прямоугольник 130"/>
          <p:cNvSpPr/>
          <p:nvPr/>
        </p:nvSpPr>
        <p:spPr>
          <a:xfrm>
            <a:off x="251520" y="5445224"/>
            <a:ext cx="8640960" cy="12241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/>
            <a:r>
              <a:rPr lang="ru-RU" sz="2200" b="1" dirty="0" smtClean="0"/>
              <a:t>3. Изобретение  периода   3-ей информационной революции</a:t>
            </a:r>
          </a:p>
          <a:p>
            <a:pPr marL="457200" indent="-457200"/>
            <a:r>
              <a:rPr lang="ru-RU" sz="2200" b="1" dirty="0" smtClean="0"/>
              <a:t>4. Одно из важнейших составляющих окружающего мира </a:t>
            </a:r>
          </a:p>
          <a:p>
            <a:pPr marL="457200" indent="-457200"/>
            <a:r>
              <a:rPr lang="ru-RU" sz="2200" b="1" dirty="0" smtClean="0"/>
              <a:t>5. Запас, источник некоторых средств</a:t>
            </a:r>
            <a:endParaRPr lang="ru-RU" sz="2200" b="1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23528" y="5445224"/>
            <a:ext cx="8640960" cy="12241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/>
            <a:r>
              <a:rPr lang="ru-RU" sz="2200" b="1" dirty="0" smtClean="0"/>
              <a:t>6. Изобретение  периода   4-ой информационной революции</a:t>
            </a:r>
          </a:p>
          <a:p>
            <a:pPr marL="457200" indent="-457200"/>
            <a:r>
              <a:rPr lang="ru-RU" sz="2200" b="1" dirty="0" smtClean="0"/>
              <a:t>7. Изобретение  периода   2-ой информационной революции </a:t>
            </a:r>
          </a:p>
          <a:p>
            <a:pPr marL="457200" indent="-457200"/>
            <a:r>
              <a:rPr lang="ru-RU" sz="2200" b="1" dirty="0" smtClean="0"/>
              <a:t>9. Наука об информации</a:t>
            </a:r>
            <a:endParaRPr lang="ru-RU" sz="2200" b="1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4139952" y="476672"/>
            <a:ext cx="432048" cy="439248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</p:childTnLst>
        </p:cTn>
      </p:par>
    </p:tnLst>
    <p:bldLst>
      <p:bldP spid="130" grpId="0" build="p" animBg="1"/>
      <p:bldP spid="130" grpId="1" build="allAtOnce" animBg="1"/>
      <p:bldP spid="131" grpId="0" build="p" animBg="1"/>
      <p:bldP spid="131" grpId="1" build="allAtOnce" animBg="1"/>
      <p:bldP spid="132" grpId="0" build="p" animBg="1"/>
      <p:bldP spid="132" grpId="1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нформация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12844" y="0"/>
            <a:ext cx="1724281" cy="1988840"/>
          </a:xfrm>
          <a:prstGeom prst="cloudCallout">
            <a:avLst/>
          </a:prstGeom>
          <a:effectLst>
            <a:softEdge rad="127000"/>
          </a:effectLst>
        </p:spPr>
      </p:pic>
      <p:sp>
        <p:nvSpPr>
          <p:cNvPr id="3" name="TextBox 2"/>
          <p:cNvSpPr txBox="1"/>
          <p:nvPr/>
        </p:nvSpPr>
        <p:spPr>
          <a:xfrm>
            <a:off x="1835696" y="0"/>
            <a:ext cx="71282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hlinkClick r:id="rId3" action="ppaction://hlinksldjump"/>
              </a:rPr>
              <a:t>Информация передается, </a:t>
            </a:r>
          </a:p>
          <a:p>
            <a:pPr algn="ctr"/>
            <a:r>
              <a:rPr lang="ru-RU" sz="32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hlinkClick r:id="rId3" action="ppaction://hlinksldjump"/>
              </a:rPr>
              <a:t>хранится и обрабатывается в виде… </a:t>
            </a:r>
            <a:endParaRPr lang="ru-RU" sz="3200" b="1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1124744"/>
            <a:ext cx="2016224" cy="504056"/>
          </a:xfrm>
          <a:prstGeom prst="round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Сигналов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1772816"/>
            <a:ext cx="3617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По физической природе:</a:t>
            </a:r>
            <a:endParaRPr lang="ru-RU" sz="2400" b="1" dirty="0"/>
          </a:p>
        </p:txBody>
      </p:sp>
      <p:pic>
        <p:nvPicPr>
          <p:cNvPr id="8" name="Рисунок 7" descr="Электромагнитный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2348880"/>
            <a:ext cx="1368152" cy="1026114"/>
          </a:xfrm>
          <a:prstGeom prst="rect">
            <a:avLst/>
          </a:prstGeom>
        </p:spPr>
      </p:pic>
      <p:pic>
        <p:nvPicPr>
          <p:cNvPr id="9" name="Рисунок 8" descr="Светофор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051720" y="2276872"/>
            <a:ext cx="936104" cy="1412957"/>
          </a:xfrm>
          <a:prstGeom prst="rect">
            <a:avLst/>
          </a:prstGeom>
        </p:spPr>
      </p:pic>
      <p:pic>
        <p:nvPicPr>
          <p:cNvPr id="10" name="Рисунок 9" descr="Тепло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419872" y="2276872"/>
            <a:ext cx="1296144" cy="1265900"/>
          </a:xfrm>
          <a:prstGeom prst="rect">
            <a:avLst/>
          </a:prstGeom>
        </p:spPr>
      </p:pic>
      <p:pic>
        <p:nvPicPr>
          <p:cNvPr id="11" name="Рисунок 10" descr="Звук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5076056" y="2276872"/>
            <a:ext cx="1152128" cy="925136"/>
          </a:xfrm>
          <a:prstGeom prst="rect">
            <a:avLst/>
          </a:prstGeom>
        </p:spPr>
      </p:pic>
      <p:pic>
        <p:nvPicPr>
          <p:cNvPr id="12" name="Рисунок 11" descr="Механический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6660232" y="2276872"/>
            <a:ext cx="1138302" cy="1368152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0" y="3284984"/>
            <a:ext cx="273630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Электромагнитный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3356992"/>
            <a:ext cx="165618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Тепловой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63688" y="3717032"/>
            <a:ext cx="165618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Световой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3068960"/>
            <a:ext cx="165618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Звуковой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16216" y="3356992"/>
            <a:ext cx="165618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Механический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19872" y="4077072"/>
            <a:ext cx="3532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По способу восприятия:</a:t>
            </a:r>
            <a:endParaRPr lang="ru-RU" sz="2400" b="1" dirty="0"/>
          </a:p>
        </p:txBody>
      </p:sp>
      <p:pic>
        <p:nvPicPr>
          <p:cNvPr id="19" name="Рисунок 18" descr="Глаз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251520" y="4509120"/>
            <a:ext cx="1285711" cy="943000"/>
          </a:xfrm>
          <a:prstGeom prst="rect">
            <a:avLst/>
          </a:prstGeom>
        </p:spPr>
      </p:pic>
      <p:pic>
        <p:nvPicPr>
          <p:cNvPr id="20" name="Рисунок 19" descr="Ухо.pn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1907704" y="4509120"/>
            <a:ext cx="598111" cy="939888"/>
          </a:xfrm>
          <a:prstGeom prst="rect">
            <a:avLst/>
          </a:prstGeom>
        </p:spPr>
      </p:pic>
      <p:pic>
        <p:nvPicPr>
          <p:cNvPr id="21" name="Рисунок 20" descr="Осязание.jpg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>
            <a:off x="2915816" y="4725144"/>
            <a:ext cx="1224136" cy="926585"/>
          </a:xfrm>
          <a:prstGeom prst="rect">
            <a:avLst/>
          </a:prstGeom>
        </p:spPr>
      </p:pic>
      <p:pic>
        <p:nvPicPr>
          <p:cNvPr id="22" name="Рисунок 21" descr="Вскус.jpg"/>
          <p:cNvPicPr>
            <a:picLocks noChangeAspect="1"/>
          </p:cNvPicPr>
          <p:nvPr/>
        </p:nvPicPr>
        <p:blipFill>
          <a:blip r:embed="rId12" cstate="email"/>
          <a:stretch>
            <a:fillRect/>
          </a:stretch>
        </p:blipFill>
        <p:spPr>
          <a:xfrm>
            <a:off x="4499992" y="4653136"/>
            <a:ext cx="648072" cy="942650"/>
          </a:xfrm>
          <a:prstGeom prst="rect">
            <a:avLst/>
          </a:prstGeom>
        </p:spPr>
      </p:pic>
      <p:pic>
        <p:nvPicPr>
          <p:cNvPr id="23" name="Рисунок 22" descr="Боль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436096" y="4653136"/>
            <a:ext cx="818911" cy="1087350"/>
          </a:xfrm>
          <a:prstGeom prst="rect">
            <a:avLst/>
          </a:prstGeom>
        </p:spPr>
      </p:pic>
      <p:pic>
        <p:nvPicPr>
          <p:cNvPr id="24" name="Рисунок 23" descr="Голод.jpg"/>
          <p:cNvPicPr>
            <a:picLocks noChangeAspect="1"/>
          </p:cNvPicPr>
          <p:nvPr/>
        </p:nvPicPr>
        <p:blipFill>
          <a:blip r:embed="rId14" cstate="email"/>
          <a:stretch>
            <a:fillRect/>
          </a:stretch>
        </p:blipFill>
        <p:spPr>
          <a:xfrm>
            <a:off x="6804248" y="4725144"/>
            <a:ext cx="843029" cy="1226716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0" y="5229200"/>
            <a:ext cx="165618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Зрительный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547664" y="5661248"/>
            <a:ext cx="1440160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Слуховой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99792" y="5373216"/>
            <a:ext cx="1800200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Осязательный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067944" y="5877272"/>
            <a:ext cx="1512168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Вкусовой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80112" y="5589240"/>
            <a:ext cx="1224136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Болевой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04248" y="5661248"/>
            <a:ext cx="1979712" cy="51244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Физиологический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88640"/>
            <a:ext cx="71282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hlinkClick r:id="rId2" action="ppaction://hlinksldjump"/>
              </a:rPr>
              <a:t>Информация передается, </a:t>
            </a:r>
          </a:p>
          <a:p>
            <a:pPr algn="ctr"/>
            <a:r>
              <a:rPr lang="ru-RU" sz="32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hlinkClick r:id="rId2" action="ppaction://hlinksldjump"/>
              </a:rPr>
              <a:t>хранится и обрабатывается в виде… </a:t>
            </a:r>
            <a:endParaRPr lang="ru-RU" sz="3200" b="1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707904" y="1484784"/>
            <a:ext cx="2016224" cy="504056"/>
          </a:xfrm>
          <a:prstGeom prst="round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Знаков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Алфавит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51520" y="2132856"/>
            <a:ext cx="2194688" cy="2088232"/>
          </a:xfrm>
          <a:prstGeom prst="rect">
            <a:avLst/>
          </a:prstGeom>
        </p:spPr>
      </p:pic>
      <p:pic>
        <p:nvPicPr>
          <p:cNvPr id="5" name="Рисунок 4" descr="Нотная грамота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355976" y="2204864"/>
            <a:ext cx="4360198" cy="1222623"/>
          </a:xfrm>
          <a:prstGeom prst="rect">
            <a:avLst/>
          </a:prstGeom>
        </p:spPr>
      </p:pic>
      <p:pic>
        <p:nvPicPr>
          <p:cNvPr id="6" name="Рисунок 5" descr="Язык жестов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6228184" y="3933056"/>
            <a:ext cx="2165226" cy="2422594"/>
          </a:xfrm>
          <a:prstGeom prst="rect">
            <a:avLst/>
          </a:prstGeom>
        </p:spPr>
      </p:pic>
      <p:pic>
        <p:nvPicPr>
          <p:cNvPr id="7" name="Рисунок 6" descr="флаги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9552" y="4725144"/>
            <a:ext cx="4320480" cy="1614495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1619672" y="3933056"/>
            <a:ext cx="2016224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Алфавит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56176" y="3284984"/>
            <a:ext cx="2664296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Нотная грамота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63688" y="6093296"/>
            <a:ext cx="3456384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Сигнальные флажки 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516216" y="6093296"/>
            <a:ext cx="2376264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Язык жестов</a:t>
            </a:r>
            <a:endParaRPr lang="ru-RU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/>
              <a:t>Исследования знаменитого японского ученого и целителя </a:t>
            </a:r>
            <a:r>
              <a:rPr lang="ru-RU" sz="2200" b="1" dirty="0" err="1" smtClean="0"/>
              <a:t>Масару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Эмото</a:t>
            </a:r>
            <a:r>
              <a:rPr lang="ru-RU" sz="2200" b="1" dirty="0" smtClean="0"/>
              <a:t> показывают, что вода способна впитывать, хранить и передавать человеческие мысли и эмоции. Форма кристаллов льда, образующихся при замерзании воды, не только зависит от ее чистоты, но и изменяется в зависимости от того, какую над этой водой исполняют музыку, какие ей показывают изображения и произносят слова, и даже от того, думают люди о ней или не обращают на нее внимания</a:t>
            </a:r>
            <a:endParaRPr lang="ru-RU" sz="2200" b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79512" y="3140968"/>
            <a:ext cx="2592288" cy="3240360"/>
            <a:chOff x="179512" y="3140968"/>
            <a:chExt cx="2592288" cy="3240360"/>
          </a:xfrm>
        </p:grpSpPr>
        <p:pic>
          <p:nvPicPr>
            <p:cNvPr id="3" name="Рисунок 2" descr="Image1.jpg"/>
            <p:cNvPicPr>
              <a:picLocks noChangeAspect="1"/>
            </p:cNvPicPr>
            <p:nvPr/>
          </p:nvPicPr>
          <p:blipFill>
            <a:blip r:embed="rId2" cstate="print"/>
            <a:srcRect b="11356"/>
            <a:stretch>
              <a:fillRect/>
            </a:stretch>
          </p:blipFill>
          <p:spPr>
            <a:xfrm>
              <a:off x="251520" y="3140968"/>
              <a:ext cx="2448272" cy="2527249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179512" y="5877272"/>
              <a:ext cx="2592288" cy="5040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2">
                      <a:lumMod val="50000"/>
                    </a:schemeClr>
                  </a:solidFill>
                </a:rPr>
                <a:t>Любовь и признательность</a:t>
              </a:r>
              <a:endParaRPr lang="ru-RU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987824" y="3429000"/>
            <a:ext cx="3163209" cy="2952328"/>
            <a:chOff x="2987824" y="3429000"/>
            <a:chExt cx="3163209" cy="2952328"/>
          </a:xfrm>
        </p:grpSpPr>
        <p:pic>
          <p:nvPicPr>
            <p:cNvPr id="5" name="Рисунок 4" descr="Ангел.jpg"/>
            <p:cNvPicPr>
              <a:picLocks noChangeAspect="1"/>
            </p:cNvPicPr>
            <p:nvPr/>
          </p:nvPicPr>
          <p:blipFill>
            <a:blip r:embed="rId3" cstate="print"/>
            <a:srcRect b="13541"/>
            <a:stretch>
              <a:fillRect/>
            </a:stretch>
          </p:blipFill>
          <p:spPr>
            <a:xfrm>
              <a:off x="2987824" y="3429000"/>
              <a:ext cx="3163209" cy="2160240"/>
            </a:xfrm>
            <a:prstGeom prst="rect">
              <a:avLst/>
            </a:prstGeom>
          </p:spPr>
        </p:pic>
        <p:sp>
          <p:nvSpPr>
            <p:cNvPr id="6" name="Прямоугольник 5"/>
            <p:cNvSpPr/>
            <p:nvPr/>
          </p:nvSpPr>
          <p:spPr>
            <a:xfrm>
              <a:off x="3635896" y="5877272"/>
              <a:ext cx="2016224" cy="5040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2">
                      <a:lumMod val="50000"/>
                    </a:schemeClr>
                  </a:solidFill>
                </a:rPr>
                <a:t>Ангел</a:t>
              </a:r>
              <a:endParaRPr lang="ru-RU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372200" y="3501008"/>
            <a:ext cx="2577730" cy="2808312"/>
            <a:chOff x="6372200" y="3501008"/>
            <a:chExt cx="2577730" cy="2808312"/>
          </a:xfrm>
        </p:grpSpPr>
        <p:pic>
          <p:nvPicPr>
            <p:cNvPr id="7" name="Рисунок 6" descr="Противен.jpg"/>
            <p:cNvPicPr>
              <a:picLocks noChangeAspect="1"/>
            </p:cNvPicPr>
            <p:nvPr/>
          </p:nvPicPr>
          <p:blipFill>
            <a:blip r:embed="rId4" cstate="print"/>
            <a:srcRect b="12282"/>
            <a:stretch>
              <a:fillRect/>
            </a:stretch>
          </p:blipFill>
          <p:spPr>
            <a:xfrm>
              <a:off x="6372200" y="3501008"/>
              <a:ext cx="2577730" cy="1800200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6732240" y="5805264"/>
              <a:ext cx="2016224" cy="50405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2">
                      <a:lumMod val="50000"/>
                    </a:schemeClr>
                  </a:solidFill>
                </a:rPr>
                <a:t>Ты мне противен</a:t>
              </a:r>
              <a:endParaRPr lang="ru-RU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60648"/>
            <a:ext cx="6331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Классификация информации</a:t>
            </a:r>
            <a:endParaRPr lang="ru-RU" sz="3600" b="1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916832"/>
            <a:ext cx="2448272" cy="720080"/>
          </a:xfrm>
          <a:prstGeom prst="roundRect">
            <a:avLst>
              <a:gd name="adj" fmla="val 228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По способу </a:t>
            </a:r>
            <a:r>
              <a:rPr lang="ru-RU" sz="2200" b="1" dirty="0" smtClean="0">
                <a:solidFill>
                  <a:schemeClr val="bg1"/>
                </a:solidFill>
                <a:hlinkClick r:id="rId2" action="ppaction://hlinksldjump"/>
              </a:rPr>
              <a:t>восприятия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3429000"/>
            <a:ext cx="2448272" cy="770384"/>
          </a:xfrm>
          <a:prstGeom prst="roundRect">
            <a:avLst>
              <a:gd name="adj" fmla="val 228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По форме </a:t>
            </a:r>
            <a:r>
              <a:rPr lang="ru-RU" sz="2200" b="1" dirty="0" smtClean="0">
                <a:solidFill>
                  <a:schemeClr val="bg1"/>
                </a:solidFill>
                <a:hlinkClick r:id="rId3" action="ppaction://hlinksldjump"/>
              </a:rPr>
              <a:t>представления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581128"/>
            <a:ext cx="2448272" cy="698376"/>
          </a:xfrm>
          <a:prstGeom prst="roundRect">
            <a:avLst>
              <a:gd name="adj" fmla="val 228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По </a:t>
            </a:r>
            <a:r>
              <a:rPr lang="ru-RU" sz="2200" b="1" dirty="0" smtClean="0">
                <a:solidFill>
                  <a:schemeClr val="bg1"/>
                </a:solidFill>
                <a:hlinkClick r:id="rId4" action="ppaction://hlinksldjump"/>
              </a:rPr>
              <a:t>назначению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5589240"/>
            <a:ext cx="2448272" cy="1080120"/>
          </a:xfrm>
          <a:prstGeom prst="roundRect">
            <a:avLst>
              <a:gd name="adj" fmla="val 228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По значению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(</a:t>
            </a:r>
            <a:r>
              <a:rPr lang="ru-RU" sz="2200" b="1" dirty="0" smtClean="0">
                <a:solidFill>
                  <a:schemeClr val="bg1"/>
                </a:solidFill>
                <a:hlinkClick r:id="rId5" action="ppaction://hlinksldjump"/>
              </a:rPr>
              <a:t>свойства</a:t>
            </a:r>
            <a:r>
              <a:rPr lang="ru-RU" sz="2200" b="1" dirty="0" smtClean="0">
                <a:solidFill>
                  <a:schemeClr val="bg1"/>
                </a:solidFill>
              </a:rPr>
              <a:t>) информации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908720"/>
            <a:ext cx="2448272" cy="720080"/>
          </a:xfrm>
          <a:prstGeom prst="roundRect">
            <a:avLst>
              <a:gd name="adj" fmla="val 2282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</a:rPr>
              <a:t>По истинности</a:t>
            </a:r>
            <a:endParaRPr lang="ru-RU" sz="2200" b="1" dirty="0">
              <a:solidFill>
                <a:schemeClr val="bg1"/>
              </a:solidFill>
            </a:endParaRPr>
          </a:p>
        </p:txBody>
      </p:sp>
      <p:grpSp>
        <p:nvGrpSpPr>
          <p:cNvPr id="126" name="Группа 125"/>
          <p:cNvGrpSpPr/>
          <p:nvPr/>
        </p:nvGrpSpPr>
        <p:grpSpPr>
          <a:xfrm>
            <a:off x="2627784" y="2132856"/>
            <a:ext cx="4104456" cy="1872208"/>
            <a:chOff x="2627784" y="2132856"/>
            <a:chExt cx="4104456" cy="1872208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2267744" y="2996952"/>
              <a:ext cx="14401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4211960" y="3501008"/>
              <a:ext cx="2520280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вкусовая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419872" y="2132856"/>
              <a:ext cx="2520280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визуальная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563888" y="2564904"/>
              <a:ext cx="2520280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solidFill>
                    <a:schemeClr val="bg1"/>
                  </a:solidFill>
                </a:rPr>
                <a:t>аудиальная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707904" y="2924944"/>
              <a:ext cx="2520280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тактильная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923928" y="3284984"/>
              <a:ext cx="2520280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обонятельная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>
              <a:off x="2627784" y="2420888"/>
              <a:ext cx="360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>
              <a:off x="2987824" y="2276872"/>
              <a:ext cx="43204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>
              <a:off x="2987824" y="2780928"/>
              <a:ext cx="576064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 rot="21300000">
              <a:off x="2987824" y="3068960"/>
              <a:ext cx="720080" cy="720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 rot="180000" flipV="1">
              <a:off x="2986365" y="3356992"/>
              <a:ext cx="937563" cy="302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2987824" y="3717032"/>
              <a:ext cx="1224136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Группа 129"/>
          <p:cNvGrpSpPr/>
          <p:nvPr/>
        </p:nvGrpSpPr>
        <p:grpSpPr>
          <a:xfrm>
            <a:off x="2627784" y="4005064"/>
            <a:ext cx="3096344" cy="1656184"/>
            <a:chOff x="2627784" y="4005064"/>
            <a:chExt cx="3096344" cy="1656184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3419872" y="4509120"/>
              <a:ext cx="1872208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числовая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3851920" y="5229200"/>
              <a:ext cx="1872208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звуковая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203848" y="4149080"/>
              <a:ext cx="1872208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текстовая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635896" y="4869160"/>
              <a:ext cx="1872208" cy="4320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графическая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cxnSp>
          <p:nvCxnSpPr>
            <p:cNvPr id="55" name="Прямая соединительная линия 54"/>
            <p:cNvCxnSpPr/>
            <p:nvPr/>
          </p:nvCxnSpPr>
          <p:spPr>
            <a:xfrm>
              <a:off x="2627784" y="4005064"/>
              <a:ext cx="360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2267744" y="4725144"/>
              <a:ext cx="14401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>
              <a:endCxn id="44" idx="1"/>
            </p:cNvCxnSpPr>
            <p:nvPr/>
          </p:nvCxnSpPr>
          <p:spPr>
            <a:xfrm>
              <a:off x="2987824" y="4363516"/>
              <a:ext cx="216024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/>
            <p:nvPr/>
          </p:nvCxnSpPr>
          <p:spPr>
            <a:xfrm>
              <a:off x="2987824" y="4723556"/>
              <a:ext cx="43204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>
              <a:off x="2987824" y="5011588"/>
              <a:ext cx="576064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 стрелкой 66"/>
            <p:cNvCxnSpPr/>
            <p:nvPr/>
          </p:nvCxnSpPr>
          <p:spPr>
            <a:xfrm rot="21480000">
              <a:off x="2987824" y="5445224"/>
              <a:ext cx="864096" cy="3600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Группа 132"/>
          <p:cNvGrpSpPr/>
          <p:nvPr/>
        </p:nvGrpSpPr>
        <p:grpSpPr>
          <a:xfrm>
            <a:off x="2627784" y="4653136"/>
            <a:ext cx="6336704" cy="1584176"/>
            <a:chOff x="2627784" y="4653136"/>
            <a:chExt cx="6336704" cy="1584176"/>
          </a:xfrm>
        </p:grpSpPr>
        <p:cxnSp>
          <p:nvCxnSpPr>
            <p:cNvPr id="85" name="Прямая со стрелкой 84"/>
            <p:cNvCxnSpPr>
              <a:endCxn id="74" idx="1"/>
            </p:cNvCxnSpPr>
            <p:nvPr/>
          </p:nvCxnSpPr>
          <p:spPr>
            <a:xfrm flipV="1">
              <a:off x="6372200" y="6129300"/>
              <a:ext cx="720080" cy="2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2627784" y="5157192"/>
              <a:ext cx="374441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Прямоугольник 72"/>
            <p:cNvSpPr/>
            <p:nvPr/>
          </p:nvSpPr>
          <p:spPr>
            <a:xfrm>
              <a:off x="6948264" y="5445224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секретная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7092280" y="5733256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личная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6660232" y="4653136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массовая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6804248" y="5085184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специальная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cxnSp>
          <p:nvCxnSpPr>
            <p:cNvPr id="78" name="Прямая соединительная линия 77"/>
            <p:cNvCxnSpPr/>
            <p:nvPr/>
          </p:nvCxnSpPr>
          <p:spPr>
            <a:xfrm rot="5400000">
              <a:off x="5724128" y="5517232"/>
              <a:ext cx="129614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 стрелкой 88"/>
            <p:cNvCxnSpPr/>
            <p:nvPr/>
          </p:nvCxnSpPr>
          <p:spPr>
            <a:xfrm>
              <a:off x="6372200" y="5733256"/>
              <a:ext cx="576063" cy="2929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 стрелкой 90"/>
            <p:cNvCxnSpPr/>
            <p:nvPr/>
          </p:nvCxnSpPr>
          <p:spPr>
            <a:xfrm rot="21360000">
              <a:off x="6372200" y="5373216"/>
              <a:ext cx="504055" cy="3598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/>
            <p:cNvCxnSpPr/>
            <p:nvPr/>
          </p:nvCxnSpPr>
          <p:spPr>
            <a:xfrm rot="21240000">
              <a:off x="6372200" y="4869160"/>
              <a:ext cx="432047" cy="3598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Группа 124"/>
          <p:cNvGrpSpPr/>
          <p:nvPr/>
        </p:nvGrpSpPr>
        <p:grpSpPr>
          <a:xfrm>
            <a:off x="2627784" y="5733256"/>
            <a:ext cx="5688632" cy="1080120"/>
            <a:chOff x="2627784" y="5733256"/>
            <a:chExt cx="5688632" cy="1080120"/>
          </a:xfrm>
        </p:grpSpPr>
        <p:sp>
          <p:nvSpPr>
            <p:cNvPr id="102" name="Прямоугольник 101"/>
            <p:cNvSpPr/>
            <p:nvPr/>
          </p:nvSpPr>
          <p:spPr>
            <a:xfrm>
              <a:off x="6444208" y="6309320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полезная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2915816" y="5733256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актуальная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4572000" y="5805264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достоверная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2987824" y="6165304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понятная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4788024" y="6237312"/>
              <a:ext cx="1872208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полная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cxnSp>
          <p:nvCxnSpPr>
            <p:cNvPr id="103" name="Прямая со стрелкой 102"/>
            <p:cNvCxnSpPr/>
            <p:nvPr/>
          </p:nvCxnSpPr>
          <p:spPr>
            <a:xfrm>
              <a:off x="2627784" y="6019700"/>
              <a:ext cx="43204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Группа 118"/>
          <p:cNvGrpSpPr/>
          <p:nvPr/>
        </p:nvGrpSpPr>
        <p:grpSpPr>
          <a:xfrm>
            <a:off x="2627784" y="908720"/>
            <a:ext cx="4608512" cy="1008112"/>
            <a:chOff x="2627784" y="908720"/>
            <a:chExt cx="4608512" cy="1008112"/>
          </a:xfrm>
        </p:grpSpPr>
        <p:cxnSp>
          <p:nvCxnSpPr>
            <p:cNvPr id="108" name="Прямая соединительная линия 107"/>
            <p:cNvCxnSpPr/>
            <p:nvPr/>
          </p:nvCxnSpPr>
          <p:spPr>
            <a:xfrm rot="5400000">
              <a:off x="3455876" y="1376772"/>
              <a:ext cx="360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4499992" y="908720"/>
              <a:ext cx="2520280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истинная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16016" y="1340768"/>
              <a:ext cx="2520280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solidFill>
                    <a:schemeClr val="bg1"/>
                  </a:solidFill>
                </a:rPr>
                <a:t>ложная</a:t>
              </a:r>
              <a:endParaRPr lang="ru-RU" sz="2000" b="1" i="1" dirty="0">
                <a:solidFill>
                  <a:schemeClr val="bg1"/>
                </a:solidFill>
              </a:endParaRPr>
            </a:p>
          </p:txBody>
        </p:sp>
        <p:cxnSp>
          <p:nvCxnSpPr>
            <p:cNvPr id="106" name="Прямая соединительная линия 105"/>
            <p:cNvCxnSpPr/>
            <p:nvPr/>
          </p:nvCxnSpPr>
          <p:spPr>
            <a:xfrm>
              <a:off x="2627784" y="1268760"/>
              <a:ext cx="100811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 стрелкой 109"/>
            <p:cNvCxnSpPr/>
            <p:nvPr/>
          </p:nvCxnSpPr>
          <p:spPr>
            <a:xfrm rot="-300000">
              <a:off x="3635896" y="1123156"/>
              <a:ext cx="864096" cy="735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 стрелкой 111"/>
            <p:cNvCxnSpPr>
              <a:endCxn id="9" idx="1"/>
            </p:cNvCxnSpPr>
            <p:nvPr/>
          </p:nvCxnSpPr>
          <p:spPr>
            <a:xfrm>
              <a:off x="3635896" y="1586977"/>
              <a:ext cx="1080120" cy="418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Человек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699792" y="1412776"/>
            <a:ext cx="3600400" cy="3600400"/>
          </a:xfrm>
          <a:prstGeom prst="ellipse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11760" y="260648"/>
            <a:ext cx="45879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/>
              <a:t>По способу восприятия </a:t>
            </a:r>
            <a:endParaRPr lang="ru-RU" sz="3200" b="1" i="1" u="sng" dirty="0"/>
          </a:p>
        </p:txBody>
      </p:sp>
      <p:pic>
        <p:nvPicPr>
          <p:cNvPr id="8" name="Рисунок 7" descr="Глаз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691680" y="1124744"/>
            <a:ext cx="1764196" cy="1224381"/>
          </a:xfrm>
          <a:prstGeom prst="rect">
            <a:avLst/>
          </a:prstGeom>
        </p:spPr>
      </p:pic>
      <p:pic>
        <p:nvPicPr>
          <p:cNvPr id="14" name="Рисунок 13" descr="Ухо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796136" y="1124744"/>
            <a:ext cx="990881" cy="1557099"/>
          </a:xfrm>
          <a:prstGeom prst="rect">
            <a:avLst/>
          </a:prstGeom>
        </p:spPr>
      </p:pic>
      <p:pic>
        <p:nvPicPr>
          <p:cNvPr id="16" name="Рисунок 15" descr="Осязание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835696" y="3861048"/>
            <a:ext cx="1757953" cy="1330647"/>
          </a:xfrm>
          <a:prstGeom prst="rect">
            <a:avLst/>
          </a:prstGeom>
        </p:spPr>
      </p:pic>
      <p:pic>
        <p:nvPicPr>
          <p:cNvPr id="18" name="Рисунок 17" descr="Обоняние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4788024" y="4509120"/>
            <a:ext cx="1306265" cy="1957608"/>
          </a:xfrm>
          <a:prstGeom prst="rect">
            <a:avLst/>
          </a:prstGeom>
        </p:spPr>
      </p:pic>
      <p:pic>
        <p:nvPicPr>
          <p:cNvPr id="20" name="Рисунок 19" descr="Вскус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6228184" y="3068960"/>
            <a:ext cx="1020789" cy="1484784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>
          <a:xfrm>
            <a:off x="611560" y="2132856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Визуальная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67544" y="5013176"/>
            <a:ext cx="1944216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Тактильная </a:t>
            </a:r>
          </a:p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(осязание)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732240" y="2204864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Аудиальная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020272" y="4293096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Вкусовая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652120" y="5877272"/>
            <a:ext cx="2232248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Обонятельная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Человек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123728" y="1196752"/>
            <a:ext cx="4869160" cy="4869160"/>
          </a:xfrm>
          <a:prstGeom prst="ellipse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11760" y="260648"/>
            <a:ext cx="4818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/>
              <a:t>По форме представления</a:t>
            </a:r>
            <a:endParaRPr lang="ru-RU" sz="3200" b="1" i="1" u="sng" dirty="0"/>
          </a:p>
        </p:txBody>
      </p:sp>
      <p:pic>
        <p:nvPicPr>
          <p:cNvPr id="10" name="Рисунок 9" descr="Текст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826034">
            <a:off x="6655550" y="910627"/>
            <a:ext cx="1462092" cy="1952662"/>
          </a:xfrm>
          <a:prstGeom prst="rect">
            <a:avLst/>
          </a:prstGeom>
        </p:spPr>
      </p:pic>
      <p:pic>
        <p:nvPicPr>
          <p:cNvPr id="11" name="Рисунок 10" descr="число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20327197">
            <a:off x="6148422" y="4357350"/>
            <a:ext cx="1416409" cy="1416409"/>
          </a:xfrm>
          <a:prstGeom prst="rect">
            <a:avLst/>
          </a:prstGeom>
        </p:spPr>
      </p:pic>
      <p:pic>
        <p:nvPicPr>
          <p:cNvPr id="12" name="Рисунок 11" descr="графика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 rot="20824805">
            <a:off x="2169543" y="4046694"/>
            <a:ext cx="1224452" cy="1836677"/>
          </a:xfrm>
          <a:prstGeom prst="rect">
            <a:avLst/>
          </a:prstGeom>
        </p:spPr>
      </p:pic>
      <p:pic>
        <p:nvPicPr>
          <p:cNvPr id="14" name="We_Are_The_Champion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 cstate="print"/>
          <a:stretch>
            <a:fillRect/>
          </a:stretch>
        </p:blipFill>
        <p:spPr>
          <a:xfrm>
            <a:off x="2627784" y="1628800"/>
            <a:ext cx="648072" cy="64807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6372200" y="2780928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Текстовая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1560" y="5661248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Графическая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51992" y="2213248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Звуковая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72200" y="5661248"/>
            <a:ext cx="1944216" cy="6480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Числовая</a:t>
            </a:r>
            <a:endParaRPr lang="ru-RU" sz="2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475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еловек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95736" y="1196752"/>
            <a:ext cx="4869160" cy="4869160"/>
          </a:xfrm>
          <a:prstGeom prst="ellipse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75856" y="188640"/>
            <a:ext cx="2984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/>
              <a:t>По назначению</a:t>
            </a:r>
            <a:endParaRPr lang="ru-RU" sz="3200" b="1" i="1" u="sng" dirty="0"/>
          </a:p>
        </p:txBody>
      </p:sp>
      <p:pic>
        <p:nvPicPr>
          <p:cNvPr id="4" name="Рисунок 3" descr="газета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899592" y="764704"/>
            <a:ext cx="1903403" cy="2041313"/>
          </a:xfrm>
          <a:prstGeom prst="rect">
            <a:avLst/>
          </a:prstGeom>
        </p:spPr>
      </p:pic>
      <p:pic>
        <p:nvPicPr>
          <p:cNvPr id="5" name="Рисунок 4" descr="ноты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444208" y="620688"/>
            <a:ext cx="1662707" cy="2278657"/>
          </a:xfrm>
          <a:prstGeom prst="rect">
            <a:avLst/>
          </a:prstGeom>
        </p:spPr>
      </p:pic>
      <p:pic>
        <p:nvPicPr>
          <p:cNvPr id="6" name="Рисунок 5" descr="паспорт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791456" y="4411739"/>
            <a:ext cx="1230503" cy="1790226"/>
          </a:xfrm>
          <a:prstGeom prst="rect">
            <a:avLst/>
          </a:prstGeom>
        </p:spPr>
      </p:pic>
      <p:pic>
        <p:nvPicPr>
          <p:cNvPr id="7" name="Рисунок 6" descr="штрих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28184" y="4293096"/>
            <a:ext cx="1800200" cy="18002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79512" y="2348880"/>
            <a:ext cx="4211960" cy="108012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Массовая</a:t>
            </a: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- </a:t>
            </a:r>
            <a:r>
              <a:rPr lang="ru-RU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содержит обычные сведения и оперирует набором понятий, понятных большинству</a:t>
            </a:r>
            <a:endParaRPr lang="ru-RU" b="1" i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2852936"/>
            <a:ext cx="4211960" cy="108012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Специальная</a:t>
            </a: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- </a:t>
            </a:r>
            <a:r>
              <a:rPr lang="ru-RU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содержит специфический набор понятий , понятных в рамках узкой социальной группы </a:t>
            </a:r>
            <a:endParaRPr lang="ru-RU" b="1" i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44008" y="5517232"/>
            <a:ext cx="4211960" cy="108012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Секретная</a:t>
            </a: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-  </a:t>
            </a:r>
            <a:r>
              <a:rPr lang="ru-RU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передаваемая узкому кругу лиц и по закрытым  (защищенным) каналам</a:t>
            </a:r>
            <a:endParaRPr lang="ru-RU" b="1" i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5517232"/>
            <a:ext cx="4032448" cy="108012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Личная (приватная)   </a:t>
            </a: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  </a:t>
            </a:r>
            <a:r>
              <a:rPr lang="ru-RU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набор сведений о какой-либо личности.</a:t>
            </a:r>
            <a:endParaRPr lang="ru-RU" b="1" i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74266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/>
              <a:t>По значению (свойства) информации:</a:t>
            </a:r>
            <a:endParaRPr lang="ru-RU" sz="3200" b="1" i="1" u="sng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980728"/>
            <a:ext cx="3600400" cy="72008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Актуальная (актуальность)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1484784"/>
            <a:ext cx="5112000" cy="720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информация , ценная в данный момент времени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2132856"/>
            <a:ext cx="3600400" cy="72008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Достоверная (достоверность)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636912"/>
            <a:ext cx="5112000" cy="720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информация , полученная без искажений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4" y="3212976"/>
            <a:ext cx="3600400" cy="72008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Полная (полнота)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47864" y="3717032"/>
            <a:ext cx="5112000" cy="720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информация , достаточная для принятия правильного решения или понимания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504" y="4365104"/>
            <a:ext cx="3600400" cy="72008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Понятная (понятность)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47864" y="4725144"/>
            <a:ext cx="5112000" cy="720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информация , выраженная на языке, понятном тому, кому она предназначена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504" y="5373216"/>
            <a:ext cx="3600400" cy="72008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Полезная (полезность)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19872" y="5805264"/>
            <a:ext cx="5112000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Определяется субъектом, получившим информацию в зависимости от возможности ее использования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nformatio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51920" y="188640"/>
            <a:ext cx="1440160" cy="1586096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79512" y="1628800"/>
            <a:ext cx="2592288" cy="648072"/>
          </a:xfrm>
          <a:prstGeom prst="roundRect">
            <a:avLst/>
          </a:prstGeom>
          <a:solidFill>
            <a:srgbClr val="FFFF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Информатика</a:t>
            </a:r>
            <a:endParaRPr lang="ru-RU" sz="24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1700808"/>
            <a:ext cx="4141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-это наука об информации…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27687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Это наука о структуре и свойствах информации, </a:t>
            </a:r>
          </a:p>
          <a:p>
            <a:pPr algn="ctr"/>
            <a:r>
              <a:rPr lang="ru-RU" sz="2400" b="1" i="1" dirty="0" smtClean="0"/>
              <a:t>способах  сбора , обработки и передачи</a:t>
            </a:r>
          </a:p>
          <a:p>
            <a:pPr algn="ctr"/>
            <a:r>
              <a:rPr lang="ru-RU" sz="2400" b="1" i="1" dirty="0" smtClean="0"/>
              <a:t> в живой и неживой природе  , </a:t>
            </a:r>
          </a:p>
          <a:p>
            <a:pPr algn="ctr"/>
            <a:r>
              <a:rPr lang="ru-RU" sz="2400" b="1" i="1" dirty="0" smtClean="0"/>
              <a:t>обществе  и технике</a:t>
            </a:r>
            <a:endParaRPr lang="ru-RU" sz="2400" b="1" i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3861048"/>
            <a:ext cx="2664296" cy="6480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Информация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50912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декларативные и процедурные ,которые он получает из внешнего мира при помощи  знаков или сигналов, и которые  он использует с помощью компьютерной техники.</a:t>
            </a:r>
          </a:p>
          <a:p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4005064"/>
            <a:ext cx="3339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Char char="-"/>
            </a:pPr>
            <a:r>
              <a:rPr lang="ru-RU" b="1" i="1" dirty="0" smtClean="0"/>
              <a:t> </a:t>
            </a:r>
            <a:r>
              <a:rPr lang="ru-RU" sz="2400" b="1" i="1" dirty="0" smtClean="0"/>
              <a:t>это знания человека 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8" grpId="0" build="p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052736"/>
            <a:ext cx="2736000" cy="770400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Сообщение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220072" y="1052736"/>
            <a:ext cx="2736304" cy="77038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Информация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Не равно 4"/>
          <p:cNvSpPr/>
          <p:nvPr/>
        </p:nvSpPr>
        <p:spPr>
          <a:xfrm>
            <a:off x="3707904" y="1052736"/>
            <a:ext cx="914400" cy="914400"/>
          </a:xfrm>
          <a:prstGeom prst="mathNotEqual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420888"/>
            <a:ext cx="4694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Декларативные знания:</a:t>
            </a:r>
            <a:endParaRPr lang="ru-RU" sz="3200" b="1" dirty="0"/>
          </a:p>
        </p:txBody>
      </p:sp>
      <p:pic>
        <p:nvPicPr>
          <p:cNvPr id="7" name="Рисунок 6" descr="Слесарь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99592" y="3501008"/>
            <a:ext cx="1417343" cy="1636018"/>
          </a:xfrm>
          <a:prstGeom prst="rect">
            <a:avLst/>
          </a:prstGeom>
        </p:spPr>
      </p:pic>
      <p:pic>
        <p:nvPicPr>
          <p:cNvPr id="8" name="Рисунок 7" descr="Картошк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491880" y="3645024"/>
            <a:ext cx="2223517" cy="1167116"/>
          </a:xfrm>
          <a:prstGeom prst="rect">
            <a:avLst/>
          </a:prstGeom>
        </p:spPr>
      </p:pic>
      <p:pic>
        <p:nvPicPr>
          <p:cNvPr id="9" name="Рисунок 8" descr="Зима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372200" y="3501008"/>
            <a:ext cx="2328259" cy="17461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1520" y="299695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1.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71800" y="299695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2.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84168" y="292494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3.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nterr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635896" y="3861048"/>
            <a:ext cx="1881809" cy="1913705"/>
          </a:xfrm>
          <a:prstGeom prst="rect">
            <a:avLst/>
          </a:prstGeo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9552" y="1844824"/>
            <a:ext cx="814178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«ОСНОВНЫЕ ПОДХОДЫ К ОПРЕДЕЛЕНИЮ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ПОНЯТИЯ «ИНФОРМАЦИЯ»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8820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Оцените информацию ,полученную на занятии </a:t>
            </a:r>
          </a:p>
          <a:p>
            <a:pPr algn="ctr"/>
            <a:r>
              <a:rPr lang="ru-RU" sz="2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по 10- бальной системе</a:t>
            </a:r>
            <a:endParaRPr lang="ru-RU" sz="2800" b="1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628800"/>
          <a:ext cx="8496944" cy="394919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4248472"/>
                <a:gridCol w="424847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Свойство 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Балл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Актуальная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Достоверная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Полная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Понятная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Полезная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ри кит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8560668" cy="6045971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331640" y="3212976"/>
            <a:ext cx="864096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67944" y="4365104"/>
            <a:ext cx="864096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48264" y="3140968"/>
            <a:ext cx="1152128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212976"/>
            <a:ext cx="1440160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Вещество</a:t>
            </a:r>
            <a:endParaRPr lang="ru-RU" sz="2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4293096"/>
            <a:ext cx="1440160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Энергия</a:t>
            </a:r>
            <a:endParaRPr lang="ru-RU" sz="2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3140968"/>
            <a:ext cx="201622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Информация</a:t>
            </a:r>
            <a:endParaRPr lang="ru-RU" sz="2200" b="1" dirty="0"/>
          </a:p>
        </p:txBody>
      </p:sp>
      <p:pic>
        <p:nvPicPr>
          <p:cNvPr id="11" name="Рисунок 10" descr="13f775e2939094be9211c5ee722e504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96136" y="2348880"/>
            <a:ext cx="3081991" cy="3212976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179512" y="2420888"/>
            <a:ext cx="4032448" cy="1254887"/>
            <a:chOff x="179512" y="2420888"/>
            <a:chExt cx="4032448" cy="1254887"/>
          </a:xfrm>
        </p:grpSpPr>
        <p:pic>
          <p:nvPicPr>
            <p:cNvPr id="3" name="Рисунок 2" descr="Математика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512" y="2420888"/>
              <a:ext cx="1974448" cy="1254887"/>
            </a:xfrm>
            <a:prstGeom prst="rect">
              <a:avLst/>
            </a:prstGeom>
          </p:spPr>
        </p:pic>
        <p:sp>
          <p:nvSpPr>
            <p:cNvPr id="4" name="Стрелка вправо 3"/>
            <p:cNvSpPr/>
            <p:nvPr/>
          </p:nvSpPr>
          <p:spPr>
            <a:xfrm>
              <a:off x="2339752" y="2780928"/>
              <a:ext cx="1872208" cy="79208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FF0000"/>
                  </a:solidFill>
                </a:rPr>
                <a:t>Математика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414628" y="2852936"/>
            <a:ext cx="4729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i="1" dirty="0" smtClean="0"/>
              <a:t>Сведения, которые  человек получил</a:t>
            </a:r>
          </a:p>
          <a:p>
            <a:r>
              <a:rPr lang="ru-RU" sz="2200" b="1" i="1" dirty="0" smtClean="0"/>
              <a:t>с помощью умозаключений.</a:t>
            </a:r>
            <a:endParaRPr lang="ru-RU" sz="2200" b="1" i="1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395536" y="3789040"/>
            <a:ext cx="3816424" cy="1355445"/>
            <a:chOff x="395536" y="3789040"/>
            <a:chExt cx="3816424" cy="1355445"/>
          </a:xfrm>
        </p:grpSpPr>
        <p:pic>
          <p:nvPicPr>
            <p:cNvPr id="6" name="Рисунок 5" descr="Биолгия.jpg"/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395536" y="3789040"/>
              <a:ext cx="1296144" cy="1355445"/>
            </a:xfrm>
            <a:prstGeom prst="rect">
              <a:avLst/>
            </a:prstGeom>
          </p:spPr>
        </p:pic>
        <p:sp>
          <p:nvSpPr>
            <p:cNvPr id="7" name="Стрелка вправо 6"/>
            <p:cNvSpPr/>
            <p:nvPr/>
          </p:nvSpPr>
          <p:spPr>
            <a:xfrm>
              <a:off x="2411760" y="4221088"/>
              <a:ext cx="1800200" cy="72008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FF0000"/>
                  </a:solidFill>
                </a:rPr>
                <a:t>Биология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788024" y="4437112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/>
              <a:t>Генетический код человека</a:t>
            </a:r>
            <a:endParaRPr lang="ru-RU" sz="2200" b="1" i="1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323528" y="5445224"/>
            <a:ext cx="3672408" cy="1188132"/>
            <a:chOff x="323528" y="5445224"/>
            <a:chExt cx="3672408" cy="1188132"/>
          </a:xfrm>
        </p:grpSpPr>
        <p:pic>
          <p:nvPicPr>
            <p:cNvPr id="9" name="Рисунок 8" descr="Техника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323528" y="5445224"/>
              <a:ext cx="1584176" cy="1188132"/>
            </a:xfrm>
            <a:prstGeom prst="rect">
              <a:avLst/>
            </a:prstGeom>
          </p:spPr>
        </p:pic>
        <p:sp>
          <p:nvSpPr>
            <p:cNvPr id="10" name="Стрелка вправо 9"/>
            <p:cNvSpPr/>
            <p:nvPr/>
          </p:nvSpPr>
          <p:spPr>
            <a:xfrm>
              <a:off x="2339752" y="5733256"/>
              <a:ext cx="1656184" cy="72008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FF0000"/>
                  </a:solidFill>
                </a:rPr>
                <a:t>Техника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355976" y="5805264"/>
            <a:ext cx="46064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i="1" dirty="0" smtClean="0"/>
              <a:t>Сообщения, передаваемые в форме </a:t>
            </a:r>
          </a:p>
          <a:p>
            <a:r>
              <a:rPr lang="ru-RU" sz="2200" b="1" i="1" dirty="0" smtClean="0"/>
              <a:t>знаков  или сигналов</a:t>
            </a:r>
            <a:endParaRPr lang="ru-RU" sz="22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188640"/>
            <a:ext cx="8892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FF00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</a:rPr>
              <a:t>Понятие информации в различных сферах деятельности :</a:t>
            </a:r>
            <a:endParaRPr lang="ru-RU" sz="3000" b="1" dirty="0">
              <a:solidFill>
                <a:srgbClr val="FFFF00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1268760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/>
              <a:t>любые данные ,сведения знания,  которые кого-либо интересуют</a:t>
            </a:r>
            <a:endParaRPr lang="ru-RU" sz="2200" b="1" i="1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154720" y="1052736"/>
            <a:ext cx="3985232" cy="1224491"/>
            <a:chOff x="154720" y="1052736"/>
            <a:chExt cx="3985232" cy="1224491"/>
          </a:xfrm>
        </p:grpSpPr>
        <p:pic>
          <p:nvPicPr>
            <p:cNvPr id="14" name="Рисунок 13" descr="Обмен инфо.png"/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154720" y="1052736"/>
              <a:ext cx="1680976" cy="1224491"/>
            </a:xfrm>
            <a:prstGeom prst="rect">
              <a:avLst/>
            </a:prstGeom>
          </p:spPr>
        </p:pic>
        <p:sp>
          <p:nvSpPr>
            <p:cNvPr id="15" name="Стрелка вправо 14"/>
            <p:cNvSpPr/>
            <p:nvPr/>
          </p:nvSpPr>
          <p:spPr>
            <a:xfrm>
              <a:off x="2267744" y="1268760"/>
              <a:ext cx="1872208" cy="79208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FF0000"/>
                  </a:solidFill>
                </a:rPr>
                <a:t>В быту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692696"/>
            <a:ext cx="2736000" cy="770400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Сообщение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88024" y="692696"/>
            <a:ext cx="2736304" cy="77038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Информация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Равно 3"/>
          <p:cNvSpPr/>
          <p:nvPr/>
        </p:nvSpPr>
        <p:spPr>
          <a:xfrm>
            <a:off x="3563888" y="692696"/>
            <a:ext cx="792088" cy="770384"/>
          </a:xfrm>
          <a:prstGeom prst="mathEqual">
            <a:avLst/>
          </a:prstGeom>
          <a:solidFill>
            <a:schemeClr val="tx1"/>
          </a:solidFill>
          <a:ln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Рисунок 4" descr="13f775e2939094be9211c5ee722e504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668344" y="764704"/>
            <a:ext cx="1078891" cy="1124744"/>
          </a:xfrm>
          <a:prstGeom prst="ellipse">
            <a:avLst/>
          </a:prstGeom>
        </p:spPr>
      </p:pic>
      <p:sp>
        <p:nvSpPr>
          <p:cNvPr id="6" name="Не равно 5"/>
          <p:cNvSpPr/>
          <p:nvPr/>
        </p:nvSpPr>
        <p:spPr>
          <a:xfrm>
            <a:off x="3563888" y="620688"/>
            <a:ext cx="914400" cy="914400"/>
          </a:xfrm>
          <a:prstGeom prst="mathNotEqual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Рисунок 6" descr="Внимание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491880" y="1916832"/>
            <a:ext cx="1296144" cy="1296144"/>
          </a:xfrm>
          <a:prstGeom prst="ellipse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1520" y="3717032"/>
            <a:ext cx="84572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Информационная ценность сообщения </a:t>
            </a:r>
          </a:p>
          <a:p>
            <a:pPr algn="ctr"/>
            <a:r>
              <a:rPr lang="ru-RU" sz="3600" b="1" dirty="0" smtClean="0"/>
              <a:t>заключается в </a:t>
            </a:r>
            <a:r>
              <a:rPr lang="ru-RU" sz="3600" b="1" u="sng" dirty="0" smtClean="0"/>
              <a:t>новых</a:t>
            </a:r>
            <a:r>
              <a:rPr lang="ru-RU" sz="3600" b="1" dirty="0" smtClean="0"/>
              <a:t> сведениях , </a:t>
            </a:r>
          </a:p>
          <a:p>
            <a:pPr algn="ctr"/>
            <a:r>
              <a:rPr lang="ru-RU" sz="3600" b="1" dirty="0" smtClean="0"/>
              <a:t>которые в нем содержатся.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6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жегов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692696"/>
            <a:ext cx="3240360" cy="4601311"/>
          </a:xfrm>
          <a:prstGeom prst="rect">
            <a:avLst/>
          </a:prstGeom>
        </p:spPr>
      </p:pic>
      <p:sp>
        <p:nvSpPr>
          <p:cNvPr id="3" name="Круглая лента лицом вниз 2"/>
          <p:cNvSpPr/>
          <p:nvPr/>
        </p:nvSpPr>
        <p:spPr>
          <a:xfrm>
            <a:off x="3059832" y="4869160"/>
            <a:ext cx="3528392" cy="1080120"/>
          </a:xfrm>
          <a:prstGeom prst="ellipseRibbon">
            <a:avLst>
              <a:gd name="adj1" fmla="val 23046"/>
              <a:gd name="adj2" fmla="val 65195"/>
              <a:gd name="adj3" fmla="val 4185"/>
            </a:avLst>
          </a:prstGeom>
          <a:solidFill>
            <a:schemeClr val="tx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Ожегов С.И.</a:t>
            </a:r>
          </a:p>
          <a:p>
            <a:pPr algn="ctr"/>
            <a:r>
              <a:rPr lang="ru-RU" sz="2000" b="1" dirty="0" smtClean="0"/>
              <a:t>1900-1964 г.г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23728" y="0"/>
            <a:ext cx="54726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http://slovarozhegova.ru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332656"/>
            <a:ext cx="2451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Я </a:t>
            </a:r>
            <a:r>
              <a:rPr lang="ru-RU" sz="36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знаю</a:t>
            </a:r>
            <a:r>
              <a:rPr lang="ru-RU" sz="36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…..</a:t>
            </a:r>
            <a:endParaRPr lang="ru-RU" sz="3600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96752"/>
            <a:ext cx="983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Что :</a:t>
            </a:r>
            <a:endParaRPr lang="ru-RU" sz="2400" b="1" i="1" dirty="0"/>
          </a:p>
        </p:txBody>
      </p:sp>
      <p:pic>
        <p:nvPicPr>
          <p:cNvPr id="4" name="Рисунок 3" descr="Земля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75656" y="1124744"/>
            <a:ext cx="2387757" cy="1790818"/>
          </a:xfrm>
          <a:prstGeom prst="rect">
            <a:avLst/>
          </a:prstGeom>
        </p:spPr>
      </p:pic>
      <p:pic>
        <p:nvPicPr>
          <p:cNvPr id="5" name="Рисунок 4" descr="Зим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139951" y="1124744"/>
            <a:ext cx="2328259" cy="1746194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6660232" y="980728"/>
            <a:ext cx="2267744" cy="2343128"/>
            <a:chOff x="6660232" y="980728"/>
            <a:chExt cx="2267744" cy="2343128"/>
          </a:xfrm>
        </p:grpSpPr>
        <p:pic>
          <p:nvPicPr>
            <p:cNvPr id="6" name="Рисунок 5" descr="Пушкин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6876256" y="980728"/>
              <a:ext cx="1670701" cy="2071117"/>
            </a:xfrm>
            <a:prstGeom prst="rect">
              <a:avLst/>
            </a:prstGeom>
          </p:spPr>
        </p:pic>
        <p:sp>
          <p:nvSpPr>
            <p:cNvPr id="7" name="Круглая лента лицом вниз 6"/>
            <p:cNvSpPr/>
            <p:nvPr/>
          </p:nvSpPr>
          <p:spPr>
            <a:xfrm>
              <a:off x="6660232" y="2564904"/>
              <a:ext cx="2267744" cy="758952"/>
            </a:xfrm>
            <a:prstGeom prst="ellipseRibbon">
              <a:avLst>
                <a:gd name="adj1" fmla="val 25000"/>
                <a:gd name="adj2" fmla="val 64888"/>
                <a:gd name="adj3" fmla="val 12500"/>
              </a:avLst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1799-1837</a:t>
              </a:r>
              <a:endParaRPr lang="ru-RU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67544" y="4509120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Как :</a:t>
            </a:r>
            <a:endParaRPr lang="ru-RU" sz="2400" b="1" i="1" dirty="0"/>
          </a:p>
        </p:txBody>
      </p:sp>
      <p:pic>
        <p:nvPicPr>
          <p:cNvPr id="13" name="Рисунок 12" descr="Картошка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475656" y="4437112"/>
            <a:ext cx="2223517" cy="1167116"/>
          </a:xfrm>
          <a:prstGeom prst="rect">
            <a:avLst/>
          </a:prstGeom>
        </p:spPr>
      </p:pic>
      <p:pic>
        <p:nvPicPr>
          <p:cNvPr id="14" name="Рисунок 13" descr="Слесарь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139952" y="4365104"/>
            <a:ext cx="1916408" cy="2212082"/>
          </a:xfrm>
          <a:prstGeom prst="rect">
            <a:avLst/>
          </a:prstGeom>
        </p:spPr>
      </p:pic>
      <p:pic>
        <p:nvPicPr>
          <p:cNvPr id="15" name="Рисунок 14" descr="Контакт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300192" y="4365104"/>
            <a:ext cx="2585864" cy="1723909"/>
          </a:xfrm>
          <a:prstGeom prst="rect">
            <a:avLst/>
          </a:prstGeom>
        </p:spPr>
      </p:pic>
      <p:sp>
        <p:nvSpPr>
          <p:cNvPr id="16" name="Двойная стрелка влево/вправо 15"/>
          <p:cNvSpPr/>
          <p:nvPr/>
        </p:nvSpPr>
        <p:spPr>
          <a:xfrm>
            <a:off x="1115616" y="1484784"/>
            <a:ext cx="7488832" cy="1296144"/>
          </a:xfrm>
          <a:prstGeom prst="leftRightArrow">
            <a:avLst/>
          </a:prstGeom>
          <a:solidFill>
            <a:schemeClr val="tx1">
              <a:alpha val="86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Декларативные знания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1403648" y="4437112"/>
            <a:ext cx="7488832" cy="1296144"/>
          </a:xfrm>
          <a:prstGeom prst="leftRightArrow">
            <a:avLst/>
          </a:prstGeom>
          <a:solidFill>
            <a:schemeClr val="tx1">
              <a:alpha val="86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Процедурные  знания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дходы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907704" y="1412776"/>
            <a:ext cx="5288456" cy="35283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260648"/>
            <a:ext cx="7608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Подходы к понятию «информация»</a:t>
            </a:r>
            <a:endParaRPr lang="ru-RU" sz="3600" b="1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24744"/>
            <a:ext cx="2592288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hlinkClick r:id="rId3" action="ppaction://hlinksldjump"/>
              </a:rPr>
              <a:t>Коммуникативный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365104"/>
            <a:ext cx="2376264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hlinkClick r:id="rId4"/>
              </a:rPr>
              <a:t>Функциональный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16216" y="2276872"/>
            <a:ext cx="2376264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hlinkClick r:id="rId5" action="ppaction://hlinksldjump"/>
              </a:rPr>
              <a:t>Атрибутивный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0" y="1772816"/>
            <a:ext cx="2771800" cy="2160240"/>
          </a:xfrm>
          <a:prstGeom prst="cloudCallout">
            <a:avLst>
              <a:gd name="adj1" fmla="val -12736"/>
              <a:gd name="adj2" fmla="val 4255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bg1"/>
                </a:solidFill>
              </a:rPr>
              <a:t>Бытовое ,  житейское  понятие . Сохранялось до  20-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годов  ХХ века.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2051720" y="4697760"/>
            <a:ext cx="3960440" cy="1827584"/>
          </a:xfrm>
          <a:prstGeom prst="cloudCallout">
            <a:avLst>
              <a:gd name="adj1" fmla="val -12736"/>
              <a:gd name="adj2" fmla="val 4255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bg1"/>
                </a:solidFill>
              </a:rPr>
              <a:t>Подход связывает информацию с </a:t>
            </a:r>
            <a:r>
              <a:rPr lang="ru-RU" b="1" dirty="0" smtClean="0">
                <a:solidFill>
                  <a:schemeClr val="bg1"/>
                </a:solidFill>
                <a:hlinkClick r:id="rId6" action="ppaction://hlinksldjump"/>
              </a:rPr>
              <a:t>функционированием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Самоорганизующихся систем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5796136" y="2996952"/>
            <a:ext cx="3347864" cy="2664296"/>
          </a:xfrm>
          <a:prstGeom prst="cloudCallout">
            <a:avLst>
              <a:gd name="adj1" fmla="val -13244"/>
              <a:gd name="adj2" fmla="val 50365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bg1"/>
                </a:solidFill>
              </a:rPr>
              <a:t>Информация при таком подходе рассматривается как свойство (атрибут) материи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нц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 flipH="1">
            <a:off x="179512" y="260648"/>
            <a:ext cx="1890704" cy="29523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23728" y="332656"/>
            <a:ext cx="68407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« Когда говоришь взрослым : « Я видел красивый дом из розового кирпича , в окнах у него герань, а на крыше голуби,. – они никак не могут  представить себе этот дом. Им надо сказать : « Я видел дом за сто тысяч франков», - и тогда они восклицают : «Какая красота!»</a:t>
            </a:r>
          </a:p>
          <a:p>
            <a:pPr algn="r"/>
            <a:r>
              <a:rPr lang="ru-RU" sz="2400" b="1" i="1" dirty="0" smtClean="0"/>
              <a:t>А.-С. </a:t>
            </a:r>
            <a:r>
              <a:rPr lang="ru-RU" sz="2400" b="1" i="1" dirty="0" err="1" smtClean="0"/>
              <a:t>Экзюпери</a:t>
            </a:r>
            <a:r>
              <a:rPr lang="ru-RU" sz="2400" b="1" i="1" dirty="0" smtClean="0"/>
              <a:t>.   «Маленький  принц»</a:t>
            </a:r>
            <a:endParaRPr lang="ru-RU" sz="2400" b="1" i="1" dirty="0"/>
          </a:p>
        </p:txBody>
      </p:sp>
      <p:pic>
        <p:nvPicPr>
          <p:cNvPr id="4" name="Рисунок 3" descr="Дом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95536" y="3789040"/>
            <a:ext cx="3059832" cy="2751381"/>
          </a:xfrm>
          <a:prstGeom prst="rect">
            <a:avLst/>
          </a:prstGeom>
        </p:spPr>
      </p:pic>
      <p:pic>
        <p:nvPicPr>
          <p:cNvPr id="5" name="Рисунок 4" descr="Дом1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084168" y="4221088"/>
            <a:ext cx="2808312" cy="1950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1792</TotalTime>
  <Words>768</Words>
  <Application>Microsoft Office PowerPoint</Application>
  <PresentationFormat>Экран (4:3)</PresentationFormat>
  <Paragraphs>265</Paragraphs>
  <Slides>20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Алексей</dc:creator>
  <cp:lastModifiedBy>Tata</cp:lastModifiedBy>
  <cp:revision>131</cp:revision>
  <dcterms:created xsi:type="dcterms:W3CDTF">2012-07-28T10:18:28Z</dcterms:created>
  <dcterms:modified xsi:type="dcterms:W3CDTF">2013-02-18T15:31:50Z</dcterms:modified>
</cp:coreProperties>
</file>